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4358" r:id="rId1"/>
    <p:sldMasterId id="2147484370" r:id="rId2"/>
    <p:sldMasterId id="2147484394" r:id="rId3"/>
  </p:sldMasterIdLst>
  <p:notesMasterIdLst>
    <p:notesMasterId r:id="rId13"/>
  </p:notesMasterIdLst>
  <p:sldIdLst>
    <p:sldId id="256" r:id="rId4"/>
    <p:sldId id="257" r:id="rId5"/>
    <p:sldId id="263" r:id="rId6"/>
    <p:sldId id="367" r:id="rId7"/>
    <p:sldId id="373" r:id="rId8"/>
    <p:sldId id="374" r:id="rId9"/>
    <p:sldId id="375" r:id="rId10"/>
    <p:sldId id="352" r:id="rId11"/>
    <p:sldId id="288" r:id="rId12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C2CA"/>
    <a:srgbClr val="CCF6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68" autoAdjust="0"/>
  </p:normalViewPr>
  <p:slideViewPr>
    <p:cSldViewPr snapToGrid="0">
      <p:cViewPr varScale="1">
        <p:scale>
          <a:sx n="108" d="100"/>
          <a:sy n="108" d="100"/>
        </p:scale>
        <p:origin x="67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7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5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928C6-BA60-4288-8294-054D4ED65875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53125" cy="3348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7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50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B4CE31-6DE7-45F3-95CF-1654736712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117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4CE31-6DE7-45F3-95CF-1654736712C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975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4CE31-6DE7-45F3-95CF-1654736712C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316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4CE31-6DE7-45F3-95CF-1654736712C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354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4CE31-6DE7-45F3-95CF-1654736712C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888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4CE31-6DE7-45F3-95CF-1654736712C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876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4CE31-6DE7-45F3-95CF-1654736712C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286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4CE31-6DE7-45F3-95CF-1654736712C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732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Dibujo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 cap="none" spc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30.03.2026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289366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30.03.2026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29351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30.03.2026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99863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30.03.2026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210727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30.03.2026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521380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30.03.2026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92412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30.03.2026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229569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30.03.2026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725388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30.03.2026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060299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30.03.2026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33530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30.03.2026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724303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n>
                  <a:noFill/>
                </a:ln>
                <a:solidFill>
                  <a:srgbClr val="0000CC"/>
                </a:solidFill>
              </a:defRPr>
            </a:lvl1pPr>
            <a:lvl2pPr>
              <a:defRPr>
                <a:ln>
                  <a:noFill/>
                </a:ln>
                <a:solidFill>
                  <a:srgbClr val="0000CC"/>
                </a:solidFill>
              </a:defRPr>
            </a:lvl2pPr>
            <a:lvl3pPr>
              <a:defRPr>
                <a:ln>
                  <a:noFill/>
                </a:ln>
                <a:solidFill>
                  <a:srgbClr val="0000CC"/>
                </a:solidFill>
              </a:defRPr>
            </a:lvl3pPr>
            <a:lvl4pPr>
              <a:defRPr>
                <a:ln>
                  <a:noFill/>
                </a:ln>
                <a:solidFill>
                  <a:srgbClr val="0000CC"/>
                </a:solidFill>
              </a:defRPr>
            </a:lvl4pPr>
            <a:lvl5pPr>
              <a:defRPr>
                <a:ln>
                  <a:noFill/>
                </a:ln>
                <a:solidFill>
                  <a:srgbClr val="0000CC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30.03.2026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457622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30.03.2026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388995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30.03.2026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027318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30.03.2026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093024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4892EB44-216C-4FE0-9DC8-CF896C48DB60}" type="datetime1">
              <a:rPr lang="ru-RU" smtClean="0"/>
              <a:t>30.03.2026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2792903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30.03.2026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312661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30.03.2026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74246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30.03.2026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950832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30.03.2026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652700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30.03.2026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946418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30.03.2026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659850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30.03.2026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942842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30.03.2026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097852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30.03.2026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234714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30.03.2026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915194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30.03.2026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677796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30.03.2026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315032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30.03.2026</a:t>
            </a:fld>
            <a:endParaRPr lang="ru-RU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290921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30.03.2026</a:t>
            </a:fld>
            <a:endParaRPr lang="ru-RU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39100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30.03.2026</a:t>
            </a:fld>
            <a:endParaRPr lang="ru-RU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81353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30.03.2026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83242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30.03.2026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99850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2EB44-216C-4FE0-9DC8-CF896C48DB60}" type="datetime1">
              <a:rPr lang="ru-RU" smtClean="0"/>
              <a:t>30.03.2026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6 Imagen" descr="Dibujo.bmp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0" y="0"/>
            <a:ext cx="12192000" cy="7010400"/>
          </a:xfrm>
          <a:prstGeom prst="rect">
            <a:avLst/>
          </a:prstGeom>
          <a:gradFill flip="none" rotWithShape="1">
            <a:gsLst>
              <a:gs pos="100000">
                <a:srgbClr val="03D4A8">
                  <a:alpha val="18000"/>
                </a:srgbClr>
              </a:gs>
              <a:gs pos="25000">
                <a:srgbClr val="21D6E0">
                  <a:alpha val="23000"/>
                </a:srgbClr>
              </a:gs>
              <a:gs pos="75000">
                <a:srgbClr val="0087E6">
                  <a:alpha val="25000"/>
                </a:srgbClr>
              </a:gs>
              <a:gs pos="100000">
                <a:srgbClr val="005CBF">
                  <a:alpha val="25999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1800"/>
          </a:p>
        </p:txBody>
      </p:sp>
    </p:spTree>
    <p:extLst>
      <p:ext uri="{BB962C8B-B14F-4D97-AF65-F5344CB8AC3E}">
        <p14:creationId xmlns:p14="http://schemas.microsoft.com/office/powerpoint/2010/main" val="1408194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9" r:id="rId1"/>
    <p:sldLayoutId id="2147484360" r:id="rId2"/>
    <p:sldLayoutId id="2147484361" r:id="rId3"/>
    <p:sldLayoutId id="2147484362" r:id="rId4"/>
    <p:sldLayoutId id="2147484363" r:id="rId5"/>
    <p:sldLayoutId id="2147484364" r:id="rId6"/>
    <p:sldLayoutId id="2147484365" r:id="rId7"/>
    <p:sldLayoutId id="2147484366" r:id="rId8"/>
    <p:sldLayoutId id="2147484367" r:id="rId9"/>
    <p:sldLayoutId id="2147484368" r:id="rId10"/>
    <p:sldLayoutId id="214748436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2EB44-216C-4FE0-9DC8-CF896C48DB60}" type="datetime1">
              <a:rPr lang="ru-RU" smtClean="0"/>
              <a:t>30.03.2026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044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1" r:id="rId1"/>
    <p:sldLayoutId id="2147484372" r:id="rId2"/>
    <p:sldLayoutId id="2147484373" r:id="rId3"/>
    <p:sldLayoutId id="2147484374" r:id="rId4"/>
    <p:sldLayoutId id="2147484375" r:id="rId5"/>
    <p:sldLayoutId id="2147484376" r:id="rId6"/>
    <p:sldLayoutId id="2147484377" r:id="rId7"/>
    <p:sldLayoutId id="2147484378" r:id="rId8"/>
    <p:sldLayoutId id="2147484379" r:id="rId9"/>
    <p:sldLayoutId id="2147484380" r:id="rId10"/>
    <p:sldLayoutId id="214748438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892EB44-216C-4FE0-9DC8-CF896C48DB60}" type="datetime1">
              <a:rPr lang="ru-RU" smtClean="0"/>
              <a:t>30.03.2026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1713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5" r:id="rId1"/>
    <p:sldLayoutId id="2147484396" r:id="rId2"/>
    <p:sldLayoutId id="2147484397" r:id="rId3"/>
    <p:sldLayoutId id="2147484398" r:id="rId4"/>
    <p:sldLayoutId id="2147484399" r:id="rId5"/>
    <p:sldLayoutId id="2147484400" r:id="rId6"/>
    <p:sldLayoutId id="2147484401" r:id="rId7"/>
    <p:sldLayoutId id="2147484402" r:id="rId8"/>
    <p:sldLayoutId id="2147484403" r:id="rId9"/>
    <p:sldLayoutId id="2147484404" r:id="rId10"/>
    <p:sldLayoutId id="2147484405" r:id="rId11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6400"/>
            <a:ext cx="12192000" cy="74544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48183" y="1494240"/>
            <a:ext cx="11719420" cy="2322613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</a:t>
            </a:r>
            <a:r>
              <a:rPr lang="ru-RU" sz="2800" b="1" dirty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результатах Контрольного мероприятия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8273" y="3519652"/>
            <a:ext cx="11653345" cy="2769295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законности и результативности использования средств бюджета Петропавловск-Камчатского городского округа, выделенных на программное мероприятие «Развитие комплексной системы экстренного оповещения населения об угрозе возникновения или о возникновении чрезвычайных ситуаций природного и техногенного характера в Петропавловск-Камчатском городском округе» Подпрограммы 1 «Совершенствование гражданской обороны и защиты населения» муниципальной программы «Обеспечение защиты населения от чрезвычайных ситуаций и совершенствование гражданской обороны, профилактика правонарушений, экстремизма, терроризма в Петропавловск-Камчатском городском округе</a:t>
            </a:r>
            <a:r>
              <a:rPr lang="ru-RU" sz="2000" b="1" dirty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000" dirty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2025 год (иные периоды в случае необходимости)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077668"/>
            <a:ext cx="1122305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sz="2400" b="1" dirty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Контрольно-счетная палата </a:t>
            </a:r>
          </a:p>
          <a:p>
            <a:pPr algn="ctr"/>
            <a:r>
              <a:rPr lang="ru-RU" sz="2400" b="1" dirty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Петропавловск-Камчатского городского округа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1769" y="33158"/>
            <a:ext cx="1359517" cy="1306777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02485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усеченные противолежащие углы 7">
            <a:extLst>
              <a:ext uri="{FF2B5EF4-FFF2-40B4-BE49-F238E27FC236}">
                <a16:creationId xmlns:a16="http://schemas.microsoft.com/office/drawing/2014/main" id="{37C914D9-2C11-53DF-FE4A-1FE05CFBB1A5}"/>
              </a:ext>
            </a:extLst>
          </p:cNvPr>
          <p:cNvSpPr/>
          <p:nvPr/>
        </p:nvSpPr>
        <p:spPr>
          <a:xfrm>
            <a:off x="379027" y="320836"/>
            <a:ext cx="9058835" cy="1536244"/>
          </a:xfrm>
          <a:prstGeom prst="snip2DiagRect">
            <a:avLst/>
          </a:prstGeom>
          <a:ln/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8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Основание для проведения контрольного мероприятия:</a:t>
            </a:r>
            <a:r>
              <a:rPr lang="ru-RU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пункт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.3.1 плана деятельности Контрольно-счетной палаты Петропавловск-Камчатского городского округа на 2025 год, утвержденного приказом Контрольно-счетной палаты Петропавловск-Камчатского городского округа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29.12.2025 № 73-КСП.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: усеченные противолежащие углы 8">
            <a:extLst>
              <a:ext uri="{FF2B5EF4-FFF2-40B4-BE49-F238E27FC236}">
                <a16:creationId xmlns:a16="http://schemas.microsoft.com/office/drawing/2014/main" id="{91F051F0-020E-61F1-4E13-E6F77B89EDD5}"/>
              </a:ext>
            </a:extLst>
          </p:cNvPr>
          <p:cNvSpPr/>
          <p:nvPr/>
        </p:nvSpPr>
        <p:spPr>
          <a:xfrm>
            <a:off x="1018842" y="1994922"/>
            <a:ext cx="9058836" cy="1071737"/>
          </a:xfrm>
          <a:prstGeom prst="snip2DiagRect">
            <a:avLst/>
          </a:prstGeom>
          <a:ln/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 algn="just">
              <a:buNone/>
            </a:pPr>
            <a:r>
              <a:rPr lang="ru-RU" sz="18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Цели контрольного</a:t>
            </a:r>
            <a:r>
              <a:rPr lang="ru-RU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мероприятия:</a:t>
            </a:r>
            <a:r>
              <a:rPr lang="ru-RU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осуществление контроля за целевым и эффективным использованием средств бюджета Петропавловск-Камчатского городского округа.</a:t>
            </a:r>
          </a:p>
        </p:txBody>
      </p:sp>
      <p:sp>
        <p:nvSpPr>
          <p:cNvPr id="10" name="Прямоугольник: усеченные противолежащие углы 9">
            <a:extLst>
              <a:ext uri="{FF2B5EF4-FFF2-40B4-BE49-F238E27FC236}">
                <a16:creationId xmlns:a16="http://schemas.microsoft.com/office/drawing/2014/main" id="{21FCECF6-5170-19AE-6C9C-D41C4AB4F82E}"/>
              </a:ext>
            </a:extLst>
          </p:cNvPr>
          <p:cNvSpPr/>
          <p:nvPr/>
        </p:nvSpPr>
        <p:spPr>
          <a:xfrm>
            <a:off x="2366129" y="3271101"/>
            <a:ext cx="9658128" cy="3440784"/>
          </a:xfrm>
          <a:prstGeom prst="snip2DiagRect">
            <a:avLst/>
          </a:prstGeom>
          <a:ln/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8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Предмет контрольного</a:t>
            </a:r>
            <a:r>
              <a:rPr lang="ru-RU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мероприятия:</a:t>
            </a:r>
            <a:r>
              <a:rPr lang="ru-RU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муниципального казенного учреждения «Центр управления кризисными ситуациями города Петропавловска-Камчатского» по целевому и эффективному использованию средств бюджета городского округа, выделенных на программное мероприятие «Развитие комплексной системы экстренного оповещения населения об угрозе возникновения или о возникновении чрезвычайных ситуаций природного и техногенного характера в Петропавловск-Камчатском городском округе» Подпрограммы 1 «Совершенствование гражданской обороны и защиты населения» муниципальной программы «Обеспечение защиты населения от чрезвычайных ситуаций и совершенствование гражданской обороны, профилактика правонарушений, экстремизма, терроризма в Петропавловск-Камчатском городском округе».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64E7FA-AC3D-A4D0-BBDA-F36F66DA0E56}"/>
              </a:ext>
            </a:extLst>
          </p:cNvPr>
          <p:cNvSpPr txBox="1"/>
          <p:nvPr/>
        </p:nvSpPr>
        <p:spPr>
          <a:xfrm>
            <a:off x="11716474" y="64157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801" y="320836"/>
            <a:ext cx="1927012" cy="8948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8" b="96246" l="7678" r="90787">
                        <a14:foregroundMark x1="26488" y1="46416" x2="26488" y2="46416"/>
                        <a14:foregroundMark x1="73129" y1="51877" x2="73129" y2="51877"/>
                        <a14:foregroundMark x1="49712" y1="96928" x2="49712" y2="96928"/>
                        <a14:foregroundMark x1="9597" y1="34130" x2="9597" y2="34130"/>
                        <a14:foregroundMark x1="8445" y1="48464" x2="8445" y2="48464"/>
                        <a14:foregroundMark x1="71209" y1="47782" x2="71209" y2="47782"/>
                        <a14:foregroundMark x1="7678" y1="34812" x2="7678" y2="34812"/>
                        <a14:foregroundMark x1="9597" y1="60068" x2="9597" y2="60068"/>
                        <a14:foregroundMark x1="90787" y1="46416" x2="90787" y2="46416"/>
                        <a14:foregroundMark x1="90019" y1="34812" x2="90019" y2="34812"/>
                        <a14:foregroundMark x1="90787" y1="61433" x2="90787" y2="61433"/>
                        <a14:foregroundMark x1="45489" y1="48464" x2="45489" y2="48464"/>
                        <a14:foregroundMark x1="54702" y1="45734" x2="54702" y2="45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6683"/>
            <a:ext cx="2487869" cy="139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707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: усеченные противолежащие углы 13">
            <a:extLst>
              <a:ext uri="{FF2B5EF4-FFF2-40B4-BE49-F238E27FC236}">
                <a16:creationId xmlns:a16="http://schemas.microsoft.com/office/drawing/2014/main" id="{710F3117-956A-0FB5-DD05-8D1770481698}"/>
              </a:ext>
            </a:extLst>
          </p:cNvPr>
          <p:cNvSpPr/>
          <p:nvPr/>
        </p:nvSpPr>
        <p:spPr>
          <a:xfrm>
            <a:off x="676530" y="1147797"/>
            <a:ext cx="9604550" cy="1002098"/>
          </a:xfrm>
          <a:prstGeom prst="snip2DiagRect">
            <a:avLst/>
          </a:prstGeom>
          <a:ln/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: усеченные противолежащие углы 4">
            <a:extLst>
              <a:ext uri="{FF2B5EF4-FFF2-40B4-BE49-F238E27FC236}">
                <a16:creationId xmlns:a16="http://schemas.microsoft.com/office/drawing/2014/main" id="{53945AA1-AF57-F31F-EEDC-C940667D3C43}"/>
              </a:ext>
            </a:extLst>
          </p:cNvPr>
          <p:cNvSpPr/>
          <p:nvPr/>
        </p:nvSpPr>
        <p:spPr>
          <a:xfrm>
            <a:off x="843222" y="1209353"/>
            <a:ext cx="9291378" cy="875016"/>
          </a:xfrm>
          <a:prstGeom prst="snip2DiagRect">
            <a:avLst/>
          </a:prstGeom>
          <a:ln>
            <a:solidFill>
              <a:schemeClr val="bg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 algn="just">
              <a:buNone/>
            </a:pPr>
            <a:r>
              <a:rPr lang="ru-RU" sz="18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Объект контрольного</a:t>
            </a:r>
            <a:r>
              <a:rPr lang="ru-RU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мероприятия</a:t>
            </a:r>
            <a:r>
              <a:rPr lang="ru-RU" sz="18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казенное учреждение «Центр управления кризисными ситуациями города Петропавловска-Камчатского»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Прямоугольник: усеченные противолежащие углы 17">
            <a:extLst>
              <a:ext uri="{FF2B5EF4-FFF2-40B4-BE49-F238E27FC236}">
                <a16:creationId xmlns:a16="http://schemas.microsoft.com/office/drawing/2014/main" id="{CB627F76-C863-A2B6-29F9-C7C37AC36963}"/>
              </a:ext>
            </a:extLst>
          </p:cNvPr>
          <p:cNvSpPr/>
          <p:nvPr/>
        </p:nvSpPr>
        <p:spPr>
          <a:xfrm>
            <a:off x="1384363" y="2333357"/>
            <a:ext cx="9652527" cy="605389"/>
          </a:xfrm>
          <a:prstGeom prst="snip2DiagRect">
            <a:avLst/>
          </a:prstGeom>
          <a:ln/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 algn="just">
              <a:buNone/>
            </a:pP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: усеченные противолежащие углы 6">
            <a:extLst>
              <a:ext uri="{FF2B5EF4-FFF2-40B4-BE49-F238E27FC236}">
                <a16:creationId xmlns:a16="http://schemas.microsoft.com/office/drawing/2014/main" id="{D54550D8-9387-1258-78D7-F45360AEDE85}"/>
              </a:ext>
            </a:extLst>
          </p:cNvPr>
          <p:cNvSpPr/>
          <p:nvPr/>
        </p:nvSpPr>
        <p:spPr>
          <a:xfrm>
            <a:off x="1478280" y="2372120"/>
            <a:ext cx="9471660" cy="445454"/>
          </a:xfrm>
          <a:prstGeom prst="snip2DiagRect">
            <a:avLst/>
          </a:prstGeom>
          <a:ln>
            <a:solidFill>
              <a:schemeClr val="bg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 algn="just">
              <a:buNone/>
            </a:pPr>
            <a:r>
              <a:rPr lang="ru-RU" sz="18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Срок проведения контрольного</a:t>
            </a:r>
            <a:r>
              <a:rPr lang="ru-RU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мероприятия: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15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.01.2026 по 18.02.2026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Прямоугольник: усеченные противолежащие углы 19">
            <a:extLst>
              <a:ext uri="{FF2B5EF4-FFF2-40B4-BE49-F238E27FC236}">
                <a16:creationId xmlns:a16="http://schemas.microsoft.com/office/drawing/2014/main" id="{4D6E8C22-4D94-DE29-CACE-41BE9FA5B207}"/>
              </a:ext>
            </a:extLst>
          </p:cNvPr>
          <p:cNvSpPr/>
          <p:nvPr/>
        </p:nvSpPr>
        <p:spPr>
          <a:xfrm>
            <a:off x="1844040" y="3059098"/>
            <a:ext cx="10424160" cy="2876881"/>
          </a:xfrm>
          <a:prstGeom prst="snip2DiagRect">
            <a:avLst/>
          </a:prstGeom>
          <a:ln/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 algn="just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: усеченные противолежащие углы 7">
            <a:extLst>
              <a:ext uri="{FF2B5EF4-FFF2-40B4-BE49-F238E27FC236}">
                <a16:creationId xmlns:a16="http://schemas.microsoft.com/office/drawing/2014/main" id="{EEDA9D5F-0FD8-2D6A-F1FC-0A8DCFCD7B1D}"/>
              </a:ext>
            </a:extLst>
          </p:cNvPr>
          <p:cNvSpPr/>
          <p:nvPr/>
        </p:nvSpPr>
        <p:spPr>
          <a:xfrm>
            <a:off x="1940660" y="3174212"/>
            <a:ext cx="10251339" cy="2651104"/>
          </a:xfrm>
          <a:prstGeom prst="snip2DiagRect">
            <a:avLst/>
          </a:prstGeom>
          <a:ln>
            <a:solidFill>
              <a:schemeClr val="bg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 algn="just">
              <a:buNone/>
            </a:pPr>
            <a:r>
              <a:rPr lang="ru-RU" sz="18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Результаты контрольного</a:t>
            </a:r>
            <a:r>
              <a:rPr lang="ru-RU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мероприятия: </a:t>
            </a:r>
            <a:endParaRPr lang="ru-RU" dirty="0"/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законности и результативности использования средств бюджета Петропавловск-Камчатского городского округа, выделенных на программное мероприятие «Развитие комплексной системы экстренного оповещения населения об угрозе возникновения или о возникновении чрезвычайных ситуаций природного и техногенного характера в Петропавловск-Камчатском городском округе» Подпрограммы 1 «Совершенствование гражданской обороны и защиты населения» муниципальной программы «Обеспечение защиты населения от чрезвычайных ситуаций и совершенствование гражданской обороны, профилактика правонарушений, экстремизма, терроризма в Петропавловск-Камчатском городском округе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: усеченные противолежащие углы 15">
            <a:extLst>
              <a:ext uri="{FF2B5EF4-FFF2-40B4-BE49-F238E27FC236}">
                <a16:creationId xmlns:a16="http://schemas.microsoft.com/office/drawing/2014/main" id="{2BEDEB1A-6AEB-65E3-50E5-A8792E5AB5D5}"/>
              </a:ext>
            </a:extLst>
          </p:cNvPr>
          <p:cNvSpPr/>
          <p:nvPr/>
        </p:nvSpPr>
        <p:spPr>
          <a:xfrm>
            <a:off x="72418" y="238415"/>
            <a:ext cx="8765434" cy="808731"/>
          </a:xfrm>
          <a:prstGeom prst="snip2DiagRect">
            <a:avLst/>
          </a:prstGeom>
          <a:ln/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: усеченные противолежащие углы 1">
            <a:extLst>
              <a:ext uri="{FF2B5EF4-FFF2-40B4-BE49-F238E27FC236}">
                <a16:creationId xmlns:a16="http://schemas.microsoft.com/office/drawing/2014/main" id="{561C4EEC-D1C4-208A-0164-9F21EE70B7D2}"/>
              </a:ext>
            </a:extLst>
          </p:cNvPr>
          <p:cNvSpPr/>
          <p:nvPr/>
        </p:nvSpPr>
        <p:spPr>
          <a:xfrm>
            <a:off x="198120" y="288133"/>
            <a:ext cx="8580120" cy="678207"/>
          </a:xfrm>
          <a:prstGeom prst="snip2DiagRect">
            <a:avLst/>
          </a:prstGeom>
          <a:ln>
            <a:solidFill>
              <a:schemeClr val="bg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Проверяемый период:</a:t>
            </a:r>
            <a:r>
              <a:rPr lang="ru-RU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(иные периоды в случае необходимости).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BA4061-5203-FD52-337A-6AAA37414219}"/>
              </a:ext>
            </a:extLst>
          </p:cNvPr>
          <p:cNvSpPr txBox="1"/>
          <p:nvPr/>
        </p:nvSpPr>
        <p:spPr>
          <a:xfrm>
            <a:off x="11724998" y="649665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876" y="398833"/>
            <a:ext cx="2206028" cy="5639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19" y="3375233"/>
            <a:ext cx="1558262" cy="155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51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62768" y1="18353" x2="69619" y2="22411"/>
                        <a14:backgroundMark x1="74048" y1="19624" x2="74740" y2="26893"/>
                        <a14:backgroundMark x1="49343" y1="72865" x2="63460" y2="71108"/>
                        <a14:backgroundMark x1="39239" y1="67535" x2="57578" y2="59782"/>
                        <a14:backgroundMark x1="21176" y1="79043" x2="35087" y2="75167"/>
                        <a14:backgroundMark x1="60000" y1="56208" x2="69827" y2="80012"/>
                        <a14:backgroundMark x1="73080" y1="31738" x2="70588" y2="26469"/>
                        <a14:backgroundMark x1="60554" y1="25197" x2="63875" y2="34706"/>
                        <a14:backgroundMark x1="71903" y1="64264" x2="72941" y2="56208"/>
                        <a14:backgroundMark x1="47889" y1="84191" x2="60484" y2="83949"/>
                        <a14:backgroundMark x1="60484" y1="83949" x2="73080" y2="85948"/>
                        <a14:backgroundMark x1="54325" y1="50575" x2="64913" y2="53725"/>
                        <a14:backgroundMark x1="69758" y1="51969" x2="68581" y2="51666"/>
                        <a14:backgroundMark x1="68997" y1="50878" x2="68374" y2="51181"/>
                        <a14:backgroundMark x1="71003" y1="27559" x2="67612" y2="27377"/>
                        <a14:backgroundMark x1="70519" y1="28468" x2="70242" y2="27256"/>
                        <a14:backgroundMark x1="68789" y1="50575" x2="71419" y2="52453"/>
                        <a14:backgroundMark x1="59031" y1="47910" x2="62561" y2="43125"/>
                        <a14:backgroundMark x1="70588" y1="28770" x2="70519" y2="299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2497">
            <a:off x="3674621" y="-108756"/>
            <a:ext cx="9500795" cy="6526873"/>
          </a:xfrm>
          <a:prstGeom prst="rect">
            <a:avLst/>
          </a:prstGeom>
        </p:spPr>
      </p:pic>
      <p:sp>
        <p:nvSpPr>
          <p:cNvPr id="9" name="Прямоугольник: усеченные противолежащие углы 8">
            <a:extLst>
              <a:ext uri="{FF2B5EF4-FFF2-40B4-BE49-F238E27FC236}">
                <a16:creationId xmlns:a16="http://schemas.microsoft.com/office/drawing/2014/main" id="{1D53B37F-2BE1-6396-0991-891C21DE2B00}"/>
              </a:ext>
            </a:extLst>
          </p:cNvPr>
          <p:cNvSpPr/>
          <p:nvPr/>
        </p:nvSpPr>
        <p:spPr>
          <a:xfrm>
            <a:off x="370912" y="1199719"/>
            <a:ext cx="9129883" cy="1284436"/>
          </a:xfrm>
          <a:prstGeom prst="snip2Diag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dirty="0"/>
              <a:t>	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ходе анализа соблюдения требований положений Федерального закона от 05.04.2013 № 44-ФЗ «О контрактной системе в сфере закупок товаров, работ, услуг для обеспечения государственных и муниципальных нужд» при осуществлении закупок учреждением в рамках реализации мероприятия нарушений не выявлено.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63B13B-9847-C037-CC3D-38B5C3D4E8BD}"/>
              </a:ext>
            </a:extLst>
          </p:cNvPr>
          <p:cNvSpPr txBox="1"/>
          <p:nvPr/>
        </p:nvSpPr>
        <p:spPr>
          <a:xfrm>
            <a:off x="11736834" y="644610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4</a:t>
            </a:r>
          </a:p>
        </p:txBody>
      </p:sp>
      <p:sp>
        <p:nvSpPr>
          <p:cNvPr id="6" name="Прямоугольник: усеченные противолежащие углы 5">
            <a:extLst>
              <a:ext uri="{FF2B5EF4-FFF2-40B4-BE49-F238E27FC236}">
                <a16:creationId xmlns:a16="http://schemas.microsoft.com/office/drawing/2014/main" id="{B6BEE898-6F94-47B9-2D4B-DAF4211F8B01}"/>
              </a:ext>
            </a:extLst>
          </p:cNvPr>
          <p:cNvSpPr/>
          <p:nvPr/>
        </p:nvSpPr>
        <p:spPr>
          <a:xfrm>
            <a:off x="1451835" y="123427"/>
            <a:ext cx="9341856" cy="470462"/>
          </a:xfrm>
          <a:prstGeom prst="snip2DiagRect">
            <a:avLst/>
          </a:prstGeom>
          <a:ln/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 algn="ctr">
              <a:buNone/>
            </a:pPr>
            <a:r>
              <a:rPr lang="ru-RU" sz="2000" b="1" dirty="0">
                <a:ln w="18415" cmpd="sng">
                  <a:noFill/>
                  <a:prstDash val="solid"/>
                </a:ln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РЕЗУЛЬТАТЫ КОНТРОЛЬНОГО  МЕРОПРИЯТИЯ:</a:t>
            </a:r>
            <a:endParaRPr lang="ru-RU" sz="2000" b="1" dirty="0">
              <a:solidFill>
                <a:schemeClr val="accent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: усеченные противолежащие углы 8">
            <a:extLst>
              <a:ext uri="{FF2B5EF4-FFF2-40B4-BE49-F238E27FC236}">
                <a16:creationId xmlns:a16="http://schemas.microsoft.com/office/drawing/2014/main" id="{1D53B37F-2BE1-6396-0991-891C21DE2B00}"/>
              </a:ext>
            </a:extLst>
          </p:cNvPr>
          <p:cNvSpPr/>
          <p:nvPr/>
        </p:nvSpPr>
        <p:spPr>
          <a:xfrm>
            <a:off x="370912" y="2882778"/>
            <a:ext cx="9659208" cy="3563331"/>
          </a:xfrm>
          <a:prstGeom prst="snip2Diag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 ходе выборочной проверки законности и результативности использования средств бюджета городского округа, направленных на мероприятие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установлено следующее:</a:t>
            </a:r>
          </a:p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Учреждением при составлении документов для осуществления закупок (например: контракты №№ 8/2025, 17/2025) допускались опечатки (неточности);</a:t>
            </a:r>
          </a:p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указанный в пункте 3.4. Контрактов №№ 8/2025, 17/2025 документ (акт сдачи-приемки законченных работ (ввод в эксплуатацию) КСП не представлен, вместо него Учреждением представлен Акт приемки товаров (работ, услуг);</a:t>
            </a:r>
          </a:p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нарушение пункта 2.6 Контракта № 02/2026 аванс оплачивался на основании выставленного счета, а не заявке как указано в Контракте № 02/2026.</a:t>
            </a:r>
          </a:p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Данные нарушения и опечатки не повлияли на результативность использования средств бюджета городского округа.</a:t>
            </a:r>
          </a:p>
          <a:p>
            <a:pPr marL="285750" indent="-285750" algn="just">
              <a:buFontTx/>
              <a:buChar char="-"/>
            </a:pPr>
            <a:endParaRPr lang="ru-RU" sz="1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578" y="809541"/>
            <a:ext cx="780356" cy="7803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090" y="2617477"/>
            <a:ext cx="780356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67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: усеченные противолежащие углы 15">
            <a:extLst>
              <a:ext uri="{FF2B5EF4-FFF2-40B4-BE49-F238E27FC236}">
                <a16:creationId xmlns:a16="http://schemas.microsoft.com/office/drawing/2014/main" id="{4A846D03-DFAF-E216-D996-9F9124F48548}"/>
              </a:ext>
            </a:extLst>
          </p:cNvPr>
          <p:cNvSpPr/>
          <p:nvPr/>
        </p:nvSpPr>
        <p:spPr>
          <a:xfrm>
            <a:off x="1343184" y="1024433"/>
            <a:ext cx="9559157" cy="3010589"/>
          </a:xfrm>
          <a:prstGeom prst="snip2Diag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dirty="0"/>
              <a:t>	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Выборочный визуальный осмотр (контрольные обмеры) приобретенных товаров, выполненных работ, оказанных услуг в рамках реализации мероприятия нарушений не выявил.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Визуальным осмотром помещения, в котором работают сотрудники отдела «Единой дежурно-диспетчерской службы» установлено, что в кабинете расположено 6 рабочих мест для оперативных дежурных. Также в помещении находятся: одно рабочее место, с оборудованием для оповещения населения о чрезвычайных ситуациях в случае необходимости, и одно рабочее место, оборудованное для работы в аппаратно-программном комплексе «Безопасный город». На момент проведения проверки в дежурной смене работало 4 сотрудника.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63B13B-9847-C037-CC3D-38B5C3D4E8BD}"/>
              </a:ext>
            </a:extLst>
          </p:cNvPr>
          <p:cNvSpPr txBox="1"/>
          <p:nvPr/>
        </p:nvSpPr>
        <p:spPr>
          <a:xfrm>
            <a:off x="11736834" y="644610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5</a:t>
            </a:r>
          </a:p>
        </p:txBody>
      </p:sp>
      <p:pic>
        <p:nvPicPr>
          <p:cNvPr id="14" name="Рисунок 13" descr="Контрольный список (справа налево)">
            <a:extLst>
              <a:ext uri="{FF2B5EF4-FFF2-40B4-BE49-F238E27FC236}">
                <a16:creationId xmlns:a16="http://schemas.microsoft.com/office/drawing/2014/main" id="{97995E7C-5E87-02BA-438A-EC3E9D1FA1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666296" y="635265"/>
            <a:ext cx="778336" cy="778336"/>
          </a:xfrm>
          <a:prstGeom prst="rect">
            <a:avLst/>
          </a:prstGeom>
        </p:spPr>
      </p:pic>
      <p:sp>
        <p:nvSpPr>
          <p:cNvPr id="16" name="Прямоугольник: усеченные противолежащие углы 5">
            <a:extLst>
              <a:ext uri="{FF2B5EF4-FFF2-40B4-BE49-F238E27FC236}">
                <a16:creationId xmlns:a16="http://schemas.microsoft.com/office/drawing/2014/main" id="{B6BEE898-6F94-47B9-2D4B-DAF4211F8B01}"/>
              </a:ext>
            </a:extLst>
          </p:cNvPr>
          <p:cNvSpPr/>
          <p:nvPr/>
        </p:nvSpPr>
        <p:spPr>
          <a:xfrm>
            <a:off x="1451835" y="123427"/>
            <a:ext cx="9341856" cy="470462"/>
          </a:xfrm>
          <a:prstGeom prst="snip2DiagRect">
            <a:avLst/>
          </a:prstGeom>
          <a:ln/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 algn="ctr">
              <a:buNone/>
            </a:pPr>
            <a:r>
              <a:rPr lang="ru-RU" sz="2000" b="1" dirty="0">
                <a:ln w="18415" cmpd="sng">
                  <a:noFill/>
                  <a:prstDash val="solid"/>
                </a:ln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РЕЗУЛЬТАТЫ КОНТРОЛЬНОГО  МЕРОПРИЯТИЯ:</a:t>
            </a:r>
            <a:endParaRPr lang="ru-RU" sz="2000" b="1" dirty="0">
              <a:solidFill>
                <a:schemeClr val="accent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8A611D-3076-0A73-4FCB-AEA79DB27B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282" y="4465566"/>
            <a:ext cx="4978838" cy="203491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F4156EF-2ABA-BADC-065A-673A3EF6E1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4120" y="4470604"/>
            <a:ext cx="2281320" cy="202987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AD6C573-4B60-F206-2D46-6FE6AD8EA7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5441" y="4465566"/>
            <a:ext cx="3082000" cy="203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693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" y="-1"/>
            <a:ext cx="12191687" cy="7034543"/>
          </a:xfrm>
          <a:prstGeom prst="rect">
            <a:avLst/>
          </a:prstGeom>
        </p:spPr>
      </p:pic>
      <p:sp>
        <p:nvSpPr>
          <p:cNvPr id="12" name="Прямоугольник: усеченные противолежащие углы 15">
            <a:extLst>
              <a:ext uri="{FF2B5EF4-FFF2-40B4-BE49-F238E27FC236}">
                <a16:creationId xmlns:a16="http://schemas.microsoft.com/office/drawing/2014/main" id="{4A846D03-DFAF-E216-D996-9F9124F48548}"/>
              </a:ext>
            </a:extLst>
          </p:cNvPr>
          <p:cNvSpPr/>
          <p:nvPr/>
        </p:nvSpPr>
        <p:spPr>
          <a:xfrm>
            <a:off x="670060" y="1158844"/>
            <a:ext cx="10411381" cy="5411638"/>
          </a:xfrm>
          <a:prstGeom prst="snip2Diag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Анализом обеспеченности Учреждением сотрудниками (специалистами) для исполнений целей мероприятия в соответствии с установленными требованиями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установлено следующее: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нарушение пункта 3.11. Приказа № 25-ст документ согласования состава специалистов ЕДДС с Главным управлением МЧС России по Камчатскому краю в КСП не представлен;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пункту 3.9. Приказа № 25-ст в составе оперативной дежурной смены численность специалистов может составлять от 10-15 человек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категория), вместе с тем численность оперативно-дежурной смены в отделе ЕДДС на сегодняшний день составляет 3-4 человека в смену;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сообщений, поступивших от граждан в отдел ЕДДС в декабре 2025 года, увеличилась на 63,3% по сравнению с декабрем 2024 года (было – 18 751 сообщений) и составило 30 616 сообщений;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представленные Учреждением действующие должностные инструкции на сотрудников отдела ЕДДС по следующим должностям: «Старшего дежурного оперативного (ведущего инженера)»; «Дежурного оперативного (инженера)»; «Помощника дежурного оперативного – Оператор – 112 (инженера)» не могут быть утверждены Учреждением, так как указанные в них должности не предусмотрены действующим Штатным расписанием от 27.10.2025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21-п.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63B13B-9847-C037-CC3D-38B5C3D4E8BD}"/>
              </a:ext>
            </a:extLst>
          </p:cNvPr>
          <p:cNvSpPr txBox="1"/>
          <p:nvPr/>
        </p:nvSpPr>
        <p:spPr>
          <a:xfrm>
            <a:off x="11736834" y="644610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6</a:t>
            </a:r>
          </a:p>
        </p:txBody>
      </p:sp>
      <p:pic>
        <p:nvPicPr>
          <p:cNvPr id="14" name="Рисунок 13" descr="Контрольный список (справа налево)">
            <a:extLst>
              <a:ext uri="{FF2B5EF4-FFF2-40B4-BE49-F238E27FC236}">
                <a16:creationId xmlns:a16="http://schemas.microsoft.com/office/drawing/2014/main" id="{97995E7C-5E87-02BA-438A-EC3E9D1FA1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10559" y="694784"/>
            <a:ext cx="973286" cy="973286"/>
          </a:xfrm>
          <a:prstGeom prst="rect">
            <a:avLst/>
          </a:prstGeom>
        </p:spPr>
      </p:pic>
      <p:sp>
        <p:nvSpPr>
          <p:cNvPr id="16" name="Прямоугольник: усеченные противолежащие углы 5">
            <a:extLst>
              <a:ext uri="{FF2B5EF4-FFF2-40B4-BE49-F238E27FC236}">
                <a16:creationId xmlns:a16="http://schemas.microsoft.com/office/drawing/2014/main" id="{B6BEE898-6F94-47B9-2D4B-DAF4211F8B01}"/>
              </a:ext>
            </a:extLst>
          </p:cNvPr>
          <p:cNvSpPr/>
          <p:nvPr/>
        </p:nvSpPr>
        <p:spPr>
          <a:xfrm>
            <a:off x="1451835" y="123427"/>
            <a:ext cx="9341856" cy="470462"/>
          </a:xfrm>
          <a:prstGeom prst="snip2DiagRect">
            <a:avLst/>
          </a:prstGeom>
          <a:ln/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 algn="ctr">
              <a:buNone/>
            </a:pPr>
            <a:r>
              <a:rPr lang="ru-RU" sz="2000" b="1" dirty="0">
                <a:ln w="18415" cmpd="sng">
                  <a:noFill/>
                  <a:prstDash val="solid"/>
                </a:ln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РЕЗУЛЬТАТЫ КОНТРОЛЬНОГО  МЕРОПРИЯТИЯ:</a:t>
            </a:r>
            <a:endParaRPr lang="ru-RU" sz="2000" b="1" dirty="0">
              <a:solidFill>
                <a:schemeClr val="accent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202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: усеченные противолежащие углы 15">
            <a:extLst>
              <a:ext uri="{FF2B5EF4-FFF2-40B4-BE49-F238E27FC236}">
                <a16:creationId xmlns:a16="http://schemas.microsoft.com/office/drawing/2014/main" id="{4A846D03-DFAF-E216-D996-9F9124F48548}"/>
              </a:ext>
            </a:extLst>
          </p:cNvPr>
          <p:cNvSpPr/>
          <p:nvPr/>
        </p:nvSpPr>
        <p:spPr>
          <a:xfrm>
            <a:off x="185195" y="1343025"/>
            <a:ext cx="9683496" cy="4768408"/>
          </a:xfrm>
          <a:prstGeom prst="snip2Diag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Анализом обеспеченности Учреждением сотрудниками (специалистами) для исполнений целей мероприятия в соответствии с установленными требованиями, установлено следующее: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должностные инструкции по должностям «ведущий инженер», «инженер» отдела ЕДДС по запросу КСП от 28.01.2026 предоставлены не были;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нарушение пункта 3.11.4. Приказа № 25-ст, сотрудник отдела ЕДДС Кулаков А.Ф. проходил обучение в период с 26.10.2020 по 30.10.2020, то есть более 5 лет назад; у сотрудника отдела ЕДДС Прокопьева А.А. удостоверение о повышении квалификации отсутствует;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Учреждение не воспользовалось возможностью увеличения численности состава оперативной дежурной смены в связи с введением режима ЧС в городском округе (пункт 3.11.5.4 Приказа № 25-ст), в целях более оперативного реагирования на сложившуюся ситуацию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dirty="0"/>
              <a:t>	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достижения целевых показателей (индикаторов) установленных мероприятию показал соответствие фактических результатов запланированным.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63B13B-9847-C037-CC3D-38B5C3D4E8BD}"/>
              </a:ext>
            </a:extLst>
          </p:cNvPr>
          <p:cNvSpPr txBox="1"/>
          <p:nvPr/>
        </p:nvSpPr>
        <p:spPr>
          <a:xfrm>
            <a:off x="11736834" y="644610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7</a:t>
            </a:r>
          </a:p>
        </p:txBody>
      </p:sp>
      <p:pic>
        <p:nvPicPr>
          <p:cNvPr id="14" name="Рисунок 13" descr="Контрольный список (справа налево)">
            <a:extLst>
              <a:ext uri="{FF2B5EF4-FFF2-40B4-BE49-F238E27FC236}">
                <a16:creationId xmlns:a16="http://schemas.microsoft.com/office/drawing/2014/main" id="{97995E7C-5E87-02BA-438A-EC3E9D1FA1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31474" y="857093"/>
            <a:ext cx="971864" cy="971864"/>
          </a:xfrm>
          <a:prstGeom prst="rect">
            <a:avLst/>
          </a:prstGeom>
        </p:spPr>
      </p:pic>
      <p:sp>
        <p:nvSpPr>
          <p:cNvPr id="16" name="Прямоугольник: усеченные противолежащие углы 5">
            <a:extLst>
              <a:ext uri="{FF2B5EF4-FFF2-40B4-BE49-F238E27FC236}">
                <a16:creationId xmlns:a16="http://schemas.microsoft.com/office/drawing/2014/main" id="{B6BEE898-6F94-47B9-2D4B-DAF4211F8B01}"/>
              </a:ext>
            </a:extLst>
          </p:cNvPr>
          <p:cNvSpPr/>
          <p:nvPr/>
        </p:nvSpPr>
        <p:spPr>
          <a:xfrm>
            <a:off x="1451835" y="123427"/>
            <a:ext cx="9341856" cy="470462"/>
          </a:xfrm>
          <a:prstGeom prst="snip2DiagRect">
            <a:avLst/>
          </a:prstGeom>
          <a:ln/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 algn="ctr">
              <a:buNone/>
            </a:pPr>
            <a:r>
              <a:rPr lang="ru-RU" sz="2000" b="1" dirty="0">
                <a:ln w="18415" cmpd="sng">
                  <a:noFill/>
                  <a:prstDash val="solid"/>
                </a:ln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РЕЗУЛЬТАТЫ КОНТРОЛЬНОГО  МЕРОПРИЯТИЯ:</a:t>
            </a:r>
            <a:endParaRPr lang="ru-RU" sz="2000" b="1" dirty="0">
              <a:solidFill>
                <a:schemeClr val="accent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15AC33-D7BA-C3DD-FB54-8C797CD746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62768" y1="18353" x2="69619" y2="22411"/>
                        <a14:backgroundMark x1="74048" y1="19624" x2="74740" y2="26893"/>
                        <a14:backgroundMark x1="49343" y1="72865" x2="63460" y2="71108"/>
                        <a14:backgroundMark x1="39239" y1="67535" x2="57578" y2="59782"/>
                        <a14:backgroundMark x1="21176" y1="79043" x2="35087" y2="75167"/>
                        <a14:backgroundMark x1="60000" y1="56208" x2="69827" y2="80012"/>
                        <a14:backgroundMark x1="73080" y1="31738" x2="70588" y2="26469"/>
                        <a14:backgroundMark x1="60554" y1="25197" x2="63875" y2="34706"/>
                        <a14:backgroundMark x1="71903" y1="64264" x2="72941" y2="56208"/>
                        <a14:backgroundMark x1="47889" y1="84191" x2="60484" y2="83949"/>
                        <a14:backgroundMark x1="60484" y1="83949" x2="73080" y2="85948"/>
                        <a14:backgroundMark x1="54325" y1="50575" x2="64913" y2="53725"/>
                        <a14:backgroundMark x1="69758" y1="51969" x2="68581" y2="51666"/>
                        <a14:backgroundMark x1="68997" y1="50878" x2="68374" y2="51181"/>
                        <a14:backgroundMark x1="71003" y1="27559" x2="67612" y2="27377"/>
                        <a14:backgroundMark x1="70519" y1="28468" x2="70242" y2="27256"/>
                        <a14:backgroundMark x1="68789" y1="50575" x2="71419" y2="52453"/>
                        <a14:backgroundMark x1="59031" y1="47910" x2="62561" y2="43125"/>
                        <a14:backgroundMark x1="70588" y1="28770" x2="70519" y2="299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2497">
            <a:off x="3663048" y="-39308"/>
            <a:ext cx="9500795" cy="652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43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усеченные противолежащие углы 4">
            <a:extLst>
              <a:ext uri="{FF2B5EF4-FFF2-40B4-BE49-F238E27FC236}">
                <a16:creationId xmlns:a16="http://schemas.microsoft.com/office/drawing/2014/main" id="{1AB79B41-B32D-5319-6F6A-E13902D5A139}"/>
              </a:ext>
            </a:extLst>
          </p:cNvPr>
          <p:cNvSpPr/>
          <p:nvPr/>
        </p:nvSpPr>
        <p:spPr>
          <a:xfrm>
            <a:off x="314342" y="1473557"/>
            <a:ext cx="4349670" cy="2289050"/>
          </a:xfrm>
          <a:prstGeom prst="snip2DiagRect">
            <a:avLst/>
          </a:prstGeom>
          <a:ln/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>
              <a:buNone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Отчет о результатах контрольного мероприятия направить для сведения: </a:t>
            </a:r>
          </a:p>
          <a:p>
            <a:pPr marL="45720" indent="0">
              <a:buNone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Городскую Думу Петропавловск-Камчатского городского округа;</a:t>
            </a:r>
          </a:p>
          <a:p>
            <a:pPr marL="45720" indent="0">
              <a:buNone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Главе Петропавловск-Камчатского городского округа.</a:t>
            </a:r>
          </a:p>
        </p:txBody>
      </p:sp>
      <p:sp>
        <p:nvSpPr>
          <p:cNvPr id="9" name="Прямоугольник: усеченные противолежащие углы 8">
            <a:extLst>
              <a:ext uri="{FF2B5EF4-FFF2-40B4-BE49-F238E27FC236}">
                <a16:creationId xmlns:a16="http://schemas.microsoft.com/office/drawing/2014/main" id="{4576C24A-910E-15B7-B752-DFCB6E93CC6E}"/>
              </a:ext>
            </a:extLst>
          </p:cNvPr>
          <p:cNvSpPr/>
          <p:nvPr/>
        </p:nvSpPr>
        <p:spPr>
          <a:xfrm>
            <a:off x="4977711" y="1357460"/>
            <a:ext cx="7164231" cy="5065007"/>
          </a:xfrm>
          <a:custGeom>
            <a:avLst/>
            <a:gdLst>
              <a:gd name="connsiteX0" fmla="*/ 0 w 7060676"/>
              <a:gd name="connsiteY0" fmla="*/ 0 h 5215224"/>
              <a:gd name="connsiteX1" fmla="*/ 6191455 w 7060676"/>
              <a:gd name="connsiteY1" fmla="*/ 0 h 5215224"/>
              <a:gd name="connsiteX2" fmla="*/ 7060676 w 7060676"/>
              <a:gd name="connsiteY2" fmla="*/ 869221 h 5215224"/>
              <a:gd name="connsiteX3" fmla="*/ 7060676 w 7060676"/>
              <a:gd name="connsiteY3" fmla="*/ 5215224 h 5215224"/>
              <a:gd name="connsiteX4" fmla="*/ 7060676 w 7060676"/>
              <a:gd name="connsiteY4" fmla="*/ 5215224 h 5215224"/>
              <a:gd name="connsiteX5" fmla="*/ 869221 w 7060676"/>
              <a:gd name="connsiteY5" fmla="*/ 5215224 h 5215224"/>
              <a:gd name="connsiteX6" fmla="*/ 0 w 7060676"/>
              <a:gd name="connsiteY6" fmla="*/ 4346003 h 5215224"/>
              <a:gd name="connsiteX7" fmla="*/ 0 w 7060676"/>
              <a:gd name="connsiteY7" fmla="*/ 0 h 5215224"/>
              <a:gd name="connsiteX0" fmla="*/ 75415 w 7060676"/>
              <a:gd name="connsiteY0" fmla="*/ 9427 h 5215224"/>
              <a:gd name="connsiteX1" fmla="*/ 6191455 w 7060676"/>
              <a:gd name="connsiteY1" fmla="*/ 0 h 5215224"/>
              <a:gd name="connsiteX2" fmla="*/ 7060676 w 7060676"/>
              <a:gd name="connsiteY2" fmla="*/ 869221 h 5215224"/>
              <a:gd name="connsiteX3" fmla="*/ 7060676 w 7060676"/>
              <a:gd name="connsiteY3" fmla="*/ 5215224 h 5215224"/>
              <a:gd name="connsiteX4" fmla="*/ 7060676 w 7060676"/>
              <a:gd name="connsiteY4" fmla="*/ 5215224 h 5215224"/>
              <a:gd name="connsiteX5" fmla="*/ 869221 w 7060676"/>
              <a:gd name="connsiteY5" fmla="*/ 5215224 h 5215224"/>
              <a:gd name="connsiteX6" fmla="*/ 0 w 7060676"/>
              <a:gd name="connsiteY6" fmla="*/ 4346003 h 5215224"/>
              <a:gd name="connsiteX7" fmla="*/ 75415 w 7060676"/>
              <a:gd name="connsiteY7" fmla="*/ 9427 h 5215224"/>
              <a:gd name="connsiteX0" fmla="*/ 103695 w 7088956"/>
              <a:gd name="connsiteY0" fmla="*/ 9427 h 5215224"/>
              <a:gd name="connsiteX1" fmla="*/ 6219735 w 7088956"/>
              <a:gd name="connsiteY1" fmla="*/ 0 h 5215224"/>
              <a:gd name="connsiteX2" fmla="*/ 7088956 w 7088956"/>
              <a:gd name="connsiteY2" fmla="*/ 869221 h 5215224"/>
              <a:gd name="connsiteX3" fmla="*/ 7088956 w 7088956"/>
              <a:gd name="connsiteY3" fmla="*/ 5215224 h 5215224"/>
              <a:gd name="connsiteX4" fmla="*/ 7088956 w 7088956"/>
              <a:gd name="connsiteY4" fmla="*/ 5215224 h 5215224"/>
              <a:gd name="connsiteX5" fmla="*/ 897501 w 7088956"/>
              <a:gd name="connsiteY5" fmla="*/ 5215224 h 5215224"/>
              <a:gd name="connsiteX6" fmla="*/ 0 w 7088956"/>
              <a:gd name="connsiteY6" fmla="*/ 4723075 h 5215224"/>
              <a:gd name="connsiteX7" fmla="*/ 103695 w 7088956"/>
              <a:gd name="connsiteY7" fmla="*/ 9427 h 5215224"/>
              <a:gd name="connsiteX0" fmla="*/ 0 w 7098232"/>
              <a:gd name="connsiteY0" fmla="*/ 28280 h 5215224"/>
              <a:gd name="connsiteX1" fmla="*/ 6229011 w 7098232"/>
              <a:gd name="connsiteY1" fmla="*/ 0 h 5215224"/>
              <a:gd name="connsiteX2" fmla="*/ 7098232 w 7098232"/>
              <a:gd name="connsiteY2" fmla="*/ 869221 h 5215224"/>
              <a:gd name="connsiteX3" fmla="*/ 7098232 w 7098232"/>
              <a:gd name="connsiteY3" fmla="*/ 5215224 h 5215224"/>
              <a:gd name="connsiteX4" fmla="*/ 7098232 w 7098232"/>
              <a:gd name="connsiteY4" fmla="*/ 5215224 h 5215224"/>
              <a:gd name="connsiteX5" fmla="*/ 906777 w 7098232"/>
              <a:gd name="connsiteY5" fmla="*/ 5215224 h 5215224"/>
              <a:gd name="connsiteX6" fmla="*/ 9276 w 7098232"/>
              <a:gd name="connsiteY6" fmla="*/ 4723075 h 5215224"/>
              <a:gd name="connsiteX7" fmla="*/ 0 w 7098232"/>
              <a:gd name="connsiteY7" fmla="*/ 28280 h 5215224"/>
              <a:gd name="connsiteX0" fmla="*/ 0 w 7154718"/>
              <a:gd name="connsiteY0" fmla="*/ 47134 h 5215224"/>
              <a:gd name="connsiteX1" fmla="*/ 6285497 w 7154718"/>
              <a:gd name="connsiteY1" fmla="*/ 0 h 5215224"/>
              <a:gd name="connsiteX2" fmla="*/ 7154718 w 7154718"/>
              <a:gd name="connsiteY2" fmla="*/ 869221 h 5215224"/>
              <a:gd name="connsiteX3" fmla="*/ 7154718 w 7154718"/>
              <a:gd name="connsiteY3" fmla="*/ 5215224 h 5215224"/>
              <a:gd name="connsiteX4" fmla="*/ 7154718 w 7154718"/>
              <a:gd name="connsiteY4" fmla="*/ 5215224 h 5215224"/>
              <a:gd name="connsiteX5" fmla="*/ 963263 w 7154718"/>
              <a:gd name="connsiteY5" fmla="*/ 5215224 h 5215224"/>
              <a:gd name="connsiteX6" fmla="*/ 65762 w 7154718"/>
              <a:gd name="connsiteY6" fmla="*/ 4723075 h 5215224"/>
              <a:gd name="connsiteX7" fmla="*/ 0 w 7154718"/>
              <a:gd name="connsiteY7" fmla="*/ 47134 h 5215224"/>
              <a:gd name="connsiteX0" fmla="*/ 0 w 7154718"/>
              <a:gd name="connsiteY0" fmla="*/ 47134 h 5215224"/>
              <a:gd name="connsiteX1" fmla="*/ 7151611 w 7154718"/>
              <a:gd name="connsiteY1" fmla="*/ 0 h 5215224"/>
              <a:gd name="connsiteX2" fmla="*/ 7154718 w 7154718"/>
              <a:gd name="connsiteY2" fmla="*/ 869221 h 5215224"/>
              <a:gd name="connsiteX3" fmla="*/ 7154718 w 7154718"/>
              <a:gd name="connsiteY3" fmla="*/ 5215224 h 5215224"/>
              <a:gd name="connsiteX4" fmla="*/ 7154718 w 7154718"/>
              <a:gd name="connsiteY4" fmla="*/ 5215224 h 5215224"/>
              <a:gd name="connsiteX5" fmla="*/ 963263 w 7154718"/>
              <a:gd name="connsiteY5" fmla="*/ 5215224 h 5215224"/>
              <a:gd name="connsiteX6" fmla="*/ 65762 w 7154718"/>
              <a:gd name="connsiteY6" fmla="*/ 4723075 h 5215224"/>
              <a:gd name="connsiteX7" fmla="*/ 0 w 7154718"/>
              <a:gd name="connsiteY7" fmla="*/ 47134 h 5215224"/>
              <a:gd name="connsiteX0" fmla="*/ 0 w 7154718"/>
              <a:gd name="connsiteY0" fmla="*/ 47134 h 5215224"/>
              <a:gd name="connsiteX1" fmla="*/ 7151611 w 7154718"/>
              <a:gd name="connsiteY1" fmla="*/ 0 h 5215224"/>
              <a:gd name="connsiteX2" fmla="*/ 7154718 w 7154718"/>
              <a:gd name="connsiteY2" fmla="*/ 869221 h 5215224"/>
              <a:gd name="connsiteX3" fmla="*/ 7154718 w 7154718"/>
              <a:gd name="connsiteY3" fmla="*/ 5215224 h 5215224"/>
              <a:gd name="connsiteX4" fmla="*/ 7154718 w 7154718"/>
              <a:gd name="connsiteY4" fmla="*/ 5215224 h 5215224"/>
              <a:gd name="connsiteX5" fmla="*/ 963263 w 7154718"/>
              <a:gd name="connsiteY5" fmla="*/ 5215224 h 5215224"/>
              <a:gd name="connsiteX6" fmla="*/ 65762 w 7154718"/>
              <a:gd name="connsiteY6" fmla="*/ 5182400 h 5215224"/>
              <a:gd name="connsiteX7" fmla="*/ 0 w 7154718"/>
              <a:gd name="connsiteY7" fmla="*/ 47134 h 5215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54718" h="5215224">
                <a:moveTo>
                  <a:pt x="0" y="47134"/>
                </a:moveTo>
                <a:lnTo>
                  <a:pt x="7151611" y="0"/>
                </a:lnTo>
                <a:cubicBezTo>
                  <a:pt x="7152647" y="289740"/>
                  <a:pt x="7153682" y="579481"/>
                  <a:pt x="7154718" y="869221"/>
                </a:cubicBezTo>
                <a:lnTo>
                  <a:pt x="7154718" y="5215224"/>
                </a:lnTo>
                <a:lnTo>
                  <a:pt x="7154718" y="5215224"/>
                </a:lnTo>
                <a:lnTo>
                  <a:pt x="963263" y="5215224"/>
                </a:lnTo>
                <a:lnTo>
                  <a:pt x="65762" y="5182400"/>
                </a:lnTo>
                <a:lnTo>
                  <a:pt x="0" y="47134"/>
                </a:lnTo>
                <a:close/>
              </a:path>
            </a:pathLst>
          </a:custGeom>
          <a:ln/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Направить информационное письмо муниципальному казенному учреждение «Центр управления кризисными ситуациями города Петропавловска-Камчатского», для принятия мер по устранению выявленных нарушений и недостатков, а также мер по пресечению, устранению и предупреждению нарушений.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Направить информационное письмо Главе Петропавловск-Камчатского городского округа с рекомендациями по итогам контрольного мероприятия.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Направить информационное письмо Председателю Комитета Городской Думы Петропавловск-Камчатского городского округа по гражданской обороне, защите населения от чрезвычайных ситуаций и взаимодействию с силовыми структурами по итогам контрольного мероприятия.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Направить информационное письмо в Управление по обеспечению безопасности жизнедеятельности населения администрации Петропавловск-Камчатского городского округа в целях предупреждения выявленных нарушений и контролю.</a:t>
            </a:r>
            <a:endParaRPr lang="ru-RU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: усеченные противолежащие углы 2">
            <a:extLst>
              <a:ext uri="{FF2B5EF4-FFF2-40B4-BE49-F238E27FC236}">
                <a16:creationId xmlns:a16="http://schemas.microsoft.com/office/drawing/2014/main" id="{332FA939-63F2-BC97-9664-C895FFA7DBEB}"/>
              </a:ext>
            </a:extLst>
          </p:cNvPr>
          <p:cNvSpPr/>
          <p:nvPr/>
        </p:nvSpPr>
        <p:spPr>
          <a:xfrm>
            <a:off x="1065229" y="250866"/>
            <a:ext cx="10341204" cy="437291"/>
          </a:xfrm>
          <a:prstGeom prst="snip2DiagRect">
            <a:avLst/>
          </a:prstGeom>
          <a:ln/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 algn="ctr">
              <a:buNone/>
            </a:pPr>
            <a:r>
              <a:rPr lang="ru-RU" b="1" dirty="0">
                <a:ln w="18415" cmpd="sng">
                  <a:noFill/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ПРЕДЛОЖЕНИЯ ПО РЕЗУЛЬТАТАМ КОНТРОЛЬНОГО  МЕРОПРИЯТИЯ:</a:t>
            </a:r>
            <a:endParaRPr lang="ru-RU" b="1" dirty="0">
              <a:solidFill>
                <a:schemeClr val="accent1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D8F813-77C8-40DF-BC21-00819E742981}"/>
              </a:ext>
            </a:extLst>
          </p:cNvPr>
          <p:cNvSpPr txBox="1"/>
          <p:nvPr/>
        </p:nvSpPr>
        <p:spPr>
          <a:xfrm>
            <a:off x="11723928" y="64224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8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79" y="3889963"/>
            <a:ext cx="3321834" cy="263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78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092F73-3CB7-46CA-0367-B3F191F8EF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3" b="18857"/>
          <a:stretch/>
        </p:blipFill>
        <p:spPr>
          <a:xfrm>
            <a:off x="-182715" y="-656603"/>
            <a:ext cx="12557430" cy="796265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6290" y="5320584"/>
            <a:ext cx="11719420" cy="984885"/>
          </a:xfrm>
        </p:spPr>
        <p:txBody>
          <a:bodyPr>
            <a:normAutofit/>
          </a:bodyPr>
          <a:lstStyle/>
          <a:p>
            <a:pPr algn="ctr"/>
            <a:r>
              <a:rPr lang="ru-RU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49153" y="3511859"/>
            <a:ext cx="873343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Контрольно-счетная палата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Петропавловск-Камчатского городского округа</a:t>
            </a:r>
          </a:p>
        </p:txBody>
      </p:sp>
    </p:spTree>
    <p:extLst>
      <p:ext uri="{BB962C8B-B14F-4D97-AF65-F5344CB8AC3E}">
        <p14:creationId xmlns:p14="http://schemas.microsoft.com/office/powerpoint/2010/main" val="3687050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La ment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8967</TotalTime>
  <Words>537</Words>
  <Application>Microsoft Office PowerPoint</Application>
  <PresentationFormat>Широкоэкранный</PresentationFormat>
  <Paragraphs>64</Paragraphs>
  <Slides>9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9</vt:i4>
      </vt:variant>
    </vt:vector>
  </HeadingPairs>
  <TitlesOfParts>
    <vt:vector size="20" baseType="lpstr">
      <vt:lpstr>Arial</vt:lpstr>
      <vt:lpstr>Calibri</vt:lpstr>
      <vt:lpstr>Calibri Light</vt:lpstr>
      <vt:lpstr>Segoe UI Black</vt:lpstr>
      <vt:lpstr>Times New Roman</vt:lpstr>
      <vt:lpstr>Tw Cen MT</vt:lpstr>
      <vt:lpstr>Tw Cen MT Condensed</vt:lpstr>
      <vt:lpstr>Wingdings 3</vt:lpstr>
      <vt:lpstr>La mente</vt:lpstr>
      <vt:lpstr>Тема Office</vt:lpstr>
      <vt:lpstr>Интеграл</vt:lpstr>
      <vt:lpstr>ОТЧЕТ о результатах Контрольного мероприятия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Аналитическая записка</dc:title>
  <dc:creator>Курмаева Светлана Рашидовна</dc:creator>
  <cp:lastModifiedBy>Пискунова Нина Сергеевна</cp:lastModifiedBy>
  <cp:revision>473</cp:revision>
  <cp:lastPrinted>2026-03-30T03:33:41Z</cp:lastPrinted>
  <dcterms:created xsi:type="dcterms:W3CDTF">2022-03-02T21:34:15Z</dcterms:created>
  <dcterms:modified xsi:type="dcterms:W3CDTF">2026-03-30T03:50:54Z</dcterms:modified>
</cp:coreProperties>
</file>