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changesInfos/changesInfo1.xml" ContentType="application/vnd.ms-powerpoint.changesinfo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08" r:id="rId5"/>
  </p:sldMasterIdLst>
  <p:notesMasterIdLst>
    <p:notesMasterId r:id="rId36"/>
  </p:notesMasterIdLst>
  <p:handoutMasterIdLst>
    <p:handoutMasterId r:id="rId37"/>
  </p:handoutMasterIdLst>
  <p:sldIdLst>
    <p:sldId id="362" r:id="rId6"/>
    <p:sldId id="366" r:id="rId7"/>
    <p:sldId id="390" r:id="rId8"/>
    <p:sldId id="456" r:id="rId9"/>
    <p:sldId id="440" r:id="rId10"/>
    <p:sldId id="457" r:id="rId11"/>
    <p:sldId id="462" r:id="rId12"/>
    <p:sldId id="455" r:id="rId13"/>
    <p:sldId id="461" r:id="rId14"/>
    <p:sldId id="460" r:id="rId15"/>
    <p:sldId id="465" r:id="rId16"/>
    <p:sldId id="464" r:id="rId17"/>
    <p:sldId id="463" r:id="rId18"/>
    <p:sldId id="468" r:id="rId19"/>
    <p:sldId id="467" r:id="rId20"/>
    <p:sldId id="466" r:id="rId21"/>
    <p:sldId id="469" r:id="rId22"/>
    <p:sldId id="470" r:id="rId23"/>
    <p:sldId id="471" r:id="rId24"/>
    <p:sldId id="472" r:id="rId25"/>
    <p:sldId id="473" r:id="rId26"/>
    <p:sldId id="474" r:id="rId27"/>
    <p:sldId id="475" r:id="rId28"/>
    <p:sldId id="476" r:id="rId29"/>
    <p:sldId id="477" r:id="rId30"/>
    <p:sldId id="478" r:id="rId31"/>
    <p:sldId id="479" r:id="rId32"/>
    <p:sldId id="480" r:id="rId33"/>
    <p:sldId id="483" r:id="rId34"/>
    <p:sldId id="436" r:id="rId35"/>
  </p:sldIdLst>
  <p:sldSz cx="12192000" cy="6858000"/>
  <p:notesSz cx="6797675" cy="9926638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ковлева Марина Сергеевна" initials="ЯМС" lastIdx="0" clrIdx="0">
    <p:extLst>
      <p:ext uri="{19B8F6BF-5375-455C-9EA6-DF929625EA0E}">
        <p15:presenceInfo xmlns:p15="http://schemas.microsoft.com/office/powerpoint/2012/main" userId="S-1-5-21-3320825490-3590957248-503641123-179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3D4"/>
    <a:srgbClr val="E63636"/>
    <a:srgbClr val="C2352E"/>
    <a:srgbClr val="2997D4"/>
    <a:srgbClr val="32B7F3"/>
    <a:srgbClr val="024F92"/>
    <a:srgbClr val="F5F5F5"/>
    <a:srgbClr val="70A7F3"/>
    <a:srgbClr val="1D3EC1"/>
    <a:srgbClr val="2135AE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F7B450-CA3A-5ABC-4338-7FBA2259D1F2}" v="67" dt="2025-03-12T13:18:59.118"/>
    <p1510:client id="{6B59F539-335A-42A2-A028-C45E4D41E0B5}" v="1" dt="2025-03-12T13:17:05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9" autoAdjust="0"/>
  </p:normalViewPr>
  <p:slideViewPr>
    <p:cSldViewPr snapToGrid="0">
      <p:cViewPr varScale="1">
        <p:scale>
          <a:sx n="107" d="100"/>
          <a:sy n="107" d="100"/>
        </p:scale>
        <p:origin x="71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78" y="10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4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anwei Han" userId="10cfedb6-1336-4a35-a765-0fa98c70d033" providerId="ADAL" clId="{6B59F539-335A-42A2-A028-C45E4D41E0B5}"/>
    <pc:docChg chg="custSel modSld">
      <pc:chgData name="Tianwei Han" userId="10cfedb6-1336-4a35-a765-0fa98c70d033" providerId="ADAL" clId="{6B59F539-335A-42A2-A028-C45E4D41E0B5}" dt="2025-03-12T13:17:05.767" v="0" actId="700"/>
      <pc:docMkLst>
        <pc:docMk/>
      </pc:docMkLst>
      <pc:sldChg chg="modSp mod chgLayout">
        <pc:chgData name="Tianwei Han" userId="10cfedb6-1336-4a35-a765-0fa98c70d033" providerId="ADAL" clId="{6B59F539-335A-42A2-A028-C45E4D41E0B5}" dt="2025-03-12T13:17:05.767" v="0" actId="700"/>
        <pc:sldMkLst>
          <pc:docMk/>
          <pc:sldMk cId="3537425846" sldId="364"/>
        </pc:sldMkLst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3" creationId="{49A9FAB0-49C7-A335-EA9E-1B0C4CB1FA0D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4" creationId="{3031CC92-CE45-C84A-6A75-9F4C077DF877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6" creationId="{7A3571E4-0C22-96F7-3DC9-763C68F7C811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7" creationId="{3E55864B-7713-696C-C346-8CB451512095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9" creationId="{EF888C7E-5B7C-47DB-921B-038681CF5529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10" creationId="{172EFBC6-2998-144B-B200-3C8906FC2BB1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12" creationId="{C592898C-BD3B-6076-FE5B-1D3FC1212C59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13" creationId="{5F56D563-0AFC-BDF1-BE83-7D9CD927AC24}"/>
          </ac:spMkLst>
        </pc:spChg>
        <pc:spChg chg="mod ord">
          <ac:chgData name="Tianwei Han" userId="10cfedb6-1336-4a35-a765-0fa98c70d033" providerId="ADAL" clId="{6B59F539-335A-42A2-A028-C45E4D41E0B5}" dt="2025-03-12T13:17:05.767" v="0" actId="700"/>
          <ac:spMkLst>
            <pc:docMk/>
            <pc:sldMk cId="3537425846" sldId="364"/>
            <ac:spMk id="14" creationId="{3385FC90-7736-5963-EAE4-47582D461FB9}"/>
          </ac:spMkLst>
        </pc:spChg>
        <pc:picChg chg="mod ord">
          <ac:chgData name="Tianwei Han" userId="10cfedb6-1336-4a35-a765-0fa98c70d033" providerId="ADAL" clId="{6B59F539-335A-42A2-A028-C45E4D41E0B5}" dt="2025-03-12T13:17:05.767" v="0" actId="700"/>
          <ac:picMkLst>
            <pc:docMk/>
            <pc:sldMk cId="3537425846" sldId="364"/>
            <ac:picMk id="16" creationId="{65D5C047-63DD-F905-995C-EB79536337FB}"/>
          </ac:picMkLst>
        </pc:picChg>
      </pc:sldChg>
    </pc:docChg>
  </pc:docChgLst>
  <pc:docChgLst>
    <pc:chgData name="Tianwei Han" userId="S::j-tianweihan@microsoft.com::10cfedb6-1336-4a35-a765-0fa98c70d033" providerId="AD" clId="Web-{42F7B450-CA3A-5ABC-4338-7FBA2259D1F2}"/>
    <pc:docChg chg="addSld delSld modSld addSection delSection">
      <pc:chgData name="Tianwei Han" userId="S::j-tianweihan@microsoft.com::10cfedb6-1336-4a35-a765-0fa98c70d033" providerId="AD" clId="Web-{42F7B450-CA3A-5ABC-4338-7FBA2259D1F2}" dt="2025-03-12T13:18:49.884" v="51" actId="34807"/>
      <pc:docMkLst>
        <pc:docMk/>
      </pc:docMkLst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653925577" sldId="343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11990398" sldId="353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22311061" sldId="355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958122979" sldId="361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598334414" sldId="362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537425846" sldId="364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581723979" sldId="366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4215905199" sldId="370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152107278" sldId="371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837867573" sldId="380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198748360" sldId="381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856187481" sldId="382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9581245" sldId="383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15903594" sldId="384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815476016" sldId="385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267237132" sldId="386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078214269" sldId="387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4276112046" sldId="388"/>
        </pc:sldMkLst>
      </pc:sldChg>
      <pc:sldChg chg="add del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635533121" sldId="389"/>
        </pc:sldMkLst>
      </pc:sldChg>
      <pc:sldChg chg="addSp delSp modSp add del mod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797371288" sldId="2561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797371288" sldId="2561"/>
            <ac:spMk id="2" creationId="{D7BCAFEE-0C96-D05D-C936-2790CCA8061B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797371288" sldId="2561"/>
            <ac:spMk id="3" creationId="{31E8DE83-DA38-5557-934E-2766E9F0467A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797371288" sldId="2561"/>
            <ac:spMk id="8" creationId="{E84515F4-1DA1-CA0D-7DD5-B8502ABC3C50}"/>
          </ac:spMkLst>
        </pc:spChg>
      </pc:sldChg>
      <pc:sldChg chg="modSp add del mod modTransition addAnim delAnim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434985508" sldId="2562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434985508" sldId="2562"/>
            <ac:spMk id="2" creationId="{B0BCA3AE-6967-5AA9-6C2D-E99626CB1231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434985508" sldId="2562"/>
            <ac:spMk id="3" creationId="{91A70B0B-4FC4-0C30-8F82-FBD7C72BF01A}"/>
          </ac:spMkLst>
        </pc:sp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4013241762" sldId="2563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4013241762" sldId="2563"/>
            <ac:spMk id="2" creationId="{03678BED-159A-BA73-4B0D-630AFB961863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4013241762" sldId="2563"/>
            <ac:spMk id="7" creationId="{4ED6B464-689D-D7AE-01A2-FF3485F31A21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894046884" sldId="2564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894046884" sldId="2564"/>
            <ac:spMk id="2" creationId="{9EB60042-5361-A5D6-0011-B0B25FB71CEE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894046884" sldId="2564"/>
            <ac:spMk id="5" creationId="{D3DE20D8-F69C-47C2-BCE4-DF01ACA04B1D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894046884" sldId="2564"/>
            <ac:picMk id="4" creationId="{12D00D7A-CDA1-4A9C-BB47-B83AE0AA9343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926945618" sldId="2565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26945618" sldId="2565"/>
            <ac:spMk id="2" creationId="{14333A7C-5510-CF73-11E8-47CAF6254AD1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26945618" sldId="2565"/>
            <ac:spMk id="5" creationId="{BFB32180-5604-4E93-9F56-951F59170B56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926945618" sldId="2565"/>
            <ac:picMk id="4" creationId="{F52C7A44-7F48-4458-AC57-402B019CF3B7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91629079" sldId="2566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391629079" sldId="2566"/>
            <ac:spMk id="2" creationId="{CF87E9CB-E92E-33A5-95EE-7ACA75EBB691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391629079" sldId="2566"/>
            <ac:spMk id="5" creationId="{B6302FB4-A205-4325-ACF0-253AF49D3277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391629079" sldId="2566"/>
            <ac:picMk id="4" creationId="{051D2144-7028-4C50-A9A3-B411A6E67B6F}"/>
          </ac:picMkLst>
        </pc:pic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4141028132" sldId="2567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4141028132" sldId="2567"/>
            <ac:spMk id="2" creationId="{9A4FBA87-D6B5-CC1E-97C6-9C05F68A0CC8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4141028132" sldId="2567"/>
            <ac:spMk id="7" creationId="{46ED0A04-78C2-5DA6-1FFD-9265923AE916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324192244" sldId="2568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324192244" sldId="2568"/>
            <ac:spMk id="2" creationId="{1B61EDFE-43FD-33A8-0CCA-83711BB7DE03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324192244" sldId="2568"/>
            <ac:spMk id="5" creationId="{AD69A728-988F-45AA-8AC6-B6BE818012F2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324192244" sldId="2568"/>
            <ac:picMk id="4" creationId="{AB903365-82A1-48A7-BB48-23B6A0237002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027077775" sldId="2569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027077775" sldId="2569"/>
            <ac:spMk id="2" creationId="{06D7943C-E6BF-F143-437A-C18AD3A683BE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027077775" sldId="2569"/>
            <ac:spMk id="5" creationId="{48CD4990-94B8-411A-AB03-82A6D76E296E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027077775" sldId="2569"/>
            <ac:picMk id="4" creationId="{46C26E86-86D1-4949-A360-047337B987F7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57532503" sldId="2570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57532503" sldId="2570"/>
            <ac:spMk id="2" creationId="{403ED60F-9B32-337A-8CCD-965975CC12DB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57532503" sldId="2570"/>
            <ac:spMk id="5" creationId="{C3A1A170-0749-49E2-A96E-C7A53321331F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57532503" sldId="2570"/>
            <ac:picMk id="4" creationId="{4237F157-AAF1-415C-9D9D-90361F3801DE}"/>
          </ac:picMkLst>
        </pc:pic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926937870" sldId="2571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926937870" sldId="2571"/>
            <ac:spMk id="2" creationId="{88438131-0815-CAD9-5E20-225F3F10D0CD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926937870" sldId="2571"/>
            <ac:spMk id="7" creationId="{B1006CE6-967D-810D-FD2A-C6E6689D51A7}"/>
          </ac:spMkLst>
        </pc:spChg>
      </pc:sldChg>
      <pc:sldChg chg="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74975734" sldId="2572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74975734" sldId="2572"/>
            <ac:spMk id="2" creationId="{E300DBDC-B92A-C7B9-1882-74309840AACF}"/>
          </ac:spMkLst>
        </pc:spChg>
        <pc:graphicFrameChg chg="mod modGraphic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74975734" sldId="2572"/>
            <ac:graphicFrameMk id="4" creationId="{FA3FACD5-704D-4553-A244-5992EF5E2BEB}"/>
          </ac:graphicFrameMkLst>
        </pc:graphicFrame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5113693" sldId="2573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5113693" sldId="2573"/>
            <ac:spMk id="2" creationId="{2A754875-772D-874D-C52A-8097DC46DF05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5113693" sldId="2573"/>
            <ac:spMk id="5" creationId="{8AEABB33-2710-417F-9E96-5D03D38826F1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15113693" sldId="2573"/>
            <ac:picMk id="4" creationId="{AAE6F493-204A-4AB4-B59C-ACD54FE4F3A4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098718520" sldId="2574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098718520" sldId="2574"/>
            <ac:spMk id="2" creationId="{F0BC7380-F9D4-DB32-817A-2618E2C48BE2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098718520" sldId="2574"/>
            <ac:spMk id="5" creationId="{3F5265C8-3C8E-4F6F-B085-683566E627A3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098718520" sldId="2574"/>
            <ac:picMk id="4" creationId="{01EF8D7D-B75D-4E1D-9BB4-08767C8745D4}"/>
          </ac:picMkLst>
        </pc:pic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589482883" sldId="2575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589482883" sldId="2575"/>
            <ac:spMk id="2" creationId="{AC24D66F-A5A0-8694-B849-A5E143E53CA2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589482883" sldId="2575"/>
            <ac:spMk id="7" creationId="{EB845F6C-BE0F-F8CE-7510-5B4366CC1AC3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092136123" sldId="2576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092136123" sldId="2576"/>
            <ac:spMk id="2" creationId="{4364B4C5-24F1-ED12-1CBB-62AA2B9A001A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092136123" sldId="2576"/>
            <ac:spMk id="5" creationId="{CA8C85ED-EFBE-46F7-B02E-4CA65E4E0C90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3092136123" sldId="2576"/>
            <ac:picMk id="4" creationId="{EA2FBD45-E1EB-4430-AC32-AB87DCFB432B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459207400" sldId="2577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459207400" sldId="2577"/>
            <ac:spMk id="2" creationId="{8CE0AE39-2CCB-487B-B3B8-5C79D1291A20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459207400" sldId="2577"/>
            <ac:spMk id="5" creationId="{DF55133B-74AB-41EC-B4FA-0BBAAD97274B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459207400" sldId="2577"/>
            <ac:picMk id="4" creationId="{3D83F7AE-9F89-48D6-B26C-0128D5B0F5A7}"/>
          </ac:picMkLst>
        </pc:picChg>
      </pc:sldChg>
      <pc:sldChg chg="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975118134" sldId="2578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75118134" sldId="2578"/>
            <ac:spMk id="2" creationId="{5AA0B4DC-742E-8BBA-9266-C95BD3F1D341}"/>
          </ac:spMkLst>
        </pc:spChg>
        <pc:graphicFrameChg chg="mod modGraphic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2975118134" sldId="2578"/>
            <ac:graphicFrameMk id="4" creationId="{58F87B1C-EE00-48AC-A88A-FD389C64A090}"/>
          </ac:graphicFrameMkLst>
        </pc:graphicFrame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1052374586" sldId="2579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052374586" sldId="2579"/>
            <ac:spMk id="2" creationId="{13F06488-AC19-9AD2-FAA4-4B4002EE4BD8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1052374586" sldId="2579"/>
            <ac:spMk id="7" creationId="{DC10F535-C9B2-E253-9F86-6CD46A609C38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65515776" sldId="2580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65515776" sldId="2580"/>
            <ac:spMk id="2" creationId="{755802B9-0A5C-71C9-DBEE-93B60DA351B3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65515776" sldId="2580"/>
            <ac:spMk id="5" creationId="{9728494B-D32A-4EAB-8EDA-D9C7D9400D58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65515776" sldId="2580"/>
            <ac:picMk id="4" creationId="{A0CBD479-5A13-46E8-A53E-0164DDB0BD5D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939237180" sldId="2581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39237180" sldId="2581"/>
            <ac:spMk id="2" creationId="{B09638E9-5845-0F37-F6C3-05A9CB64207D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39237180" sldId="2581"/>
            <ac:spMk id="5" creationId="{8AC1BA00-A146-4EA4-BB29-70640F1DE6FF}"/>
          </ac:spMkLst>
        </pc:spChg>
        <pc:picChg chg="mo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939237180" sldId="2581"/>
            <ac:picMk id="4" creationId="{3BB25865-4A5E-4F90-8D07-AE75E165E943}"/>
          </ac:picMkLst>
        </pc:picChg>
      </pc:sldChg>
      <pc:sldChg chg="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284791493" sldId="2582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284791493" sldId="2582"/>
            <ac:spMk id="2" creationId="{A3559774-7E2E-6CF6-C9E5-7EEC0AB49D70}"/>
          </ac:spMkLst>
        </pc:spChg>
        <pc:graphicFrameChg chg="mod modGraphic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3284791493" sldId="2582"/>
            <ac:graphicFrameMk id="4" creationId="{26824959-6C19-4239-A35D-68E2A2798739}"/>
          </ac:graphicFrameMkLst>
        </pc:graphicFrameChg>
      </pc:sldChg>
      <pc:sldChg chg="addSp delSp 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126768163" sldId="2583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126768163" sldId="2583"/>
            <ac:spMk id="2" creationId="{08EE1320-7A97-6D42-31C9-DC445CF3FF9C}"/>
          </ac:spMkLst>
        </pc:spChg>
        <pc:spChg chg="add del 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126768163" sldId="2583"/>
            <ac:spMk id="7" creationId="{430F6402-D005-410E-3120-F139E032008C}"/>
          </ac:spMkLst>
        </pc:sp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356189282" sldId="2584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356189282" sldId="2584"/>
            <ac:spMk id="2" creationId="{DCA95FC8-5867-4429-7C26-2AC24DEB19F6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356189282" sldId="2584"/>
            <ac:spMk id="5" creationId="{049A9E88-1BF3-4046-B830-CE9A439773E8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356189282" sldId="2584"/>
            <ac:picMk id="4" creationId="{F836CE2E-61D8-4FF2-854D-F08DE3B7824A}"/>
          </ac:picMkLst>
        </pc:picChg>
      </pc:sldChg>
      <pc:sldChg chg="modSp add del mod modTransition modClrScheme addAnim delAnim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2916800190" sldId="2585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16800190" sldId="2585"/>
            <ac:spMk id="2" creationId="{5F70287D-DE1D-75FA-4489-F50116E6BB70}"/>
          </ac:spMkLst>
        </pc:spChg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2916800190" sldId="2585"/>
            <ac:spMk id="5" creationId="{4DB5C5A1-2DCD-425A-A7FC-69D824DF4B98}"/>
          </ac:spMkLst>
        </pc:spChg>
        <pc:picChg chg="mod ord">
          <ac:chgData name="Tianwei Han" userId="S::j-tianweihan@microsoft.com::10cfedb6-1336-4a35-a765-0fa98c70d033" providerId="AD" clId="Web-{42F7B450-CA3A-5ABC-4338-7FBA2259D1F2}" dt="2025-03-12T13:18:47.462" v="50" actId="34807"/>
          <ac:picMkLst>
            <pc:docMk/>
            <pc:sldMk cId="2916800190" sldId="2585"/>
            <ac:picMk id="4" creationId="{8CD7824F-00A6-4785-B900-6DDB8D97D66A}"/>
          </ac:picMkLst>
        </pc:picChg>
      </pc:sldChg>
      <pc:sldChg chg="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3637235185" sldId="2586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3637235185" sldId="2586"/>
            <ac:spMk id="2" creationId="{06B30FA6-FDC9-F34D-9FDB-86A79F6BBDF8}"/>
          </ac:spMkLst>
        </pc:spChg>
        <pc:graphicFrameChg chg="mod modGraphic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3637235185" sldId="2586"/>
            <ac:graphicFrameMk id="4" creationId="{8B8E5FC0-5B0E-404A-AE42-0604AF6CD7AB}"/>
          </ac:graphicFrameMkLst>
        </pc:graphicFrameChg>
      </pc:sldChg>
      <pc:sldChg chg="addSp delSp modSp add del mod modTransition modClrScheme chgLayout">
        <pc:chgData name="Tianwei Han" userId="S::j-tianweihan@microsoft.com::10cfedb6-1336-4a35-a765-0fa98c70d033" providerId="AD" clId="Web-{42F7B450-CA3A-5ABC-4338-7FBA2259D1F2}" dt="2025-03-12T13:18:49.884" v="51" actId="34807"/>
        <pc:sldMkLst>
          <pc:docMk/>
          <pc:sldMk cId="738994354" sldId="2587"/>
        </pc:sldMkLst>
        <pc:spChg chg="mod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738994354" sldId="2587"/>
            <ac:spMk id="2" creationId="{552E29E9-8F2A-3AC9-B943-8FB5AAF1694D}"/>
          </ac:spMkLst>
        </pc:spChg>
        <pc:spChg chg="add del">
          <ac:chgData name="Tianwei Han" userId="S::j-tianweihan@microsoft.com::10cfedb6-1336-4a35-a765-0fa98c70d033" providerId="AD" clId="Web-{42F7B450-CA3A-5ABC-4338-7FBA2259D1F2}" dt="2025-03-12T13:18:47.462" v="50" actId="34807"/>
          <ac:spMkLst>
            <pc:docMk/>
            <pc:sldMk cId="738994354" sldId="2587"/>
            <ac:spMk id="3" creationId="{7730CE07-A0B1-2F4C-89C2-0C367ADB08DB}"/>
          </ac:spMkLst>
        </pc:spChg>
        <pc:graphicFrameChg chg="add del mod">
          <ac:chgData name="Tianwei Han" userId="S::j-tianweihan@microsoft.com::10cfedb6-1336-4a35-a765-0fa98c70d033" providerId="AD" clId="Web-{42F7B450-CA3A-5ABC-4338-7FBA2259D1F2}" dt="2025-03-12T13:18:47.462" v="50" actId="34807"/>
          <ac:graphicFrameMkLst>
            <pc:docMk/>
            <pc:sldMk cId="738994354" sldId="2587"/>
            <ac:graphicFrameMk id="7" creationId="{BE00455E-2719-1EEF-4350-95E3C0179ED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32111953629207"/>
          <c:y val="0.21588777239449888"/>
          <c:w val="0.73650765697345921"/>
          <c:h val="0.50051900000000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Дебиторская задолженность</c:v>
                </c:pt>
              </c:strCache>
            </c:strRef>
          </c:tx>
          <c:spPr>
            <a:prstGeom prst="rect">
              <a:avLst/>
            </a:prstGeom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 w="38100"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</c:v>
                </c:pt>
                <c:pt idx="1">
                  <c:v>01.01.2024</c:v>
                </c:pt>
                <c:pt idx="2">
                  <c:v>01.01.2025</c:v>
                </c:pt>
                <c:pt idx="3">
                  <c:v>01.01.2026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890239.98</c:v>
                </c:pt>
                <c:pt idx="1">
                  <c:v>1759599.93</c:v>
                </c:pt>
                <c:pt idx="2">
                  <c:v>1522695.7</c:v>
                </c:pt>
                <c:pt idx="3">
                  <c:v>1792130.81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8-4860-9D40-37E6313D2A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 т.ч. просроченная</c:v>
                </c:pt>
              </c:strCache>
            </c:strRef>
          </c:tx>
          <c:spPr>
            <a:prstGeom prst="rect">
              <a:avLst/>
            </a:prstGeom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</c:v>
                </c:pt>
                <c:pt idx="1">
                  <c:v>01.01.2024</c:v>
                </c:pt>
                <c:pt idx="2">
                  <c:v>01.01.2025</c:v>
                </c:pt>
                <c:pt idx="3">
                  <c:v>01.01.2026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233695.33</c:v>
                </c:pt>
                <c:pt idx="1">
                  <c:v>210196.31</c:v>
                </c:pt>
                <c:pt idx="2">
                  <c:v>237534.6</c:v>
                </c:pt>
                <c:pt idx="3">
                  <c:v>615228.55000000005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8-4860-9D40-37E6313D2A8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66169477"/>
        <c:axId val="1866169478"/>
      </c:barChart>
      <c:catAx>
        <c:axId val="1866169477"/>
        <c:scaling>
          <c:orientation val="minMax"/>
        </c:scaling>
        <c:delete val="1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6169478"/>
        <c:crosses val="autoZero"/>
        <c:auto val="1"/>
        <c:lblAlgn val="ctr"/>
        <c:lblOffset val="100"/>
        <c:noMultiLvlLbl val="0"/>
      </c:catAx>
      <c:valAx>
        <c:axId val="1866169478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16947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prstGeom prst="rect">
            <a:avLst/>
          </a:prstGeom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0" y="0"/>
      <a:ext cx="5486398" cy="320039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83599999999999"/>
          <c:y val="5.7524272307807323E-2"/>
          <c:w val="0.65376500000000004"/>
          <c:h val="0.384496184274732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имущество физических лиц (счет 205.11)</c:v>
                </c:pt>
              </c:strCache>
            </c:strRef>
          </c:tx>
          <c:spPr>
            <a:prstGeom prst="rect">
              <a:avLst/>
            </a:prstGeom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44927</c:v>
                </c:pt>
                <c:pt idx="1">
                  <c:v>45292</c:v>
                </c:pt>
                <c:pt idx="2">
                  <c:v>45658</c:v>
                </c:pt>
                <c:pt idx="3">
                  <c:v>46023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84311.82</c:v>
                </c:pt>
                <c:pt idx="1">
                  <c:v>71838.070000000007</c:v>
                </c:pt>
                <c:pt idx="2">
                  <c:v>69989.37</c:v>
                </c:pt>
                <c:pt idx="3">
                  <c:v>94458.55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59-4FA5-B303-887CEB3D97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земельный налог (счет 205.11)</c:v>
                </c:pt>
              </c:strCache>
            </c:strRef>
          </c:tx>
          <c:spPr>
            <a:prstGeom prst="rect">
              <a:avLst/>
            </a:prstGeom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1.77341808619387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259-4FA5-B303-887CEB3D979B}"/>
                </c:ext>
              </c:extLst>
            </c:dLbl>
            <c:dLbl>
              <c:idx val="1"/>
              <c:layout>
                <c:manualLayout>
                  <c:x val="1.8842567165809964E-2"/>
                  <c:y val="-2.36625489484046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259-4FA5-B303-887CEB3D979B}"/>
                </c:ext>
              </c:extLst>
            </c:dLbl>
            <c:dLbl>
              <c:idx val="2"/>
              <c:layout>
                <c:manualLayout>
                  <c:x val="2.327611238129458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259-4FA5-B303-887CEB3D979B}"/>
                </c:ext>
              </c:extLst>
            </c:dLbl>
            <c:dLbl>
              <c:idx val="3"/>
              <c:layout>
                <c:manualLayout>
                  <c:x val="1.8842567165809964E-2"/>
                  <c:y val="-2.3662548948405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259-4FA5-B303-887CEB3D97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44927</c:v>
                </c:pt>
                <c:pt idx="1">
                  <c:v>45292</c:v>
                </c:pt>
                <c:pt idx="2">
                  <c:v>45658</c:v>
                </c:pt>
                <c:pt idx="3">
                  <c:v>46023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18103.27</c:v>
                </c:pt>
                <c:pt idx="1">
                  <c:v>21310.37</c:v>
                </c:pt>
                <c:pt idx="2">
                  <c:v>18352.080000000002</c:v>
                </c:pt>
                <c:pt idx="3">
                  <c:v>20154.93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59-4FA5-B303-887CEB3D97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прибыль организаций, зачислявшийся до 1 января 2005 года в местные бюджеты (счет 205.11)
</c:v>
                </c:pt>
              </c:strCache>
            </c:strRef>
          </c:tx>
          <c:spPr>
            <a:prstGeom prst="rect">
              <a:avLst/>
            </a:prstGeom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44927</c:v>
                </c:pt>
                <c:pt idx="1">
                  <c:v>45292</c:v>
                </c:pt>
                <c:pt idx="2">
                  <c:v>45658</c:v>
                </c:pt>
                <c:pt idx="3">
                  <c:v>46023</c:v>
                </c:pt>
              </c:numCache>
            </c:numRef>
          </c:cat>
          <c:val>
            <c:numRef>
              <c:f>Лист1!$D$2:$D$5</c:f>
              <c:numCache>
                <c:formatCode>#,##0.00</c:formatCode>
                <c:ptCount val="4"/>
                <c:pt idx="0" formatCode="General">
                  <c:v>0.6</c:v>
                </c:pt>
                <c:pt idx="1">
                  <c:v>0.6</c:v>
                </c:pt>
                <c:pt idx="2">
                  <c:v>0.36</c:v>
                </c:pt>
                <c:pt idx="3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59-4FA5-B303-887CEB3D979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местные налоги и сборы, мобилизуемые на территориях городских округов (счет 205.11)</c:v>
                </c:pt>
              </c:strCache>
            </c:strRef>
          </c:tx>
          <c:spPr>
            <a:prstGeom prst="rect">
              <a:avLst/>
            </a:prstGeom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44927</c:v>
                </c:pt>
                <c:pt idx="1">
                  <c:v>45292</c:v>
                </c:pt>
                <c:pt idx="2">
                  <c:v>45658</c:v>
                </c:pt>
                <c:pt idx="3">
                  <c:v>46023</c:v>
                </c:pt>
              </c:numCache>
            </c:numRef>
          </c:cat>
          <c:val>
            <c:numRef>
              <c:f>Лист1!$E$2:$E$5</c:f>
              <c:numCache>
                <c:formatCode>#,##0.00</c:formatCode>
                <c:ptCount val="4"/>
                <c:pt idx="0" formatCode="General">
                  <c:v>8.98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59-4FA5-B303-887CEB3D979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Целевые сборы мобилизуемые на территориях городских округов (счет 205.12)</c:v>
                </c:pt>
              </c:strCache>
            </c:strRef>
          </c:tx>
          <c:spPr>
            <a:prstGeom prst="rect">
              <a:avLst/>
            </a:prstGeom>
            <a:pattFill prst="narHorz">
              <a:fgClr>
                <a:schemeClr val="accent5"/>
              </a:fgClr>
              <a:bgClr>
                <a:schemeClr val="accent5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5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m/d/yyyy</c:formatCode>
                <c:ptCount val="4"/>
                <c:pt idx="0">
                  <c:v>44927</c:v>
                </c:pt>
                <c:pt idx="1">
                  <c:v>45292</c:v>
                </c:pt>
                <c:pt idx="2">
                  <c:v>45658</c:v>
                </c:pt>
                <c:pt idx="3">
                  <c:v>46023</c:v>
                </c:pt>
              </c:numCache>
            </c:numRef>
          </c:cat>
          <c:val>
            <c:numRef>
              <c:f>Лист1!$F$2:$F$5</c:f>
              <c:numCache>
                <c:formatCode>#,##0.00</c:formatCode>
                <c:ptCount val="4"/>
                <c:pt idx="0" formatCode="General">
                  <c:v>2.8</c:v>
                </c:pt>
                <c:pt idx="1">
                  <c:v>1.23</c:v>
                </c:pt>
                <c:pt idx="2">
                  <c:v>0.68</c:v>
                </c:pt>
                <c:pt idx="3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59-4FA5-B303-887CEB3D97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66169477"/>
        <c:axId val="1866169478"/>
      </c:barChart>
      <c:dateAx>
        <c:axId val="1866169477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169478"/>
        <c:crosses val="autoZero"/>
        <c:auto val="1"/>
        <c:lblOffset val="100"/>
        <c:baseTimeUnit val="years"/>
      </c:dateAx>
      <c:valAx>
        <c:axId val="186616947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16947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prstGeom prst="rect">
            <a:avLst/>
          </a:prstGeom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0" y="0"/>
      <a:ext cx="5486398" cy="320039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761"/>
          <c:y val="0.124024"/>
          <c:w val="0.65376500000000004"/>
          <c:h val="0.41343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Расчеты по доходам от операционной аренды (счет 205.21)
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(625 347,87 тыс. рублей)</c:v>
                </c:pt>
                <c:pt idx="1">
                  <c:v>01.01.2024                                                        (1 511 311,61 тыс. рублей)</c:v>
                </c:pt>
                <c:pt idx="2">
                  <c:v>01.01.2025                                                (1 301 063,96 тыс. рублей)</c:v>
                </c:pt>
                <c:pt idx="3">
                  <c:v>01.01.2026                                             (1 493 640,50 тыс. рублей)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52292.07</c:v>
                </c:pt>
                <c:pt idx="1">
                  <c:v>618710.87</c:v>
                </c:pt>
                <c:pt idx="2">
                  <c:v>549318.68000000005</c:v>
                </c:pt>
                <c:pt idx="3">
                  <c:v>622333.76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3-4E41-8DDE-C72B5975E1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Расчеты по доходам от платежей при пользовании природными ресурсами (счет 205.23)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(625 347,87 тыс. рублей)</c:v>
                </c:pt>
                <c:pt idx="1">
                  <c:v>01.01.2024                                                        (1 511 311,61 тыс. рублей)</c:v>
                </c:pt>
                <c:pt idx="2">
                  <c:v>01.01.2025                                                (1 301 063,96 тыс. рублей)</c:v>
                </c:pt>
                <c:pt idx="3">
                  <c:v>01.01.2026                                             (1 493 640,50 тыс. рублей)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448066</c:v>
                </c:pt>
                <c:pt idx="1">
                  <c:v>769718.55</c:v>
                </c:pt>
                <c:pt idx="2">
                  <c:v>611085.52</c:v>
                </c:pt>
                <c:pt idx="3">
                  <c:v>714028.34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3-4E41-8DDE-C72B5975E1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Расчеты по доходам от дивидендов от объектов инвестирования (счет 205.27)
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(625 347,87 тыс. рублей)</c:v>
                </c:pt>
                <c:pt idx="1">
                  <c:v>01.01.2024                                                        (1 511 311,61 тыс. рублей)</c:v>
                </c:pt>
                <c:pt idx="2">
                  <c:v>01.01.2025                                                (1 301 063,96 тыс. рублей)</c:v>
                </c:pt>
                <c:pt idx="3">
                  <c:v>01.01.2026                                             (1 493 640,50 тыс. рублей)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 formatCode="General">
                  <c:v>121.4</c:v>
                </c:pt>
                <c:pt idx="1">
                  <c:v>3799.47</c:v>
                </c:pt>
                <c:pt idx="2">
                  <c:v>106.2</c:v>
                </c:pt>
                <c:pt idx="3">
                  <c:v>1613.1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73-4E41-8DDE-C72B5975E17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Расчеты по иным доходам от собственности (счет 205.29)
</c:v>
                </c:pt>
              </c:strCache>
            </c:strRef>
          </c:tx>
          <c:spPr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(625 347,87 тыс. рублей)</c:v>
                </c:pt>
                <c:pt idx="1">
                  <c:v>01.01.2024                                                        (1 511 311,61 тыс. рублей)</c:v>
                </c:pt>
                <c:pt idx="2">
                  <c:v>01.01.2025                                                (1 301 063,96 тыс. рублей)</c:v>
                </c:pt>
                <c:pt idx="3">
                  <c:v>01.01.2026                                             (1 493 640,50 тыс. рублей)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 formatCode="General">
                  <c:v>124868.4</c:v>
                </c:pt>
                <c:pt idx="1">
                  <c:v>117676</c:v>
                </c:pt>
                <c:pt idx="2">
                  <c:v>140553.56</c:v>
                </c:pt>
                <c:pt idx="3">
                  <c:v>155665.29999999999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073-4E41-8DDE-C72B5975E17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Расчеты по доходам от концессионной платы (счет 205.2К
</c:v>
                </c:pt>
              </c:strCache>
            </c:strRef>
          </c:tx>
          <c:spPr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(625 347,87 тыс. рублей)</c:v>
                </c:pt>
                <c:pt idx="1">
                  <c:v>01.01.2024                                                        (1 511 311,61 тыс. рублей)</c:v>
                </c:pt>
                <c:pt idx="2">
                  <c:v>01.01.2025                                                (1 301 063,96 тыс. рублей)</c:v>
                </c:pt>
                <c:pt idx="3">
                  <c:v>01.01.2026                                             (1 493 640,50 тыс. рублей)</c:v>
                </c:pt>
              </c:strCache>
            </c:strRef>
          </c:cat>
          <c:val>
            <c:numRef>
              <c:f>Лист1!$F$2:$F$5</c:f>
              <c:numCache>
                <c:formatCode>#,##0.00</c:formatCode>
                <c:ptCount val="4"/>
                <c:pt idx="0">
                  <c:v>0</c:v>
                </c:pt>
                <c:pt idx="1">
                  <c:v>1406.72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073-4E41-8DDE-C72B5975E17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66169477"/>
        <c:axId val="1866169478"/>
      </c:barChart>
      <c:catAx>
        <c:axId val="1866169477"/>
        <c:scaling>
          <c:orientation val="minMax"/>
        </c:scaling>
        <c:delete val="0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169478"/>
        <c:crosses val="autoZero"/>
        <c:auto val="1"/>
        <c:lblAlgn val="ctr"/>
        <c:lblOffset val="100"/>
        <c:noMultiLvlLbl val="0"/>
      </c:catAx>
      <c:valAx>
        <c:axId val="186616947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86616947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prstGeom prst="rect">
            <a:avLst/>
          </a:prstGeom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0" y="0"/>
      <a:ext cx="5486398" cy="320039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7499999999998"/>
          <c:y val="0.17312"/>
          <c:w val="0.65376500000000004"/>
          <c:h val="0.41343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Расчеты по условным арендным платежам (счет 205.35)
</c:v>
                </c:pt>
              </c:strCache>
            </c:strRef>
          </c:tx>
          <c:spPr>
            <a:prstGeom prst="rect">
              <a:avLst/>
            </a:prstGeom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3.6929991398511569E-3"/>
                  <c:y val="-2.79443412886337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3B-4D86-891B-162CDD75A9E9}"/>
                </c:ext>
              </c:extLst>
            </c:dLbl>
            <c:dLbl>
              <c:idx val="2"/>
              <c:layout>
                <c:manualLayout>
                  <c:x val="-9.0272269474510313E-17"/>
                  <c:y val="-5.0480100392371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A3B-4D86-891B-162CDD75A9E9}"/>
                </c:ext>
              </c:extLst>
            </c:dLbl>
            <c:dLbl>
              <c:idx val="3"/>
              <c:layout>
                <c:manualLayout>
                  <c:x val="-1.9695995412539021E-2"/>
                  <c:y val="1.07270213333786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A3B-4D86-891B-162CDD75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(5 243,07 тыс. рублей)</c:v>
                </c:pt>
                <c:pt idx="1">
                  <c:v>01.01.2024                                        (8 338,18 тыс. рублей)</c:v>
                </c:pt>
                <c:pt idx="2">
                  <c:v>01.01.2025                                       (12 415,19 тыс. рублей)</c:v>
                </c:pt>
                <c:pt idx="3">
                  <c:v>01.01.2026                                  (14 371,44 тыс. рублей)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0</c:v>
                </c:pt>
                <c:pt idx="1">
                  <c:v>1979.3</c:v>
                </c:pt>
                <c:pt idx="2">
                  <c:v>1930.72</c:v>
                </c:pt>
                <c:pt idx="3">
                  <c:v>1930.72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B-4D86-891B-162CDD75A9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Расчеты по доходам от компенсации затрат (счет 209.34)
</c:v>
                </c:pt>
              </c:strCache>
            </c:strRef>
          </c:tx>
          <c:spPr>
            <a:prstGeom prst="rect">
              <a:avLst/>
            </a:prstGeom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4.5136134737255156E-17"/>
                  <c:y val="-1.4062313680731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3B-4D86-891B-162CDD75A9E9}"/>
                </c:ext>
              </c:extLst>
            </c:dLbl>
            <c:dLbl>
              <c:idx val="1"/>
              <c:layout>
                <c:manualLayout>
                  <c:x val="-6.1549985664184443E-3"/>
                  <c:y val="6.21986951263129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A3B-4D86-891B-162CDD75A9E9}"/>
                </c:ext>
              </c:extLst>
            </c:dLbl>
            <c:dLbl>
              <c:idx val="2"/>
              <c:layout>
                <c:manualLayout>
                  <c:x val="8.6169979929858215E-3"/>
                  <c:y val="1.03316695909919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A3B-4D86-891B-162CDD75A9E9}"/>
                </c:ext>
              </c:extLst>
            </c:dLbl>
            <c:dLbl>
              <c:idx val="3"/>
              <c:layout>
                <c:manualLayout>
                  <c:x val="-1.2309997132836888E-3"/>
                  <c:y val="-5.408582184896854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A3B-4D86-891B-162CDD75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(5 243,07 тыс. рублей)</c:v>
                </c:pt>
                <c:pt idx="1">
                  <c:v>01.01.2024                                        (8 338,18 тыс. рублей)</c:v>
                </c:pt>
                <c:pt idx="2">
                  <c:v>01.01.2025                                       (12 415,19 тыс. рублей)</c:v>
                </c:pt>
                <c:pt idx="3">
                  <c:v>01.01.2026                                  (14 371,44 тыс. рублей)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3708.44</c:v>
                </c:pt>
                <c:pt idx="1">
                  <c:v>5650.77</c:v>
                </c:pt>
                <c:pt idx="2">
                  <c:v>1072.93</c:v>
                </c:pt>
                <c:pt idx="3">
                  <c:v>1789.54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3B-4D86-891B-162CDD75A9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Расчеты по доходам бюджета от возврата дебиторской задолженности прошлых лет (счет 209.36)
</c:v>
                </c:pt>
              </c:strCache>
            </c:strRef>
          </c:tx>
          <c:spPr>
            <a:prstGeom prst="rect">
              <a:avLst/>
            </a:prstGeom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3.692999139850976E-3"/>
                  <c:y val="2.909064840524902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3B-4D86-891B-162CDD75A9E9}"/>
                </c:ext>
              </c:extLst>
            </c:dLbl>
            <c:dLbl>
              <c:idx val="1"/>
              <c:layout>
                <c:manualLayout>
                  <c:x val="1.2309997132835986E-3"/>
                  <c:y val="6.4324509252792301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A3B-4D86-891B-162CDD75A9E9}"/>
                </c:ext>
              </c:extLst>
            </c:dLbl>
            <c:dLbl>
              <c:idx val="2"/>
              <c:layout>
                <c:manualLayout>
                  <c:x val="-4.9239988531346651E-3"/>
                  <c:y val="1.71271769188400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A3B-4D86-891B-162CDD75A9E9}"/>
                </c:ext>
              </c:extLst>
            </c:dLbl>
            <c:dLbl>
              <c:idx val="3"/>
              <c:layout>
                <c:manualLayout>
                  <c:x val="0"/>
                  <c:y val="3.96629360225769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A3B-4D86-891B-162CDD75A9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(5 243,07 тыс. рублей)</c:v>
                </c:pt>
                <c:pt idx="1">
                  <c:v>01.01.2024                                        (8 338,18 тыс. рублей)</c:v>
                </c:pt>
                <c:pt idx="2">
                  <c:v>01.01.2025                                       (12 415,19 тыс. рублей)</c:v>
                </c:pt>
                <c:pt idx="3">
                  <c:v>01.01.2026                                  (14 371,44 тыс. рублей)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 formatCode="General">
                  <c:v>1534.63</c:v>
                </c:pt>
                <c:pt idx="1">
                  <c:v>708.11</c:v>
                </c:pt>
                <c:pt idx="2">
                  <c:v>9411.5400000000009</c:v>
                </c:pt>
                <c:pt idx="3">
                  <c:v>10651.18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3B-4D86-891B-162CDD75A9E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66169477"/>
        <c:axId val="1866169478"/>
      </c:barChart>
      <c:catAx>
        <c:axId val="186616947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169478"/>
        <c:crosses val="autoZero"/>
        <c:auto val="1"/>
        <c:lblAlgn val="ctr"/>
        <c:lblOffset val="100"/>
        <c:noMultiLvlLbl val="0"/>
      </c:catAx>
      <c:valAx>
        <c:axId val="1866169478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16947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prstGeom prst="rect">
            <a:avLst/>
          </a:prstGeom>
          <a:noFill/>
          <a:ln w="9525">
            <a:solidFill>
              <a:schemeClr val="lt1">
                <a:lumMod val="95000"/>
                <a:alpha val="54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1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0" y="0"/>
      <a:ext cx="5486398" cy="320039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7499999999998"/>
          <c:y val="0.17312"/>
          <c:w val="0.65376500000000004"/>
          <c:h val="0.41343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Расчеты по доходам от операций с основными средствами
 (счет 205.71)
</c:v>
                </c:pt>
              </c:strCache>
            </c:strRef>
          </c:tx>
          <c:spPr>
            <a:prstGeom prst="rect">
              <a:avLst/>
            </a:prstGeom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2"/>
              <c:layout>
                <c:manualLayout>
                  <c:x val="-7.2395342414293459E-3"/>
                  <c:y val="6.43176705456468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DB2-474A-ACC7-B4A7237D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prstGeom prst="rect">
                <a:avLst/>
              </a:prstGeom>
              <a:ln w="19050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01.01.2023                                                                                (1 127,97 тыс. рублей)</c:v>
                </c:pt>
                <c:pt idx="1">
                  <c:v>01.01.2024                                                                   (11 209,19 тыс. рублей)</c:v>
                </c:pt>
                <c:pt idx="2">
                  <c:v>01.01.2025                                                                       (7 999,31 тыс. рублей)</c:v>
                </c:pt>
                <c:pt idx="3">
                  <c:v>01.01.2026                                         (5 876,17 тыс. рублей)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785.67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2-474A-ACC7-B4A7237DF89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Расчеты по доходам от операций с непроизведенными активами
 (счет 205.73)
</c:v>
                </c:pt>
              </c:strCache>
            </c:strRef>
          </c:tx>
          <c:spPr>
            <a:prstGeom prst="rect">
              <a:avLst/>
            </a:prstGeom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-3.61976712071471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DB2-474A-ACC7-B4A7237DF893}"/>
                </c:ext>
              </c:extLst>
            </c:dLbl>
            <c:dLbl>
              <c:idx val="2"/>
              <c:layout>
                <c:manualLayout>
                  <c:x val="-6.03294520119121E-3"/>
                  <c:y val="2.14392235152156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DB2-474A-ACC7-B4A7237DF893}"/>
                </c:ext>
              </c:extLst>
            </c:dLbl>
            <c:dLbl>
              <c:idx val="3"/>
              <c:layout>
                <c:manualLayout>
                  <c:x val="-1.2065890402382243E-2"/>
                  <c:y val="6.43176705456468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DB2-474A-ACC7-B4A7237D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                           (1 127,97 тыс. рублей)</c:v>
                </c:pt>
                <c:pt idx="1">
                  <c:v>01.01.2024                                                                   (11 209,19 тыс. рублей)</c:v>
                </c:pt>
                <c:pt idx="2">
                  <c:v>01.01.2025                                                                       (7 999,31 тыс. рублей)</c:v>
                </c:pt>
                <c:pt idx="3">
                  <c:v>01.01.2026                                         (5 876,17 тыс. рублей)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916.03</c:v>
                </c:pt>
                <c:pt idx="1">
                  <c:v>6165.44</c:v>
                </c:pt>
                <c:pt idx="2">
                  <c:v>2169.89</c:v>
                </c:pt>
                <c:pt idx="3">
                  <c:v>2357.39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B2-474A-ACC7-B4A7237DF89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Расчеты по ущербу основным средствам
 (счет 209.71)
</c:v>
                </c:pt>
              </c:strCache>
            </c:strRef>
          </c:tx>
          <c:spPr>
            <a:prstGeom prst="rect">
              <a:avLst/>
            </a:prstGeom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8.4461232816674826E-3"/>
                  <c:y val="-7.860957811790277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DB2-474A-ACC7-B4A7237DF893}"/>
                </c:ext>
              </c:extLst>
            </c:dLbl>
            <c:dLbl>
              <c:idx val="1"/>
              <c:layout>
                <c:manualLayout>
                  <c:x val="1.6892246563335142E-2"/>
                  <c:y val="4.287844703043081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DB2-474A-ACC7-B4A7237D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                           (1 127,97 тыс. рублей)</c:v>
                </c:pt>
                <c:pt idx="1">
                  <c:v>01.01.2024                                                                   (11 209,19 тыс. рублей)</c:v>
                </c:pt>
                <c:pt idx="2">
                  <c:v>01.01.2025                                                                       (7 999,31 тыс. рублей)</c:v>
                </c:pt>
                <c:pt idx="3">
                  <c:v>01.01.2026                                         (5 876,17 тыс. рублей)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 formatCode="General">
                  <c:v>206.31</c:v>
                </c:pt>
                <c:pt idx="1">
                  <c:v>5038.12</c:v>
                </c:pt>
                <c:pt idx="2">
                  <c:v>5038.12</c:v>
                </c:pt>
                <c:pt idx="3">
                  <c:v>3518.78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B2-474A-ACC7-B4A7237DF89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Расчеты по ущербу материальным запасам (счет 209.74)
</c:v>
                </c:pt>
              </c:strCache>
            </c:strRef>
          </c:tx>
          <c:spPr>
            <a:prstGeom prst="rect">
              <a:avLst/>
            </a:prstGeom>
            <a:pattFill prst="narHorz">
              <a:fgClr>
                <a:schemeClr val="accent4"/>
              </a:fgClr>
              <a:bgClr>
                <a:schemeClr val="accent4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4"/>
              </a:innerShdw>
            </a:effectLst>
          </c:spPr>
          <c:invertIfNegative val="0"/>
          <c:dLbls>
            <c:dLbl>
              <c:idx val="0"/>
              <c:layout>
                <c:manualLayout>
                  <c:x val="4.8263561609528088E-3"/>
                  <c:y val="8.57568940608624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B2-474A-ACC7-B4A7237DF8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                           (1 127,97 тыс. рублей)</c:v>
                </c:pt>
                <c:pt idx="1">
                  <c:v>01.01.2024                                                                   (11 209,19 тыс. рублей)</c:v>
                </c:pt>
                <c:pt idx="2">
                  <c:v>01.01.2025                                                                       (7 999,31 тыс. рублей)</c:v>
                </c:pt>
                <c:pt idx="3">
                  <c:v>01.01.2026                                         (5 876,17 тыс. рублей)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5.63</c:v>
                </c:pt>
                <c:pt idx="1">
                  <c:v>5.63</c:v>
                </c:pt>
                <c:pt idx="2">
                  <c:v>5.63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DB2-474A-ACC7-B4A7237DF8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866169477"/>
        <c:axId val="1866169478"/>
      </c:barChart>
      <c:catAx>
        <c:axId val="186616947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169478"/>
        <c:crosses val="autoZero"/>
        <c:auto val="1"/>
        <c:lblAlgn val="ctr"/>
        <c:lblOffset val="100"/>
        <c:noMultiLvlLbl val="0"/>
      </c:catAx>
      <c:valAx>
        <c:axId val="1866169478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16947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prstGeom prst="rect">
            <a:avLst/>
          </a:prstGeom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0" y="0"/>
      <a:ext cx="5486398" cy="320039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627499999999998"/>
          <c:y val="0.17312"/>
          <c:w val="0.65376500000000004"/>
          <c:h val="0.41343999999999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Расчеты по доходам от штрафных санкций за нарушение законодательства о закупках
</c:v>
                </c:pt>
              </c:strCache>
            </c:strRef>
          </c:tx>
          <c:spPr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trendline>
            <c:spPr>
              <a:prstGeom prst="rect">
                <a:avLst/>
              </a:prstGeom>
              <a:ln w="19050" cap="rnd">
                <a:solidFill>
                  <a:schemeClr val="accent1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cat>
            <c:strRef>
              <c:f>Лист1!$A$2:$A$5</c:f>
              <c:strCache>
                <c:ptCount val="4"/>
                <c:pt idx="0">
                  <c:v>01.01.2023                                                      (156 093,60 тыс. рублей)</c:v>
                </c:pt>
                <c:pt idx="1">
                  <c:v>01.01.2024                                                      (135 590,68 тыс. рублей)</c:v>
                </c:pt>
                <c:pt idx="2">
                  <c:v>01.01.2025                                                               (112 874,75 тыс. рублей)</c:v>
                </c:pt>
                <c:pt idx="3">
                  <c:v>01.01.2026                                        (163 628,29 тыс. рублей)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433.73</c:v>
                </c:pt>
                <c:pt idx="1">
                  <c:v>379.25</c:v>
                </c:pt>
                <c:pt idx="2">
                  <c:v>111.37</c:v>
                </c:pt>
                <c:pt idx="3">
                  <c:v>111.37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F1-4EEF-92AE-FDFDD5EF67F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Расчеты по доходам от возмещения ущерба имуществу (за исключением страховых возмещений) 
</c:v>
                </c:pt>
              </c:strCache>
            </c:strRef>
          </c:tx>
          <c:spPr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 (156 093,60 тыс. рублей)</c:v>
                </c:pt>
                <c:pt idx="1">
                  <c:v>01.01.2024                                                      (135 590,68 тыс. рублей)</c:v>
                </c:pt>
                <c:pt idx="2">
                  <c:v>01.01.2025                                                               (112 874,75 тыс. рублей)</c:v>
                </c:pt>
                <c:pt idx="3">
                  <c:v>01.01.2026                                        (163 628,29 тыс. рублей)</c:v>
                </c:pt>
              </c:strCache>
            </c:str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15848.85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F1-4EEF-92AE-FDFDD5EF67F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Расчеты по прочим доходам от сумм принудительного изъятия</c:v>
                </c:pt>
              </c:strCache>
            </c:strRef>
          </c:tx>
          <c:spPr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 (156 093,60 тыс. рублей)</c:v>
                </c:pt>
                <c:pt idx="1">
                  <c:v>01.01.2024                                                      (135 590,68 тыс. рублей)</c:v>
                </c:pt>
                <c:pt idx="2">
                  <c:v>01.01.2025                                                               (112 874,75 тыс. рублей)</c:v>
                </c:pt>
                <c:pt idx="3">
                  <c:v>01.01.2026                                        (163 628,29 тыс. рублей)</c:v>
                </c:pt>
              </c:strCache>
            </c:strRef>
          </c:cat>
          <c:val>
            <c:numRef>
              <c:f>Лист1!$D$2:$D$5</c:f>
              <c:numCache>
                <c:formatCode>#,##0.00</c:formatCode>
                <c:ptCount val="4"/>
                <c:pt idx="0" formatCode="General">
                  <c:v>49660.41</c:v>
                </c:pt>
                <c:pt idx="1">
                  <c:v>34780.53</c:v>
                </c:pt>
                <c:pt idx="2">
                  <c:v>15463.2</c:v>
                </c:pt>
                <c:pt idx="3">
                  <c:v>11872.29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F1-4EEF-92AE-FDFDD5EF67F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Расчеты по доходам от штрафных санкций за нарушение условий контрактов (договоров)
</c:v>
                </c:pt>
              </c:strCache>
            </c:strRef>
          </c:tx>
          <c:spPr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 (156 093,60 тыс. рублей)</c:v>
                </c:pt>
                <c:pt idx="1">
                  <c:v>01.01.2024                                                      (135 590,68 тыс. рублей)</c:v>
                </c:pt>
                <c:pt idx="2">
                  <c:v>01.01.2025                                                               (112 874,75 тыс. рублей)</c:v>
                </c:pt>
                <c:pt idx="3">
                  <c:v>01.01.2026                                        (163 628,29 тыс. рублей)</c:v>
                </c:pt>
              </c:strCache>
            </c:strRef>
          </c:cat>
          <c:val>
            <c:numRef>
              <c:f>Лист1!$E$2:$E$5</c:f>
              <c:numCache>
                <c:formatCode>#,##0.00</c:formatCode>
                <c:ptCount val="4"/>
                <c:pt idx="0">
                  <c:v>88605.93</c:v>
                </c:pt>
                <c:pt idx="1">
                  <c:v>97710.5</c:v>
                </c:pt>
                <c:pt idx="2">
                  <c:v>93656.49</c:v>
                </c:pt>
                <c:pt idx="3">
                  <c:v>105732.24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F1-4EEF-92AE-FDFDD5EF67F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Расчеты по доходам от возмещения ущерба имуществу (за исключением страховых возмещений)
</c:v>
                </c:pt>
              </c:strCache>
            </c:strRef>
          </c:tx>
          <c:spPr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 (156 093,60 тыс. рублей)</c:v>
                </c:pt>
                <c:pt idx="1">
                  <c:v>01.01.2024                                                      (135 590,68 тыс. рублей)</c:v>
                </c:pt>
                <c:pt idx="2">
                  <c:v>01.01.2025                                                               (112 874,75 тыс. рублей)</c:v>
                </c:pt>
                <c:pt idx="3">
                  <c:v>01.01.2026                                        (163 628,29 тыс. рублей)</c:v>
                </c:pt>
              </c:strCache>
            </c:strRef>
          </c:cat>
          <c:val>
            <c:numRef>
              <c:f>Лист1!$F$2:$F$5</c:f>
              <c:numCache>
                <c:formatCode>#,##0.00</c:formatCode>
                <c:ptCount val="4"/>
                <c:pt idx="0">
                  <c:v>1544.68</c:v>
                </c:pt>
                <c:pt idx="1">
                  <c:v>1998.09</c:v>
                </c:pt>
                <c:pt idx="2">
                  <c:v>2392.36</c:v>
                </c:pt>
                <c:pt idx="3">
                  <c:v>45793.86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F1-4EEF-92AE-FDFDD5EF67F4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Расчеты по доходам от прочих сумм принудительного изъятия
</c:v>
                </c:pt>
              </c:strCache>
            </c:strRef>
          </c:tx>
          <c:spPr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01.01.2023                                                      (156 093,60 тыс. рублей)</c:v>
                </c:pt>
                <c:pt idx="1">
                  <c:v>01.01.2024                                                      (135 590,68 тыс. рублей)</c:v>
                </c:pt>
                <c:pt idx="2">
                  <c:v>01.01.2025                                                               (112 874,75 тыс. рублей)</c:v>
                </c:pt>
                <c:pt idx="3">
                  <c:v>01.01.2026                                        (163 628,29 тыс. рублей)</c:v>
                </c:pt>
              </c:strCache>
            </c:strRef>
          </c:cat>
          <c:val>
            <c:numRef>
              <c:f>Лист1!$G$2:$G$5</c:f>
              <c:numCache>
                <c:formatCode>#,##0.00</c:formatCode>
                <c:ptCount val="4"/>
                <c:pt idx="0">
                  <c:v>0</c:v>
                </c:pt>
                <c:pt idx="1">
                  <c:v>722.31</c:v>
                </c:pt>
                <c:pt idx="2">
                  <c:v>1251.33</c:v>
                </c:pt>
                <c:pt idx="3">
                  <c:v>118.53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F1-4EEF-92AE-FDFDD5EF67F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1866169477"/>
        <c:axId val="1866169478"/>
      </c:barChart>
      <c:catAx>
        <c:axId val="1866169477"/>
        <c:scaling>
          <c:orientation val="minMax"/>
        </c:scaling>
        <c:delete val="0"/>
        <c:axPos val="b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6169478"/>
        <c:crosses val="autoZero"/>
        <c:auto val="1"/>
        <c:lblAlgn val="ctr"/>
        <c:lblOffset val="100"/>
        <c:noMultiLvlLbl val="0"/>
      </c:catAx>
      <c:valAx>
        <c:axId val="186616947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186616947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prstGeom prst="rect">
            <a:avLst/>
          </a:prstGeom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prstGeom prst="rect">
          <a:avLst/>
        </a:prstGeom>
        <a:noFill/>
        <a:ln>
          <a:noFill/>
        </a:ln>
        <a:effectLst/>
      </c:spPr>
    </c:plotArea>
    <c:plotVisOnly val="1"/>
    <c:dispBlanksAs val="gap"/>
    <c:showDLblsOverMax val="0"/>
  </c:chart>
  <c:spPr>
    <a:xfrm>
      <a:off x="0" y="0"/>
      <a:ext cx="5486398" cy="3200392"/>
    </a:xfrm>
    <a:prstGeom prst="rect">
      <a:avLst/>
    </a:prstGeom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68F83A-302B-D5C7-8388-31A7738B94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529D8-29D3-4EF8-AFE4-9B04C334D78A}" type="datetimeFigureOut">
              <a:rPr lang="en-US" smtClean="0"/>
              <a:t>6/25/2026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593AB-C6A0-9A15-AB36-A73DC45ECA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A4FD5-91A7-B4C3-9946-947BB86E9A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52CC-DD0F-44B3-B13D-E7228EEC80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7D257EEE-7A71-A801-1D30-27730853F4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CN" dirty="0"/>
              <a:t>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63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dirty="0"/>
              <a:t>Click to edit Master text styles</a:t>
            </a:r>
            <a:endParaRPr lang="zh-CN" altLang="en-US" dirty="0"/>
          </a:p>
          <a:p>
            <a:pPr lvl="1"/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2"/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DABDA-89F0-4727-B28F-05A90B0069B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D11F53F-2F00-3651-F337-81306AF8F1E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F805B-254D-4FE1-8316-FEA92B4B8253}" type="datetimeFigureOut">
              <a:rPr lang="en-US" smtClean="0"/>
              <a:t>6/25/2026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991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66369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788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15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7865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16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488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4647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991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906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4786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85264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68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871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8846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1800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9332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607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68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705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DABDA-89F0-4727-B28F-05A90B006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949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25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447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187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9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864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10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9668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609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DABDA-89F0-4727-B28F-05A90B0069BB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5512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28F4A2-EE01-4CBA-242B-892F9376B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83" y="383156"/>
            <a:ext cx="10865317" cy="376822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6F3E6C8-C3BA-6487-EC36-6942C4DAA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583" y="4253117"/>
            <a:ext cx="10865317" cy="117422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2B64614-3490-74B5-758E-8582A71C0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3583" y="5739518"/>
            <a:ext cx="1828800" cy="27432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1B0611EC-60B3-4B52-5BE8-A3E876EC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03/12/2025</a:t>
            </a:r>
            <a:fld id="{3A97EC26-6935-44BD-B356-CDB73B383F8A}" type="datetime1">
              <a:rPr lang="ru-RU" smtClean="0"/>
              <a:t>25.06.2026</a:t>
            </a:fld>
            <a:endParaRPr lang="en-CN"/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13590703-55FF-F73B-5303-1591B4AE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Sample Footer Text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7A28125E-23C5-98AD-F07E-1C566FF1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7D1D96DE-89C2-BD2A-B692-1F230A408BE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6667500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13D87E77-30FE-04FB-AEB9-3EA6403692F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3854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399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921EF-D008-97BC-E5BE-505673544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52387"/>
            <a:ext cx="5699760" cy="3897865"/>
          </a:xfrm>
        </p:spPr>
        <p:txBody>
          <a:bodyPr lIns="0" tIns="0" rIns="0" bIns="0" anchor="b" anchorCtr="0">
            <a:no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2671BA-90EF-59B5-C249-F7C365215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21200"/>
            <a:ext cx="5699760" cy="156844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459998-3AA2-B134-8816-E21159D0BAD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39F209-2985-7BF1-0F75-55A5560B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D281163-467E-46E1-950D-5183E8D8674A}" type="datetime1">
              <a:rPr lang="ru-RU" smtClean="0"/>
              <a:t>25.06.2026</a:t>
            </a:fld>
            <a:endParaRPr lang="en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550591-5FE9-F140-4E34-5256EBCCB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C5884-5885-014A-39B9-D4A0445E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4846826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3CBF087-ADB9-D746-ED3D-8EAC47AF3E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1639" y="824390"/>
            <a:ext cx="7376359" cy="22478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BA7EC8-1425-F948-FB17-5F51DEC98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395646DA-3FE8-4495-8CCC-4860D72A361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4AE2EC-59C3-D91C-8CD6-658F68BC5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BBD3BD-F630-46F9-25B2-85A0E608D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76BDEB52-5B02-AD88-F4C8-F7406429984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>
            <a:extLst>
              <a:ext uri="{FF2B5EF4-FFF2-40B4-BE49-F238E27FC236}">
                <a16:creationId xmlns:a16="http://schemas.microsoft.com/office/drawing/2014/main" id="{3778D6D3-2293-3FE4-3124-63EF2E3A5E3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66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3536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F023DEB-EBD2-ECA5-19D2-F448BDC760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38998" y="2081048"/>
            <a:ext cx="4114800" cy="39450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4FB994-9B85-2B55-198D-4925FB1F2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CD3B1DB0-1E2D-4E8E-A49B-AB29734C888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CC0375-2AE8-A777-C3E0-7D2E3B0F6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37823D-6C6E-38BE-B6BE-096424E8D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BE6A6E60-0F31-180B-5E3F-E85797977EC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833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DE8990BD-673C-BFDE-354D-14C949F243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7947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10715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D55DF58-60BC-15D0-99C3-6E7F78EBD7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08073" y="852884"/>
            <a:ext cx="5645724" cy="5162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2407CB-320D-5895-BDF5-2C4178E05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3077E1C2-2F04-4B9C-8851-A7530B2FF76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FCA35D-4F04-2227-AD9D-98F1BD01B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A1129D-5B96-F258-CFFC-CF58226A7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BE6A6E60-0F31-180B-5E3F-E85797977EC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DE8990BD-673C-BFDE-354D-14C949F243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6998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9B8D2C3-5A67-946F-8429-CD7583E6B2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3600" y="873726"/>
            <a:ext cx="6680197" cy="51413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0A59B4-299A-C00C-5665-5D12C9EBB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5D2FF7F1-0E96-42E2-8D8B-B9930FA8119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C32A1D-8E68-C458-3E60-D6054C920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D864DC-4F3D-BA46-DED4-8D088584F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E5C9C418-CC1A-8074-2930-D5627551538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2">
            <a:extLst>
              <a:ext uri="{FF2B5EF4-FFF2-40B4-BE49-F238E27FC236}">
                <a16:creationId xmlns:a16="http://schemas.microsoft.com/office/drawing/2014/main" id="{87758AAB-3FDA-3A2F-37ED-381B84536B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33350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anchor="b">
            <a:norm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07FA20-5F9E-5F1A-2995-42DE292E2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B7911310-9174-4662-8395-AC9A1CCBC77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53118E-49A5-7AAB-EB8C-E3E57CD9F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755146-626F-5951-A77D-DC3012AB5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2F96DE7D-2B90-57E1-B338-BE484C519322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>
            <a:extLst>
              <a:ext uri="{FF2B5EF4-FFF2-40B4-BE49-F238E27FC236}">
                <a16:creationId xmlns:a16="http://schemas.microsoft.com/office/drawing/2014/main" id="{92356EB0-27E3-E63B-5A46-EF32523AD5C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040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679631-7C3B-D21E-7FA5-358FCF45E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9F20A37C-A2C3-4FA6-8881-936CAFAD1F5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EAF229-1E32-0FE6-E4A3-E02C9FAA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76071C-D183-B427-F1DA-639AE2B34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47BC41E4-A5C6-BE0D-6E66-8326796424A5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>
            <a:extLst>
              <a:ext uri="{FF2B5EF4-FFF2-40B4-BE49-F238E27FC236}">
                <a16:creationId xmlns:a16="http://schemas.microsoft.com/office/drawing/2014/main" id="{8E0779B7-1774-CFF8-ED50-658BA7EEBF83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6698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1D3DD9-10C8-C207-1E50-5F75DFD05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97E6E6FE-1656-4739-B48B-42C86D63D33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A3F5E3-D7B9-CD19-945F-38980AEB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C4A806-42ED-564D-542E-AAAA4EAF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36CD38AE-A66F-08B7-774A-86EA48DC6D3F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2">
            <a:extLst>
              <a:ext uri="{FF2B5EF4-FFF2-40B4-BE49-F238E27FC236}">
                <a16:creationId xmlns:a16="http://schemas.microsoft.com/office/drawing/2014/main" id="{96229C75-1749-7A15-57EA-3F40239C0723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9868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03858D-9532-D59F-FE73-A52EB24F3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4139D72A-E7DF-4B80-9667-3B0B07BDDA3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34F1EA-1A45-A729-FE88-FBF390F44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189E61-2D87-C5BC-948B-835B50188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B99A632E-EAA8-D126-AC93-60A78F8F8DC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>
            <a:extLst>
              <a:ext uri="{FF2B5EF4-FFF2-40B4-BE49-F238E27FC236}">
                <a16:creationId xmlns:a16="http://schemas.microsoft.com/office/drawing/2014/main" id="{28CDBC42-8DE5-DE9A-947A-15C0C6B2D5F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984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2BA1728-455B-BDAB-6419-C04536C19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D7B5B22C-3014-4C21-A80C-D9A700FFC17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DBA5A5-E947-E342-A677-E3AFE378D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DC2686-2DAB-B424-F10D-506D01DF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6D22A03E-28FE-53DA-5B6A-383215ED133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>
            <a:extLst>
              <a:ext uri="{FF2B5EF4-FFF2-40B4-BE49-F238E27FC236}">
                <a16:creationId xmlns:a16="http://schemas.microsoft.com/office/drawing/2014/main" id="{81A987AB-C78C-597A-CC63-6E545EDEC9D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6740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E269EE-28E5-BB8D-160A-2C905B350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D8C9F3EE-E9EE-4A24-8F4C-8E00C219D37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D3A4CC-2170-D513-478A-C60C50FE1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018A10-98B1-2374-E4F2-709B641CB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3" name="Straight Connector 31">
            <a:extLst>
              <a:ext uri="{FF2B5EF4-FFF2-40B4-BE49-F238E27FC236}">
                <a16:creationId xmlns:a16="http://schemas.microsoft.com/office/drawing/2014/main" id="{173B7D00-3E0F-D372-F868-E62DE8E2C9F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D187FA62-E4DF-283A-B2BB-2DADBA4EECE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798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7D0816-A0A9-20C1-B42A-95D1C13F84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13868"/>
            <a:ext cx="5943600" cy="397764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F53C620-9E4A-9463-32D9-EAB787FF61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83" y="4405376"/>
            <a:ext cx="5952189" cy="1487424"/>
          </a:xfrm>
        </p:spPr>
        <p:txBody>
          <a:bodyPr anchor="t">
            <a:no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ED90A8-7525-1B2C-FACF-0A70191543F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flipH="1">
            <a:off x="6601377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C5FC4FE-969C-3430-8E2D-D1961B0E5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ABC9C416-D4E1-4BB3-82F6-74AE6B980FAB}" type="datetime1">
              <a:rPr lang="ru-RU" smtClean="0"/>
              <a:t>25.06.2026</a:t>
            </a:fld>
            <a:endParaRPr lang="en-CN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2AF8041-59E3-15F2-6902-E9C22C33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27CEAE8-ACAD-92D0-B0A7-F2FED32A5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813000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EFA2AD-E749-9F60-705D-DE0941E2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30F30CBA-F8B6-40D0-A42B-7F611B7620A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138B0B-E7B2-93DE-E6AD-66530C4A9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8BC1B4-A19E-EF55-F8A5-8DB265F1C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B3027282-55C0-23E2-F9D0-56E4079574A7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2">
            <a:extLst>
              <a:ext uri="{FF2B5EF4-FFF2-40B4-BE49-F238E27FC236}">
                <a16:creationId xmlns:a16="http://schemas.microsoft.com/office/drawing/2014/main" id="{DC379414-CF7D-9895-A99E-1AA396B90C45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963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19029B-E3E6-1F4D-FA22-F5BD87417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7D825444-E5BF-4284-A5CF-6294C7011D5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0A4B2-F740-621D-1480-FB55668AE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A48FF9-74DF-1DDE-C86D-58BAE32E8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43E09413-BF03-4EDB-7DA9-C0CBF04FEE0E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873150D4-24A2-988A-C893-A637A2FA9112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5228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4B5ABA-190E-BEB5-573F-F64D2D575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DDC76D31-AE08-429F-A708-3E9F1869160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B98919-5529-CCFE-1092-A9D62454C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631FAD-95BD-D50C-3496-63D8FB39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68B23DD3-BCFF-9795-0CA9-AE9401F88321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535FCD9B-34CE-58F0-8CB6-B7CB1EEF848B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2256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961250B-543A-6F37-305B-5397B2D57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115128"/>
            <a:ext cx="5157788" cy="3903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01C122A-4474-6AF3-590D-B93E5FF99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115128"/>
            <a:ext cx="5183188" cy="3903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404D35-FA36-303B-9506-3CD0CAF6E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1B1D0C03-0215-48F6-AF21-42EE28A9122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BACB02-8504-5F46-9D13-168C82E2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408501-24D6-36DD-2B2F-A53D1749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6295426D-7EC9-29C7-0CAD-C64EF81840D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692CB063-86B6-5775-3AD2-DF4E29DD1CB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4899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5B9C-3B12-7D73-101A-B7FF5D45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21D3886E-9D1F-409E-8A52-47F6E0D3927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5282CE-2FB9-AAD9-5683-E23E63D443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07876E-CDDA-8EC2-D2D8-B041DA0D0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54FAAA69-6617-A985-B5BC-8A450B7E45D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F7CDD230-E1EB-AB97-AA97-B6811E8B3A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1734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9006"/>
            <a:ext cx="10504000" cy="1101394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208A5D7-2403-1350-DEF6-007D02B9287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9372" y="25990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A25D2A-079E-516D-CCAD-920165503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9139" y="2598738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C32326B-44AF-69A5-8950-3E83EB14E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790" y="2076889"/>
            <a:ext cx="3530468" cy="739384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CCC11960-F75C-F63F-D4E4-8C19C5B89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792" y="2851360"/>
            <a:ext cx="3530466" cy="559032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9" name="Rectangle 40">
            <a:extLst>
              <a:ext uri="{FF2B5EF4-FFF2-40B4-BE49-F238E27FC236}">
                <a16:creationId xmlns:a16="http://schemas.microsoft.com/office/drawing/2014/main" id="{FF347C45-9CAA-BA8B-3731-BEB81073E14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9372" y="3924200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CDFDE77-EF7F-9B62-D5CB-295BB8C3EB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9139" y="3922159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290AD35-CF09-6504-D01E-4C05D706F1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162" y="3407356"/>
            <a:ext cx="3530468" cy="739384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5368349-BD70-533F-1B19-8FD3F67FB7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164" y="4181827"/>
            <a:ext cx="3530466" cy="559032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0" name="Rectangle 48">
            <a:extLst>
              <a:ext uri="{FF2B5EF4-FFF2-40B4-BE49-F238E27FC236}">
                <a16:creationId xmlns:a16="http://schemas.microsoft.com/office/drawing/2014/main" id="{CAC0BE5A-3FD4-01C0-EFCD-142421774C0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9372" y="5249415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7C06B3-86F3-BA14-C074-170923D252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9139" y="5245581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7E3638A-E47B-2C16-051A-8CB00B9F89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2162" y="4732585"/>
            <a:ext cx="3530468" cy="739384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5A4CC468-3A85-49F0-099C-BC1F0F566D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164" y="5507056"/>
            <a:ext cx="3530466" cy="559032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B592A1D3-2017-F169-B0A7-3173FF77C1A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1831" y="5249415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E5F3B0A-2795-1AB7-EDA7-048B8FFC18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1203" y="5245581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F680350-5C6D-05CD-2861-1CBCFF6E39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17532" y="4732585"/>
            <a:ext cx="3530468" cy="7393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66541D57-A12D-E924-D596-DE278CD7F4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17534" y="5507056"/>
            <a:ext cx="3530466" cy="55903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E8A6C772-C164-3CEA-A046-D9723CBD9FC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1831" y="3924200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73C2B03-4A5F-AABA-EC88-7F08008318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81203" y="3922160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BEE5F4-6259-F130-927E-7FFB60A40F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532" y="3407356"/>
            <a:ext cx="3530468" cy="7393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6237AC4-EBD4-DD9E-69D9-8D385F6C75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17534" y="4181827"/>
            <a:ext cx="3530466" cy="55903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3C5137EE-3743-D56F-8A63-2370A4C0D4E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1831" y="25990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DB5C80C-26F8-0C95-154F-6DEEEDB323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81203" y="2598738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580A2FB-D18E-CCE5-D7D5-AB29B0225C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8160" y="2076889"/>
            <a:ext cx="3530468" cy="7393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B832846-EB9F-5EFA-F397-ED05D7CD5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18162" y="2851360"/>
            <a:ext cx="3530466" cy="55903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4CA34A-70A6-28B9-6E95-DFAAFE58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71340AFC-F598-4169-AEA9-FECEAAD9D32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CF4D40-3350-82F9-020E-252774AD8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E27F63-E2E4-6C68-FD7F-46614FECB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6F924045-417C-C278-4D5D-0671DFFEA1D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096307" y="2769072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5" name="Oval 42">
            <a:extLst>
              <a:ext uri="{FF2B5EF4-FFF2-40B4-BE49-F238E27FC236}">
                <a16:creationId xmlns:a16="http://schemas.microsoft.com/office/drawing/2014/main" id="{5BC3F4C5-4FB3-F517-627A-E393C3CE2B6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096307" y="4094196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6" name="Oval 50">
            <a:extLst>
              <a:ext uri="{FF2B5EF4-FFF2-40B4-BE49-F238E27FC236}">
                <a16:creationId xmlns:a16="http://schemas.microsoft.com/office/drawing/2014/main" id="{1B466D3D-3E71-2F97-7F18-51F8A46E48E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142873" y="5419411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7" name="Oval 58">
            <a:extLst>
              <a:ext uri="{FF2B5EF4-FFF2-40B4-BE49-F238E27FC236}">
                <a16:creationId xmlns:a16="http://schemas.microsoft.com/office/drawing/2014/main" id="{00CD6578-9EEA-5E52-3E03-6000B3C4C6E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6926073" y="2769072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8" name="Oval 83">
            <a:extLst>
              <a:ext uri="{FF2B5EF4-FFF2-40B4-BE49-F238E27FC236}">
                <a16:creationId xmlns:a16="http://schemas.microsoft.com/office/drawing/2014/main" id="{CD7CB540-1BF1-F1AC-AE10-C8B626E0A59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6926073" y="4094196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9" name="Oval 91">
            <a:extLst>
              <a:ext uri="{FF2B5EF4-FFF2-40B4-BE49-F238E27FC236}">
                <a16:creationId xmlns:a16="http://schemas.microsoft.com/office/drawing/2014/main" id="{B18690F7-0CC3-4A81-2333-82F55190063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6879507" y="5419411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2AD7E1B5-43F5-AA4B-C9F4-7A7B6668FB3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5160311" y="2094269"/>
            <a:ext cx="1831860" cy="3988301"/>
          </a:xfrm>
          <a:custGeom>
            <a:avLst/>
            <a:gdLst>
              <a:gd name="connsiteX0" fmla="*/ 1134319 w 2268638"/>
              <a:gd name="connsiteY0" fmla="*/ 0 h 5034987"/>
              <a:gd name="connsiteX1" fmla="*/ 2268638 w 2268638"/>
              <a:gd name="connsiteY1" fmla="*/ 1134319 h 5034987"/>
              <a:gd name="connsiteX2" fmla="*/ 2268637 w 2268638"/>
              <a:gd name="connsiteY2" fmla="*/ 5034987 h 5034987"/>
              <a:gd name="connsiteX3" fmla="*/ 0 w 2268638"/>
              <a:gd name="connsiteY3" fmla="*/ 5034987 h 5034987"/>
              <a:gd name="connsiteX4" fmla="*/ 0 w 2268638"/>
              <a:gd name="connsiteY4" fmla="*/ 1134319 h 5034987"/>
              <a:gd name="connsiteX5" fmla="*/ 1134319 w 2268638"/>
              <a:gd name="connsiteY5" fmla="*/ 0 h 5034987"/>
              <a:gd name="connsiteX0" fmla="*/ 1134319 w 2268638"/>
              <a:gd name="connsiteY0" fmla="*/ 0 h 5034987"/>
              <a:gd name="connsiteX1" fmla="*/ 2268638 w 2268638"/>
              <a:gd name="connsiteY1" fmla="*/ 1134319 h 5034987"/>
              <a:gd name="connsiteX2" fmla="*/ 2268637 w 2268638"/>
              <a:gd name="connsiteY2" fmla="*/ 5034987 h 5034987"/>
              <a:gd name="connsiteX3" fmla="*/ 486137 w 2268638"/>
              <a:gd name="connsiteY3" fmla="*/ 5023412 h 5034987"/>
              <a:gd name="connsiteX4" fmla="*/ 0 w 2268638"/>
              <a:gd name="connsiteY4" fmla="*/ 5034987 h 5034987"/>
              <a:gd name="connsiteX5" fmla="*/ 0 w 2268638"/>
              <a:gd name="connsiteY5" fmla="*/ 1134319 h 5034987"/>
              <a:gd name="connsiteX6" fmla="*/ 1134319 w 2268638"/>
              <a:gd name="connsiteY6" fmla="*/ 0 h 5034987"/>
              <a:gd name="connsiteX0" fmla="*/ 486137 w 2268638"/>
              <a:gd name="connsiteY0" fmla="*/ 5023412 h 5114852"/>
              <a:gd name="connsiteX1" fmla="*/ 0 w 2268638"/>
              <a:gd name="connsiteY1" fmla="*/ 5034987 h 5114852"/>
              <a:gd name="connsiteX2" fmla="*/ 0 w 2268638"/>
              <a:gd name="connsiteY2" fmla="*/ 1134319 h 5114852"/>
              <a:gd name="connsiteX3" fmla="*/ 1134319 w 2268638"/>
              <a:gd name="connsiteY3" fmla="*/ 0 h 5114852"/>
              <a:gd name="connsiteX4" fmla="*/ 2268638 w 2268638"/>
              <a:gd name="connsiteY4" fmla="*/ 1134319 h 5114852"/>
              <a:gd name="connsiteX5" fmla="*/ 2268637 w 2268638"/>
              <a:gd name="connsiteY5" fmla="*/ 5034987 h 5114852"/>
              <a:gd name="connsiteX6" fmla="*/ 577577 w 2268638"/>
              <a:gd name="connsiteY6" fmla="*/ 5114852 h 5114852"/>
              <a:gd name="connsiteX0" fmla="*/ 486137 w 2268638"/>
              <a:gd name="connsiteY0" fmla="*/ 5023412 h 5034987"/>
              <a:gd name="connsiteX1" fmla="*/ 0 w 2268638"/>
              <a:gd name="connsiteY1" fmla="*/ 5034987 h 5034987"/>
              <a:gd name="connsiteX2" fmla="*/ 0 w 2268638"/>
              <a:gd name="connsiteY2" fmla="*/ 1134319 h 5034987"/>
              <a:gd name="connsiteX3" fmla="*/ 1134319 w 2268638"/>
              <a:gd name="connsiteY3" fmla="*/ 0 h 5034987"/>
              <a:gd name="connsiteX4" fmla="*/ 2268638 w 2268638"/>
              <a:gd name="connsiteY4" fmla="*/ 1134319 h 5034987"/>
              <a:gd name="connsiteX5" fmla="*/ 2268637 w 2268638"/>
              <a:gd name="connsiteY5" fmla="*/ 5034987 h 5034987"/>
              <a:gd name="connsiteX0" fmla="*/ 0 w 2268638"/>
              <a:gd name="connsiteY0" fmla="*/ 5034987 h 5034987"/>
              <a:gd name="connsiteX1" fmla="*/ 0 w 2268638"/>
              <a:gd name="connsiteY1" fmla="*/ 1134319 h 5034987"/>
              <a:gd name="connsiteX2" fmla="*/ 1134319 w 2268638"/>
              <a:gd name="connsiteY2" fmla="*/ 0 h 5034987"/>
              <a:gd name="connsiteX3" fmla="*/ 2268638 w 2268638"/>
              <a:gd name="connsiteY3" fmla="*/ 1134319 h 5034987"/>
              <a:gd name="connsiteX4" fmla="*/ 2268637 w 2268638"/>
              <a:gd name="connsiteY4" fmla="*/ 5034987 h 50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638" h="5034987">
                <a:moveTo>
                  <a:pt x="0" y="5034987"/>
                </a:moveTo>
                <a:lnTo>
                  <a:pt x="0" y="1134319"/>
                </a:lnTo>
                <a:cubicBezTo>
                  <a:pt x="0" y="507852"/>
                  <a:pt x="507852" y="0"/>
                  <a:pt x="1134319" y="0"/>
                </a:cubicBezTo>
                <a:cubicBezTo>
                  <a:pt x="1760786" y="0"/>
                  <a:pt x="2268638" y="507852"/>
                  <a:pt x="2268638" y="1134319"/>
                </a:cubicBezTo>
                <a:cubicBezTo>
                  <a:pt x="2268638" y="2434542"/>
                  <a:pt x="2268637" y="3734764"/>
                  <a:pt x="2268637" y="5034987"/>
                </a:cubicBezTo>
              </a:path>
            </a:pathLst>
          </a:custGeom>
          <a:noFill/>
          <a:ln>
            <a:solidFill>
              <a:schemeClr val="tx1">
                <a:alpha val="40000"/>
              </a:schemeClr>
            </a:solidFill>
            <a:prstDash val="dash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170072F3-485C-71D2-6614-C68EABC5F06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2">
            <a:extLst>
              <a:ext uri="{FF2B5EF4-FFF2-40B4-BE49-F238E27FC236}">
                <a16:creationId xmlns:a16="http://schemas.microsoft.com/office/drawing/2014/main" id="{2CED45EB-CA8D-2EBD-0965-E6FEC427252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4361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013" y="835983"/>
            <a:ext cx="10504000" cy="1101394"/>
          </a:xfrm>
        </p:spPr>
        <p:txBody>
          <a:bodyPr anchor="b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C3AD345-5725-4194-30F5-9464DB0F8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22685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0B2A43A-4011-3150-37FF-CDAA00D1F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0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 dirty="0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CF7AD25-AB7B-EDB3-88D7-930BD82D9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250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A43D5B7-B43F-3988-E9BA-9EC6DD74C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54401" y="233510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28D490E-BCD9-F5BD-3001-E54CAE548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6293" y="4176374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 dirty="0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E90F1AF-FABC-69A4-57F9-02FEEC2D80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7966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26F3044-7765-F477-D32C-4962CDBB295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88473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098182F-B410-1A03-C48A-02C44658BD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1564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18BA57-4ECA-6719-5A69-A5A04C9F22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1564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/>
              <a:t>Click </a:t>
            </a:r>
            <a:r>
              <a:rPr lang="en-US" altLang="zh-CN" dirty="0"/>
              <a:t>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9CFA80-D4AA-3368-BD6D-83BCAE936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16391FF2-16F6-43AB-AFE9-8187048F09C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3242F8-9F2E-AD2D-10CD-37A53D94F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1078A5-5A4A-623A-01B6-2AAAAF90E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31074CC2-5937-AFC8-1A1A-7A015DAE7ED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282042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EE609DF1-B11E-F16C-4627-773F9ED60CC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801566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1">
            <a:extLst>
              <a:ext uri="{FF2B5EF4-FFF2-40B4-BE49-F238E27FC236}">
                <a16:creationId xmlns:a16="http://schemas.microsoft.com/office/drawing/2014/main" id="{4489C308-841C-D2A7-8515-411CB01686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id="{B60E0D5B-082D-4EB9-B1D4-EF2D236B05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2">
            <a:extLst>
              <a:ext uri="{FF2B5EF4-FFF2-40B4-BE49-F238E27FC236}">
                <a16:creationId xmlns:a16="http://schemas.microsoft.com/office/drawing/2014/main" id="{5B814A6C-6187-44A9-CE55-07E0F6A33C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CCF56FCA-E9F5-CED2-901F-8A806CBEC2E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0109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41447"/>
            <a:ext cx="10504000" cy="1101394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7EF3883-1825-BE98-6A0D-E5F37120BE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9810" y="2486482"/>
            <a:ext cx="4338570" cy="739384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B5B1545-4ACF-EE87-EB8A-9B9EA972A5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9812" y="3237946"/>
            <a:ext cx="4338568" cy="806939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356766D-F5E2-7904-2225-4694EA4883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79810" y="4181052"/>
            <a:ext cx="4338570" cy="739384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7425909-B584-C128-E335-0223B01043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79812" y="4932516"/>
            <a:ext cx="4338568" cy="806939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FBF39DC5-6867-0012-C4D0-DEE4708FC8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73618" y="2453583"/>
            <a:ext cx="4338570" cy="7393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B999FF2-3B3C-CAE5-8C40-0534622067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73618" y="3205047"/>
            <a:ext cx="4338568" cy="806939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278CD6C-407A-4526-79EE-4485678B97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73618" y="4148153"/>
            <a:ext cx="4338570" cy="7393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AD15B38-6459-7007-6121-FBC970B53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73618" y="4899617"/>
            <a:ext cx="4338568" cy="806939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D31E811-3CD5-0EFF-DE01-1A00973F0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C4E11DE8-A443-4565-98F1-C0AEDE6A788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9B724C-47BD-4F2A-3B9E-0708E9CC8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7665F0-017D-E5C3-9424-10E68875D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05921472-2B94-11CA-0EA0-AF6AEF589F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id="{03DC96CF-757E-BC05-38D0-8715C9F696D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2">
            <a:extLst>
              <a:ext uri="{FF2B5EF4-FFF2-40B4-BE49-F238E27FC236}">
                <a16:creationId xmlns:a16="http://schemas.microsoft.com/office/drawing/2014/main" id="{237CA06D-1180-342A-AFB2-C32BF9EEB71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1">
            <a:extLst>
              <a:ext uri="{FF2B5EF4-FFF2-40B4-BE49-F238E27FC236}">
                <a16:creationId xmlns:a16="http://schemas.microsoft.com/office/drawing/2014/main" id="{62DA1D6D-422E-EEDA-8DC9-5C5EAC47371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840308-043D-3A53-DA0F-093E337CA8B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568068" y="4071131"/>
            <a:ext cx="90558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E90AB7-76A7-3140-4836-F21F7772022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598756"/>
            <a:ext cx="0" cy="32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38551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312063DD-D3D1-D48D-11EA-EDAC9FBACD3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2586118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4C921615-3B06-6595-B602-0F0849223C9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3548489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E9E2CA2E-652A-8147-2CBE-16BDA07231F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450451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89">
            <a:extLst>
              <a:ext uri="{FF2B5EF4-FFF2-40B4-BE49-F238E27FC236}">
                <a16:creationId xmlns:a16="http://schemas.microsoft.com/office/drawing/2014/main" id="{1DF87C2B-8C15-4832-1A18-30D66F9D5F1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9626" y="5763088"/>
            <a:ext cx="462923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7DD0197-E213-DF84-42CD-9887AC3B20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4559" y="1660358"/>
            <a:ext cx="3284621" cy="4393308"/>
          </a:xfrm>
          <a:custGeom>
            <a:avLst/>
            <a:gdLst>
              <a:gd name="connsiteX0" fmla="*/ 0 w 3284621"/>
              <a:gd name="connsiteY0" fmla="*/ 0 h 4393308"/>
              <a:gd name="connsiteX1" fmla="*/ 3284621 w 3284621"/>
              <a:gd name="connsiteY1" fmla="*/ 0 h 4393308"/>
              <a:gd name="connsiteX2" fmla="*/ 3284621 w 3284621"/>
              <a:gd name="connsiteY2" fmla="*/ 3448155 h 4393308"/>
              <a:gd name="connsiteX3" fmla="*/ 2529949 w 3284621"/>
              <a:gd name="connsiteY3" fmla="*/ 4374107 h 4393308"/>
              <a:gd name="connsiteX4" fmla="*/ 2339477 w 3284621"/>
              <a:gd name="connsiteY4" fmla="*/ 4393308 h 4393308"/>
              <a:gd name="connsiteX5" fmla="*/ 0 w 3284621"/>
              <a:gd name="connsiteY5" fmla="*/ 4393308 h 439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4621" h="4393308">
                <a:moveTo>
                  <a:pt x="0" y="0"/>
                </a:moveTo>
                <a:lnTo>
                  <a:pt x="3284621" y="0"/>
                </a:lnTo>
                <a:lnTo>
                  <a:pt x="3284621" y="3448155"/>
                </a:lnTo>
                <a:cubicBezTo>
                  <a:pt x="3284621" y="3904900"/>
                  <a:pt x="2960639" y="4285975"/>
                  <a:pt x="2529949" y="4374107"/>
                </a:cubicBezTo>
                <a:lnTo>
                  <a:pt x="2339477" y="4393308"/>
                </a:lnTo>
                <a:lnTo>
                  <a:pt x="0" y="43933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AA0A21-9643-792E-B40A-5DB89874EB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9627" y="2583005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4B5D46-5C52-2DA2-8089-EA46733694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528003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A504FA2-31FE-468B-69A7-13D5BA10A6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2846802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56F2BD-7A25-B79B-656B-55AA898FA3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9627" y="3545436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8D75F3-D873-218C-C569-C3DBD13C44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8" y="347671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37C09B9-3E6B-9A4E-4AA0-F5217106EA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7" y="379551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47D3529-314A-3D85-945A-77F8AFC105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99627" y="4507867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BE0DD6D-C751-78D6-C3E6-B5A77EC802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71558" y="442542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DDB38E9-51B6-8E45-20E9-889F943BBB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71557" y="474422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79B2345-6BEF-29F4-02D1-5CE78871AB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2420" y="5760347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751958F-7DE9-CA8B-AD8C-3B50910872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71558" y="5375724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C535E19-3BFE-726B-0921-3D3C814BB8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71557" y="5694523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3182C9-E43B-4F41-1699-C6BD1ACD7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6F8EB438-5270-4467-8BAB-4A7BBFFCFD8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9C277D2-123D-59B7-B6D8-233FA49BB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8AE435D-BDC8-3958-F039-8FE4CF18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8686" y="63498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50484DEC-5F3C-C8B6-FF32-A87C00F2ACF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7756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71BB0B2E-198F-B445-B5B4-A2D4125BA2D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758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94" y="664753"/>
            <a:ext cx="10404806" cy="1336218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A28BEF0A-3979-E72C-A4EE-5F1F637674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153" y="2421470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20A46D8-C1DF-89B6-4A51-7FEB6D1AB1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8153" y="379938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558D232-6427-2E85-B213-F223738026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79357" y="243369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645D0BC-A9DA-E12F-8E3A-D92E84DFAE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79357" y="3805737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29BC67B-8DB8-ED49-A71F-203D191FFC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1374" y="243369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A65D9FC-079A-41A1-AD63-4FC557FAFE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21374" y="379938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5C612D0-E6BA-201C-B813-2AF097C445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63391" y="243369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0A4EBF8-90AB-2AD7-7DE7-28533F6841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63391" y="379938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E57881-0F22-B028-F6F5-D6CC95E7B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C6AAB85E-4CA8-4BD6-BE0D-F6484B72EFE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DC47F-058C-1544-C172-0CF7FD50F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13B132-4B65-6444-B551-EFCA3C00F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9737AD9D-036B-D686-E1F7-D96BA9CE44E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31C53475-91B5-C2EE-3B43-0929FF081C9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9DD4FCC2-EFD7-465D-BCEC-F58C8C87931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1">
            <a:extLst>
              <a:ext uri="{FF2B5EF4-FFF2-40B4-BE49-F238E27FC236}">
                <a16:creationId xmlns:a16="http://schemas.microsoft.com/office/drawing/2014/main" id="{CC192184-488F-FD72-3C76-41CA9EA4F1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5842CD27-CDAB-FAF1-4CE8-A5000A35671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377173" y="2421470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935411DC-B457-41AD-D330-F241093DB0D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119191" y="2421470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792ABE52-35D0-6CC6-55AA-1493BF6FB37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861209" y="2421470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7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2300" y="1028699"/>
            <a:ext cx="8432800" cy="368300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2300" y="4876799"/>
            <a:ext cx="8432800" cy="109910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EA5083-CBDA-234C-ADF4-DE0F10961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19FE076-404A-4B9D-8763-6184467163E1}" type="datetime1">
              <a:rPr lang="ru-RU" smtClean="0"/>
              <a:t>25.06.2026</a:t>
            </a:fld>
            <a:endParaRPr lang="en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B46CB32-AE1A-C161-F8AD-B5C4C197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321B52-8912-5727-807C-9B371A898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35539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>
            <a:extLst>
              <a:ext uri="{FF2B5EF4-FFF2-40B4-BE49-F238E27FC236}">
                <a16:creationId xmlns:a16="http://schemas.microsoft.com/office/drawing/2014/main" id="{F219FF9B-2AB2-FF14-1C42-26761382955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1413377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90DC9388-2CF6-5752-E430-B0454588A1F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2123" y="2945814"/>
            <a:ext cx="468000" cy="43728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A2974B-49DF-3651-519D-5AB366F004D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210774" cy="6858000"/>
          </a:xfrm>
          <a:custGeom>
            <a:avLst/>
            <a:gdLst>
              <a:gd name="connsiteX0" fmla="*/ 0 w 4210774"/>
              <a:gd name="connsiteY0" fmla="*/ 0 h 6858000"/>
              <a:gd name="connsiteX1" fmla="*/ 660400 w 4210774"/>
              <a:gd name="connsiteY1" fmla="*/ 0 h 6858000"/>
              <a:gd name="connsiteX2" fmla="*/ 1028700 w 4210774"/>
              <a:gd name="connsiteY2" fmla="*/ 0 h 6858000"/>
              <a:gd name="connsiteX3" fmla="*/ 3466332 w 4210774"/>
              <a:gd name="connsiteY3" fmla="*/ 0 h 6858000"/>
              <a:gd name="connsiteX4" fmla="*/ 4210774 w 4210774"/>
              <a:gd name="connsiteY4" fmla="*/ 744442 h 6858000"/>
              <a:gd name="connsiteX5" fmla="*/ 4210774 w 4210774"/>
              <a:gd name="connsiteY5" fmla="*/ 6858000 h 6858000"/>
              <a:gd name="connsiteX6" fmla="*/ 1028700 w 4210774"/>
              <a:gd name="connsiteY6" fmla="*/ 6858000 h 6858000"/>
              <a:gd name="connsiteX7" fmla="*/ 660400 w 4210774"/>
              <a:gd name="connsiteY7" fmla="*/ 6858000 h 6858000"/>
              <a:gd name="connsiteX8" fmla="*/ 0 w 4210774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774" h="6858000">
                <a:moveTo>
                  <a:pt x="0" y="0"/>
                </a:moveTo>
                <a:lnTo>
                  <a:pt x="660400" y="0"/>
                </a:lnTo>
                <a:lnTo>
                  <a:pt x="1028700" y="0"/>
                </a:lnTo>
                <a:lnTo>
                  <a:pt x="3466332" y="0"/>
                </a:lnTo>
                <a:cubicBezTo>
                  <a:pt x="3877476" y="0"/>
                  <a:pt x="4210774" y="333298"/>
                  <a:pt x="4210774" y="744442"/>
                </a:cubicBezTo>
                <a:lnTo>
                  <a:pt x="4210774" y="6858000"/>
                </a:lnTo>
                <a:lnTo>
                  <a:pt x="1028700" y="6858000"/>
                </a:lnTo>
                <a:lnTo>
                  <a:pt x="660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FE3AEC9-EFD5-752C-B069-C72EB6BC68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7048" y="1417386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F9B8F46-AC0B-8FA1-C523-CF07533604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826851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C1C2E9-CE9E-CB42-8A96-9163BED402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3145650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93FF2F-B192-CE88-DD52-228CC59E68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6997" y="2959952"/>
            <a:ext cx="462842" cy="44128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1B4613-7F18-F348-A0D5-1A6F1E22A6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5" y="4103192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6AABFD-E1D2-F043-514A-DE1FF59810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4" y="4434691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4B489D2-4AE6-F4D6-9934-750DACF5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1298A372-CCF0-4518-AA1D-C2E670C4C6B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E49C402-28ED-C05F-9B69-1D2B67A10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FD68EAB-FDC4-C6A2-ADBB-1C2A4C0B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987C3128-989C-3D0C-C502-4AEEE57A2B0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000626" y="8950"/>
            <a:ext cx="0" cy="684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44B57F24-6A05-F896-ADC6-5E62E1764C3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6346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675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411AC7-7C73-0770-E586-60D7DF67D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A6389CA7-61A9-416E-9699-08E3C4E7FA2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9A02A4-90B2-F621-2C48-05385692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2197B5-4EE8-CC14-4097-04B951FD9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3249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8C5D408-FFA2-C974-5FEF-CC27E5CC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51722602-D64E-4EE9-9312-CA8F44EEB95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CDBC60-5DF7-DE99-0EC9-EBE53A35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36DCDC3-178E-8B95-7074-DE6CCA64F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CDAA91D8-83E5-F6A5-73F7-332B82EF9AA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D21357E9-5725-711B-9A81-C74A9E581FB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85319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0375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8B94C1-75B8-863F-960B-8786E9F6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6A9747E1-0214-4484-A535-4AAE8F00824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6F973C8-8AF3-68C3-3AD0-FB5CD9ECA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8209AD-BB7C-894A-7EE2-639C0FC37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4193EBB3-CE5F-A8BE-28F8-FC0734E929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196F95E7-D1CA-3B84-305B-BF7A682866E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85319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82100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D387AC-5041-4BBD-7A52-6E3AE9E5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BF2944C9-13DB-4D5B-BD95-B338F37B2B8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385A3C-B30C-0D20-0384-965032C5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E3BB09-562E-C7FE-E47E-94C117C17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8018DAF8-7D84-87BB-5E5A-4E2B4E47CFF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F8DD68C9-ACCE-74DD-5873-5F94A7E756C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9707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3B652D-563A-C94A-A80F-37E30BB0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7550ED46-51AE-4D19-8E15-46236EB8A21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B469B7B-575C-C7B6-33FA-91A14DEF4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084A6E-E5C4-0F80-C9A8-1A03B598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83A4E4F4-19A2-02D9-2198-CCD4837C1FD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0E658B9B-3A7A-CA54-A5EF-D656D0A1F57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8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A82AABF-6C46-C7AD-A4C0-E45FB6194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015" y="1597866"/>
            <a:ext cx="9758710" cy="35702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B038B6-4602-D699-13D8-B547493FE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F9B25CB4-8D9A-4689-8179-FDF2F7D3D34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F764CB-3F63-304F-B1A6-306F5B15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152872-FA9B-0540-760C-C649EEBA0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37" name="Straight Connector 31">
            <a:extLst>
              <a:ext uri="{FF2B5EF4-FFF2-40B4-BE49-F238E27FC236}">
                <a16:creationId xmlns:a16="http://schemas.microsoft.com/office/drawing/2014/main" id="{9E7F9F25-6C66-45A9-994C-15E946ED2C6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261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2">
            <a:extLst>
              <a:ext uri="{FF2B5EF4-FFF2-40B4-BE49-F238E27FC236}">
                <a16:creationId xmlns:a16="http://schemas.microsoft.com/office/drawing/2014/main" id="{A37C7A4F-3518-6695-ED4C-3D6F39E827C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5853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25068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013" y="835983"/>
            <a:ext cx="10504000" cy="1101394"/>
          </a:xfrm>
        </p:spPr>
        <p:txBody>
          <a:bodyPr anchor="b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C3AD345-5725-4194-30F5-9464DB0F8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22685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0B2A43A-4011-3150-37FF-CDAA00D1F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0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CF7AD25-AB7B-EDB3-88D7-930BD82D9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250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A43D5B7-B43F-3988-E9BA-9EC6DD74C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877948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28D490E-BCD9-F5BD-3001-E54CAE548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46046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E90F1AF-FABC-69A4-57F9-02FEEC2D80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46046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A248B268-9019-F21D-A6D5-820E2928E5F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633211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CC85C39-CD2C-6707-E229-98AD380D0A5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2143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A5BCFE58-E213-AF4E-97E9-0F38693F3E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02143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26F3044-7765-F477-D32C-4962CDBB295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88473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098182F-B410-1A03-C48A-02C44658BD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1564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18BA57-4ECA-6719-5A69-A5A04C9F22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1564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9CFA80-D4AA-3368-BD6D-83BCAE936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B62492F7-AF48-144F-A38F-899165CDF1AF}" type="datetimeFigureOut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06/25/2026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3242F8-9F2E-AD2D-10CD-37A53D94F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1078A5-5A4A-623A-01B6-2AAAAF90E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7221" y="62419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31074CC2-5937-AFC8-1A1A-7A015DAE7ED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282042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5">
            <a:extLst>
              <a:ext uri="{FF2B5EF4-FFF2-40B4-BE49-F238E27FC236}">
                <a16:creationId xmlns:a16="http://schemas.microsoft.com/office/drawing/2014/main" id="{64DE9D23-BE63-F4BA-C094-88F0662C2EE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041804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EE609DF1-B11E-F16C-4627-773F9ED60CC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801566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1">
            <a:extLst>
              <a:ext uri="{FF2B5EF4-FFF2-40B4-BE49-F238E27FC236}">
                <a16:creationId xmlns:a16="http://schemas.microsoft.com/office/drawing/2014/main" id="{4489C308-841C-D2A7-8515-411CB01686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id="{B60E0D5B-082D-4EB9-B1D4-EF2D236B05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2">
            <a:extLst>
              <a:ext uri="{FF2B5EF4-FFF2-40B4-BE49-F238E27FC236}">
                <a16:creationId xmlns:a16="http://schemas.microsoft.com/office/drawing/2014/main" id="{5B814A6C-6187-44A9-CE55-07E0F6A33C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CCF56FCA-E9F5-CED2-901F-8A806CBEC2E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8350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52" y="375784"/>
            <a:ext cx="10404806" cy="1336218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A28BEF0A-3979-E72C-A4EE-5F1F637674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9963" y="1981802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20A46D8-C1DF-89B6-4A51-7FEB6D1AB1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9963" y="3466535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558D232-6427-2E85-B213-F223738026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5586" y="2042908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645D0BC-A9DA-E12F-8E3A-D92E84DFAE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32455" y="3530500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5C612D0-E6BA-201C-B813-2AF097C445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6055" y="212388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0A4EBF8-90AB-2AD7-7DE7-28533F6841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46055" y="358273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E57881-0F22-B028-F6F5-D6CC95E7B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A962BE1D-7964-44D6-BF18-CA72F3DC5CE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DC47F-058C-1544-C172-0CF7FD50F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13B132-4B65-6444-B551-EFCA3C00F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6055" y="61959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9737AD9D-036B-D686-E1F7-D96BA9CE44E6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31C53475-91B5-C2EE-3B43-0929FF081C90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9DD4FCC2-EFD7-465D-BCEC-F58C8C879316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1">
            <a:extLst>
              <a:ext uri="{FF2B5EF4-FFF2-40B4-BE49-F238E27FC236}">
                <a16:creationId xmlns:a16="http://schemas.microsoft.com/office/drawing/2014/main" id="{CC192184-488F-FD72-3C76-41CA9EA4F19F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0813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312063DD-D3D1-D48D-11EA-EDAC9FBACD34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9311" y="2360894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4C921615-3B06-6595-B602-0F0849223C9D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3847708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E9E2CA2E-652A-8147-2CBE-16BDA07231F8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4991561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7DD0197-E213-DF84-42CD-9887AC3B20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4559" y="1660358"/>
            <a:ext cx="3284621" cy="4393308"/>
          </a:xfrm>
          <a:custGeom>
            <a:avLst/>
            <a:gdLst>
              <a:gd name="connsiteX0" fmla="*/ 0 w 3284621"/>
              <a:gd name="connsiteY0" fmla="*/ 0 h 4393308"/>
              <a:gd name="connsiteX1" fmla="*/ 3284621 w 3284621"/>
              <a:gd name="connsiteY1" fmla="*/ 0 h 4393308"/>
              <a:gd name="connsiteX2" fmla="*/ 3284621 w 3284621"/>
              <a:gd name="connsiteY2" fmla="*/ 3448155 h 4393308"/>
              <a:gd name="connsiteX3" fmla="*/ 2529949 w 3284621"/>
              <a:gd name="connsiteY3" fmla="*/ 4374107 h 4393308"/>
              <a:gd name="connsiteX4" fmla="*/ 2339477 w 3284621"/>
              <a:gd name="connsiteY4" fmla="*/ 4393308 h 4393308"/>
              <a:gd name="connsiteX5" fmla="*/ 0 w 3284621"/>
              <a:gd name="connsiteY5" fmla="*/ 4393308 h 439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4621" h="4393308">
                <a:moveTo>
                  <a:pt x="0" y="0"/>
                </a:moveTo>
                <a:lnTo>
                  <a:pt x="3284621" y="0"/>
                </a:lnTo>
                <a:lnTo>
                  <a:pt x="3284621" y="3448155"/>
                </a:lnTo>
                <a:cubicBezTo>
                  <a:pt x="3284621" y="3904900"/>
                  <a:pt x="2960639" y="4285975"/>
                  <a:pt x="2529949" y="4374107"/>
                </a:cubicBezTo>
                <a:lnTo>
                  <a:pt x="2339477" y="4393308"/>
                </a:lnTo>
                <a:lnTo>
                  <a:pt x="0" y="43933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AA0A21-9643-792E-B40A-5DB89874EB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4469" y="2356700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4B5D46-5C52-2DA2-8089-EA46733694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528003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A504FA2-31FE-468B-69A7-13D5BA10A6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2846802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56F2BD-7A25-B79B-656B-55AA898FA3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9235" y="3844541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8D75F3-D873-218C-C569-C3DBD13C44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8" y="347671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37C09B9-3E6B-9A4E-4AA0-F5217106EA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7" y="379551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47D3529-314A-3D85-945A-77F8AFC105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702206" y="4991561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BE0DD6D-C751-78D6-C3E6-B5A77EC802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71558" y="442542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DDB38E9-51B6-8E45-20E9-889F943BBB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71557" y="474422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751958F-7DE9-CA8B-AD8C-3B50910872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71558" y="5375724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C535E19-3BFE-726B-0921-3D3C814BB8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71557" y="5694523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3182C9-E43B-4F41-1699-C6BD1ACD7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7D04804C-D410-45A4-A7CB-72C713B80A3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9C277D2-123D-59B7-B6D8-233FA49BB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8AE435D-BDC8-3958-F039-8FE4CF18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50484DEC-5F3C-C8B6-FF32-A87C00F2ACF9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5497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71BB0B2E-198F-B445-B5B4-A2D4125BA2D9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394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5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D3B1BB6E-B06C-A17C-8C3E-79EABCBE4EF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779" y="257699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0731A7D4-E0B1-9EFC-60E9-55B28D5F029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779" y="37265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F379DD77-5A9A-AFFB-A8F9-07D52E7790A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779" y="4890570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20" name="Rectangle 89">
            <a:extLst>
              <a:ext uri="{FF2B5EF4-FFF2-40B4-BE49-F238E27FC236}">
                <a16:creationId xmlns:a16="http://schemas.microsoft.com/office/drawing/2014/main" id="{8D81854D-7A68-8152-BE67-C5FD9CA58AA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07406" y="257699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EA9BC805-8AC0-6973-6307-402D4873D25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07406" y="37265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15" y="1058974"/>
            <a:ext cx="7839200" cy="814279"/>
          </a:xfrm>
        </p:spPr>
        <p:txBody>
          <a:bodyPr lIns="0" tIns="0" rIns="0" bIns="0"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A121-F74E-1DBB-F90E-9ECA5D2738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4941" y="2587692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A28972-BB4A-9DE5-EC1C-17EC2CEC1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2438" y="2255838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>
              <a:lnSpc>
                <a:spcPct val="100000"/>
              </a:lnSpc>
              <a:defRPr sz="1800" b="1"/>
            </a:lvl2pPr>
            <a:lvl3pPr>
              <a:lnSpc>
                <a:spcPct val="100000"/>
              </a:lnSpc>
              <a:defRPr sz="1800" b="1"/>
            </a:lvl3pPr>
            <a:lvl4pPr>
              <a:lnSpc>
                <a:spcPct val="100000"/>
              </a:lnSpc>
              <a:defRPr sz="1800" b="1"/>
            </a:lvl4pPr>
            <a:lvl5pPr>
              <a:lnSpc>
                <a:spcPct val="100000"/>
              </a:lnSpc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934284-00BE-576C-F2BA-050CD34490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4941" y="3736734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D4614F8-0641-9496-CFCF-28C7981225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22438" y="3409558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04425C6-1E3A-2D07-F971-EA5DD926CB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4941" y="4888713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10C586E-C370-0572-962A-51D7AD99CB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22438" y="4563278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76BF66F-CB64-BBEF-FBC9-3B4A250FF5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5543" y="2590187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15F872C-5958-E6E3-B049-C7D76BD602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7318" y="2244289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9563155-4732-CF95-38F9-9E62545CF2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5543" y="3736734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8632D52-9F72-E6F7-9843-8646F95B5F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7318" y="3398009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8E960A-184B-47C0-C68F-43E1F03C6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3E00EEE-9D6E-40EE-BD72-BD737C189EFA}" type="datetime1">
              <a:rPr lang="ru-RU" smtClean="0"/>
              <a:t>25.06.2026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D0DFAE-ECB5-DB29-9C6B-1662CE065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9268C7-DA35-8A6D-469A-DEC70428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0DBA6A-1CB5-96D5-F35C-B3AFB4AB37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ED06C3-D451-CC0C-50D8-69D1AB8723A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63275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312063DD-D3D1-D48D-11EA-EDAC9FBACD34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9311" y="2360894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4C921615-3B06-6595-B602-0F0849223C9D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84153" y="403344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7DD0197-E213-DF84-42CD-9887AC3B20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4559" y="1660358"/>
            <a:ext cx="3284621" cy="4393308"/>
          </a:xfrm>
          <a:custGeom>
            <a:avLst/>
            <a:gdLst>
              <a:gd name="connsiteX0" fmla="*/ 0 w 3284621"/>
              <a:gd name="connsiteY0" fmla="*/ 0 h 4393308"/>
              <a:gd name="connsiteX1" fmla="*/ 3284621 w 3284621"/>
              <a:gd name="connsiteY1" fmla="*/ 0 h 4393308"/>
              <a:gd name="connsiteX2" fmla="*/ 3284621 w 3284621"/>
              <a:gd name="connsiteY2" fmla="*/ 3448155 h 4393308"/>
              <a:gd name="connsiteX3" fmla="*/ 2529949 w 3284621"/>
              <a:gd name="connsiteY3" fmla="*/ 4374107 h 4393308"/>
              <a:gd name="connsiteX4" fmla="*/ 2339477 w 3284621"/>
              <a:gd name="connsiteY4" fmla="*/ 4393308 h 4393308"/>
              <a:gd name="connsiteX5" fmla="*/ 0 w 3284621"/>
              <a:gd name="connsiteY5" fmla="*/ 4393308 h 439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4621" h="4393308">
                <a:moveTo>
                  <a:pt x="0" y="0"/>
                </a:moveTo>
                <a:lnTo>
                  <a:pt x="3284621" y="0"/>
                </a:lnTo>
                <a:lnTo>
                  <a:pt x="3284621" y="3448155"/>
                </a:lnTo>
                <a:cubicBezTo>
                  <a:pt x="3284621" y="3904900"/>
                  <a:pt x="2960639" y="4285975"/>
                  <a:pt x="2529949" y="4374107"/>
                </a:cubicBezTo>
                <a:lnTo>
                  <a:pt x="2339477" y="4393308"/>
                </a:lnTo>
                <a:lnTo>
                  <a:pt x="0" y="43933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AA0A21-9643-792E-B40A-5DB89874EB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4469" y="2356700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4B5D46-5C52-2DA2-8089-EA46733694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528003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A504FA2-31FE-468B-69A7-13D5BA10A6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2846802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56F2BD-7A25-B79B-656B-55AA898FA3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89311" y="4047014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8D75F3-D873-218C-C569-C3DBD13C44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8" y="347671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37C09B9-3E6B-9A4E-4AA0-F5217106EA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7" y="379551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BE0DD6D-C751-78D6-C3E6-B5A77EC802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71558" y="442542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DDB38E9-51B6-8E45-20E9-889F943BBB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71557" y="474422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751958F-7DE9-CA8B-AD8C-3B50910872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71558" y="5375724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C535E19-3BFE-726B-0921-3D3C814BB8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71557" y="5694523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3182C9-E43B-4F41-1699-C6BD1ACD7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7D04804C-D410-45A4-A7CB-72C713B80A3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9C277D2-123D-59B7-B6D8-233FA49BB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8AE435D-BDC8-3958-F039-8FE4CF18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50484DEC-5F3C-C8B6-FF32-A87C00F2ACF9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5497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71BB0B2E-198F-B445-B5B4-A2D4125BA2D9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87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3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A2974B-49DF-3651-519D-5AB366F004D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210774" cy="6858000"/>
          </a:xfrm>
          <a:custGeom>
            <a:avLst/>
            <a:gdLst>
              <a:gd name="connsiteX0" fmla="*/ 0 w 4210774"/>
              <a:gd name="connsiteY0" fmla="*/ 0 h 6858000"/>
              <a:gd name="connsiteX1" fmla="*/ 660400 w 4210774"/>
              <a:gd name="connsiteY1" fmla="*/ 0 h 6858000"/>
              <a:gd name="connsiteX2" fmla="*/ 1028700 w 4210774"/>
              <a:gd name="connsiteY2" fmla="*/ 0 h 6858000"/>
              <a:gd name="connsiteX3" fmla="*/ 3466332 w 4210774"/>
              <a:gd name="connsiteY3" fmla="*/ 0 h 6858000"/>
              <a:gd name="connsiteX4" fmla="*/ 4210774 w 4210774"/>
              <a:gd name="connsiteY4" fmla="*/ 744442 h 6858000"/>
              <a:gd name="connsiteX5" fmla="*/ 4210774 w 4210774"/>
              <a:gd name="connsiteY5" fmla="*/ 6858000 h 6858000"/>
              <a:gd name="connsiteX6" fmla="*/ 1028700 w 4210774"/>
              <a:gd name="connsiteY6" fmla="*/ 6858000 h 6858000"/>
              <a:gd name="connsiteX7" fmla="*/ 660400 w 4210774"/>
              <a:gd name="connsiteY7" fmla="*/ 6858000 h 6858000"/>
              <a:gd name="connsiteX8" fmla="*/ 0 w 4210774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774" h="6858000">
                <a:moveTo>
                  <a:pt x="0" y="0"/>
                </a:moveTo>
                <a:lnTo>
                  <a:pt x="660400" y="0"/>
                </a:lnTo>
                <a:lnTo>
                  <a:pt x="1028700" y="0"/>
                </a:lnTo>
                <a:lnTo>
                  <a:pt x="3466332" y="0"/>
                </a:lnTo>
                <a:cubicBezTo>
                  <a:pt x="3877476" y="0"/>
                  <a:pt x="4210774" y="333298"/>
                  <a:pt x="4210774" y="744442"/>
                </a:cubicBezTo>
                <a:lnTo>
                  <a:pt x="4210774" y="6858000"/>
                </a:lnTo>
                <a:lnTo>
                  <a:pt x="1028700" y="6858000"/>
                </a:lnTo>
                <a:lnTo>
                  <a:pt x="660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F9B8F46-AC0B-8FA1-C523-CF07533604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826851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C1C2E9-CE9E-CB42-8A96-9163BED402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3145650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1B4613-7F18-F348-A0D5-1A6F1E22A6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5" y="4103192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6AABFD-E1D2-F043-514A-DE1FF59810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4" y="4434691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4B489D2-4AE6-F4D6-9934-750DACF5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1298A372-CCF0-4518-AA1D-C2E670C4C6B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E49C402-28ED-C05F-9B69-1D2B67A10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FD68EAB-FDC4-C6A2-ADBB-1C2A4C0B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987C3128-989C-3D0C-C502-4AEEE57A2B0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000626" y="8950"/>
            <a:ext cx="0" cy="684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44B57F24-6A05-F896-ADC6-5E62E1764C3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6346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30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15" y="1058974"/>
            <a:ext cx="7839200" cy="814279"/>
          </a:xfrm>
        </p:spPr>
        <p:txBody>
          <a:bodyPr lIns="0" tIns="0" rIns="0" bIns="0"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915AA-7D4E-CEF2-0E27-CA6FB479D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1914" y="2032000"/>
            <a:ext cx="10371883" cy="3983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8E960A-184B-47C0-C68F-43E1F03C6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0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00E62CDC-27ED-4BD9-8CAE-5ED06CCADC5C}" type="datetime1">
              <a:rPr lang="ru-RU" smtClean="0"/>
              <a:t>25.06.2026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D0DFAE-ECB5-DB29-9C6B-1662CE065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9268C7-DA35-8A6D-469A-DEC70428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0DBA6A-1CB5-96D5-F35C-B3AFB4AB37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ED06C3-D451-CC0C-50D8-69D1AB8723A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203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anchor="ctr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8C40-517B-C014-D81B-823BAE2FD5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98" y="1542474"/>
            <a:ext cx="10504000" cy="44725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526D3A9-25EF-273F-0E13-352453468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81AC8161-829F-49AC-9C88-4507289A7226}" type="datetime1">
              <a:rPr lang="ru-RU" smtClean="0"/>
              <a:t>25.06.2026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36B9F0-0AA4-2C68-C74E-D1921EFEE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A9B5B83-6D7B-707F-F948-6BD712772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29DE8E-07F5-D1B2-C0AF-4DDB3060CAB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AFC956-0159-EEB8-6BC1-9C3F1B1AE45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343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095B0E-61E1-13CE-6F7F-EE3F7FD0FD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8" y="314036"/>
            <a:ext cx="10515600" cy="57010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9A793-2C0E-8F06-4362-96A1983B5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460A748-90C0-40AC-9117-054942A5D6D4}" type="datetime1">
              <a:rPr lang="ru-RU" smtClean="0"/>
              <a:t>25.06.2026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C9044-6596-30C3-95FD-F186F8096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F415-CF39-9236-9576-0DF9F95C1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42844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4FB75-D5E0-9511-4FD2-C68C1C091E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99" y="1847276"/>
            <a:ext cx="10498202" cy="41677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1F12379-188A-C977-1150-3E5925DBE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42CC08F-83C1-4CAC-8988-3CE6B00A7991}" type="datetime1">
              <a:rPr lang="ru-RU" smtClean="0"/>
              <a:t>25.06.2026</a:t>
            </a:fld>
            <a:endParaRPr lang="en-CN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BBEF7DA-BA6D-A07F-F03E-2BC9F8B31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C858912-AA2F-5EAF-FCD4-B77FA992F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429890D-AAF9-8BC9-BD12-23ABDAA0454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4611981F-BBC7-0DC8-FC22-8FF2B06CB4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016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385975"/>
            <a:ext cx="4325112" cy="245479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4D1E701-C09D-5C9D-D6F0-B24CF24DE8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24949" y="2385975"/>
            <a:ext cx="5728848" cy="24547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B65093-A00A-3EDD-C0C5-4CDFFD32B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1FB2F0F8-42AB-4414-A2B4-2B7BA16811CF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D35FF5-CE2E-247E-ACA9-67EA0D258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35B66F-F94E-7191-89B2-9BC080EC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318DEC2A-2948-AEF3-C9E8-2ED520DE083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2">
            <a:extLst>
              <a:ext uri="{FF2B5EF4-FFF2-40B4-BE49-F238E27FC236}">
                <a16:creationId xmlns:a16="http://schemas.microsoft.com/office/drawing/2014/main" id="{6F8E1B26-93AA-F87D-FBC9-B4B64DEAF7D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753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258568"/>
            <a:ext cx="3813048" cy="355701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7179A23-77F8-DF71-F294-EBB8C50418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6188" y="2258569"/>
            <a:ext cx="6227609" cy="35570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5B8C-BD87-04ED-9CEF-4AFD2D0C8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0AB5AB46-05D3-47B9-B3F2-E46FF0EB5466}" type="datetime1">
              <a:rPr lang="ru-RU" smtClean="0"/>
              <a:t>25.06.2026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1EFC9-7505-F7FF-CF6B-86AB99437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F0AB1-6FFC-E765-BFAA-96D029963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4489C308-841C-D2A7-8515-411CB01686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B60E0D5B-082D-4EB9-B1D4-EF2D236B05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5B814A6C-6187-44A9-CE55-07E0F6A33C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CCF56FCA-E9F5-CED2-901F-8A806CBEC2E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57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2B6FC0-CD1A-BD65-FEB7-E284C451F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40624" y="5739518"/>
            <a:ext cx="1828800" cy="27432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27A418C-2617-BA69-B155-E2F7C513B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4253117"/>
            <a:ext cx="10912199" cy="1174224"/>
          </a:xfrm>
        </p:spPr>
        <p:txBody>
          <a:bodyPr/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CB64D-D719-084C-2B74-BFFBB84F6A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225" y="383156"/>
            <a:ext cx="10912199" cy="3768220"/>
          </a:xfrm>
        </p:spPr>
        <p:txBody>
          <a:bodyPr anchor="b"/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6442EC-060A-D246-CC1B-D250262DD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56086CB1-156A-421A-A751-2EFA963CA73D}" type="datetime1">
              <a:rPr lang="ru-RU" smtClean="0"/>
              <a:t>25.06.2026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3DCF65-6641-B724-7326-DD1DD9AC9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E701096-2A85-8EA8-A5EC-D38F540D6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13D87E77-30FE-04FB-AEB9-3EA6403692F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0189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7D1D96DE-89C2-BD2A-B692-1F230A408BE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67500"/>
            <a:ext cx="1224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4600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1109587"/>
            <a:ext cx="4145582" cy="463882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E3F9A9-6F1E-9A87-9F34-719BDBBB1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FF11D070-2A5E-450A-BE49-17177C753A67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34BEAC-979B-C481-66E0-57CBE849F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33B9A1-B856-0C6C-BE29-3F7047578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574AC177-8C09-79F3-8CC6-DA60495C446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B15B36F5-13CB-A1A3-0ECD-756964BC068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8D56DEF8-59B1-77EC-4BF9-9B1E066C877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EAC0D963-F67D-C0B7-83D7-35313281638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8E2A2FC-47FE-82C3-DDCE-775263AF6B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7784" y="1109588"/>
            <a:ext cx="6126013" cy="4638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15832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77456"/>
            <a:ext cx="4142232" cy="494066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4B042FA-40F9-5B1B-253A-F9E4CE1EF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78EF4FF-9C60-43AF-B38B-6DA726D10A02}" type="datetime1">
              <a:rPr lang="ru-RU" smtClean="0"/>
              <a:t>25.06.2026</a:t>
            </a:fld>
            <a:endParaRPr lang="en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217913B-B30A-FA59-DEB0-EE00CE0E2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BC0D2D-F6C3-AAB2-BE9B-976038A36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233E3486-94FE-93B7-B905-AD9FCF0CBC2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911974C7-CCAB-1907-BE37-42979777A4C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2">
            <a:extLst>
              <a:ext uri="{FF2B5EF4-FFF2-40B4-BE49-F238E27FC236}">
                <a16:creationId xmlns:a16="http://schemas.microsoft.com/office/drawing/2014/main" id="{06A3D12A-2FB9-F068-52F8-5ECB59CF790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F5C18F72-C84F-D063-4732-84EC0978CB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273858-FBFD-DEAE-AD96-5C657A6EFD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8548" y="877457"/>
            <a:ext cx="6135249" cy="49406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0674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DE26A1A-0C2E-AA4F-2BFD-2FC457BEE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8F1432B0-CD6A-462F-B015-790D7BD6D03B}" type="datetime1">
              <a:rPr lang="ru-RU" smtClean="0"/>
              <a:t>25.06.2026</a:t>
            </a:fld>
            <a:endParaRPr lang="en-CN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E13558B-C550-D97A-0993-90E482774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B01AD3E-A936-38B4-4A48-03DBD2461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6F7CAE20-16AA-488D-A148-9F47CEF0D16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1F815CC-EECB-FB5B-68C1-C48FC508C71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EF9D6568-E832-17EE-6E8D-6D4F80BEF1A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2EC9985A-8A31-E099-A519-A003E3B94C4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81B36D-31CE-2315-D28B-4F83E6A869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5829" y="831919"/>
            <a:ext cx="6822170" cy="5194159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24829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03" y="740002"/>
            <a:ext cx="10664992" cy="110879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BB123-E35D-F0AD-599A-36331CA67F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3503" y="1930401"/>
            <a:ext cx="10664981" cy="11087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D5CE30-2042-C9F0-1D52-67FF1CCCF5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763503" y="3125456"/>
            <a:ext cx="10664990" cy="3003882"/>
          </a:xfrm>
          <a:custGeom>
            <a:avLst/>
            <a:gdLst>
              <a:gd name="connsiteX0" fmla="*/ 717565 w 10664990"/>
              <a:gd name="connsiteY0" fmla="*/ 0 h 3003882"/>
              <a:gd name="connsiteX1" fmla="*/ 10664990 w 10664990"/>
              <a:gd name="connsiteY1" fmla="*/ 0 h 3003882"/>
              <a:gd name="connsiteX2" fmla="*/ 10664990 w 10664990"/>
              <a:gd name="connsiteY2" fmla="*/ 2040791 h 3003882"/>
              <a:gd name="connsiteX3" fmla="*/ 9701899 w 10664990"/>
              <a:gd name="connsiteY3" fmla="*/ 3003882 h 3003882"/>
              <a:gd name="connsiteX4" fmla="*/ 0 w 10664990"/>
              <a:gd name="connsiteY4" fmla="*/ 3003882 h 3003882"/>
              <a:gd name="connsiteX5" fmla="*/ 0 w 10664990"/>
              <a:gd name="connsiteY5" fmla="*/ 807576 h 3003882"/>
              <a:gd name="connsiteX6" fmla="*/ 6866 w 10664990"/>
              <a:gd name="connsiteY6" fmla="*/ 739470 h 3003882"/>
              <a:gd name="connsiteX7" fmla="*/ 663997 w 10664990"/>
              <a:gd name="connsiteY7" fmla="*/ 13774 h 30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4990" h="3003882">
                <a:moveTo>
                  <a:pt x="717565" y="0"/>
                </a:moveTo>
                <a:lnTo>
                  <a:pt x="10664990" y="0"/>
                </a:lnTo>
                <a:lnTo>
                  <a:pt x="10664990" y="2040791"/>
                </a:lnTo>
                <a:cubicBezTo>
                  <a:pt x="10664990" y="2572691"/>
                  <a:pt x="10233799" y="3003882"/>
                  <a:pt x="9701899" y="3003882"/>
                </a:cubicBezTo>
                <a:lnTo>
                  <a:pt x="0" y="3003882"/>
                </a:lnTo>
                <a:lnTo>
                  <a:pt x="0" y="807576"/>
                </a:lnTo>
                <a:lnTo>
                  <a:pt x="6866" y="739470"/>
                </a:lnTo>
                <a:cubicBezTo>
                  <a:pt x="77427" y="394648"/>
                  <a:pt x="332267" y="116953"/>
                  <a:pt x="663997" y="13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A2A0CC-FD1D-090E-B032-2727A33C2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74D2010-C102-47D0-A213-216FD6D28759}" type="datetime1">
              <a:rPr lang="ru-RU" smtClean="0"/>
              <a:t>25.06.2026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4E31B0-796E-475E-1937-AD368956E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8FA102-64A1-8ADA-C519-B41858DD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EBE4D70A-6370-D227-8C8A-E57CB8CE718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270487BC-62D0-8122-EE28-32BF73CE6AC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9511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39" y="1447057"/>
            <a:ext cx="5950364" cy="203379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F25448-0DAF-84AF-957A-8B7DD3CAE2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440" y="3666843"/>
            <a:ext cx="5950361" cy="17814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19FEFE-FA24-AF33-24CC-8CF8C2EA533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1163" y="1447057"/>
            <a:ext cx="4570398" cy="4001232"/>
          </a:xfrm>
          <a:custGeom>
            <a:avLst/>
            <a:gdLst>
              <a:gd name="connsiteX0" fmla="*/ 850828 w 4570398"/>
              <a:gd name="connsiteY0" fmla="*/ 0 h 4001232"/>
              <a:gd name="connsiteX1" fmla="*/ 4570398 w 4570398"/>
              <a:gd name="connsiteY1" fmla="*/ 0 h 4001232"/>
              <a:gd name="connsiteX2" fmla="*/ 4570398 w 4570398"/>
              <a:gd name="connsiteY2" fmla="*/ 4001232 h 4001232"/>
              <a:gd name="connsiteX3" fmla="*/ 0 w 4570398"/>
              <a:gd name="connsiteY3" fmla="*/ 4001232 h 4001232"/>
              <a:gd name="connsiteX4" fmla="*/ 0 w 4570398"/>
              <a:gd name="connsiteY4" fmla="*/ 850828 h 4001232"/>
              <a:gd name="connsiteX5" fmla="*/ 850828 w 4570398"/>
              <a:gd name="connsiteY5" fmla="*/ 0 h 400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398" h="4001232">
                <a:moveTo>
                  <a:pt x="850828" y="0"/>
                </a:moveTo>
                <a:lnTo>
                  <a:pt x="4570398" y="0"/>
                </a:lnTo>
                <a:lnTo>
                  <a:pt x="4570398" y="4001232"/>
                </a:lnTo>
                <a:lnTo>
                  <a:pt x="0" y="4001232"/>
                </a:lnTo>
                <a:lnTo>
                  <a:pt x="0" y="850828"/>
                </a:lnTo>
                <a:cubicBezTo>
                  <a:pt x="0" y="380929"/>
                  <a:pt x="380929" y="0"/>
                  <a:pt x="850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BCDF30-736E-DDCD-8995-04081136D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B77FB888-4F6A-4946-8DA4-C9CE12A2F8AD}" type="datetime1">
              <a:rPr lang="ru-RU" smtClean="0"/>
              <a:t>25.06.2026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DCB8639-0E62-F8EE-441C-1B7A70F4D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946413-27AA-1378-FE96-418D83493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900" y="6080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46" name="Straight Connector 31">
            <a:extLst>
              <a:ext uri="{FF2B5EF4-FFF2-40B4-BE49-F238E27FC236}">
                <a16:creationId xmlns:a16="http://schemas.microsoft.com/office/drawing/2014/main" id="{6E886974-A437-755C-8DD2-D1FAF1F4CD2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70087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>
            <a:extLst>
              <a:ext uri="{FF2B5EF4-FFF2-40B4-BE49-F238E27FC236}">
                <a16:creationId xmlns:a16="http://schemas.microsoft.com/office/drawing/2014/main" id="{A9ECFDDC-497E-4477-382E-22B08D2D266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1693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0358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000" y="825622"/>
            <a:ext cx="6858000" cy="93268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337403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173E1F8-C04C-8FCF-9E14-B4E1DB2FFA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0001" y="1876088"/>
            <a:ext cx="6858000" cy="4138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C540298-18F9-BB50-4F7D-8DBF53B1A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8F045D5-EF4F-4867-9672-A9F08696E672}" type="datetime1">
              <a:rPr lang="ru-RU" smtClean="0"/>
              <a:t>25.06.2026</a:t>
            </a:fld>
            <a:endParaRPr lang="en-C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70C8BC-9567-FE0B-27FF-87FC864EA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C8A89B-AF92-C4D9-9581-EF8D76660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6D6A59D5-A266-1465-E5EF-E8F22D2CF90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688000" y="1215042"/>
            <a:ext cx="504000" cy="661046"/>
          </a:xfrm>
          <a:custGeom>
            <a:avLst/>
            <a:gdLst>
              <a:gd name="connsiteX0" fmla="*/ 0 w 3383176"/>
              <a:gd name="connsiteY0" fmla="*/ 0 h 661046"/>
              <a:gd name="connsiteX1" fmla="*/ 3383176 w 3383176"/>
              <a:gd name="connsiteY1" fmla="*/ 0 h 661046"/>
              <a:gd name="connsiteX2" fmla="*/ 3383176 w 3383176"/>
              <a:gd name="connsiteY2" fmla="*/ 661046 h 661046"/>
              <a:gd name="connsiteX3" fmla="*/ 0 w 3383176"/>
              <a:gd name="connsiteY3" fmla="*/ 661046 h 66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3176" h="661046">
                <a:moveTo>
                  <a:pt x="0" y="0"/>
                </a:moveTo>
                <a:lnTo>
                  <a:pt x="3383176" y="0"/>
                </a:lnTo>
                <a:lnTo>
                  <a:pt x="3383176" y="661046"/>
                </a:lnTo>
                <a:lnTo>
                  <a:pt x="0" y="66104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800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AC124138-469D-E937-2DC9-48342587481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4DCD94ED-A7C3-B922-5276-E0CFC541EDD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679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416DC19-3EE2-3837-631A-80C6DAE26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39" y="1447057"/>
            <a:ext cx="5950364" cy="203379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FD5174A-D175-9F7D-91D2-BF215C7FAC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0401" y="3629901"/>
            <a:ext cx="5970402" cy="1818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25" name="Freeform: Shape 23">
            <a:extLst>
              <a:ext uri="{FF2B5EF4-FFF2-40B4-BE49-F238E27FC236}">
                <a16:creationId xmlns:a16="http://schemas.microsoft.com/office/drawing/2014/main" id="{89FDD3A7-399A-2E72-FF25-BF24500FF67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1163" y="1447057"/>
            <a:ext cx="4570398" cy="4001232"/>
          </a:xfrm>
          <a:custGeom>
            <a:avLst/>
            <a:gdLst>
              <a:gd name="connsiteX0" fmla="*/ 850828 w 4570398"/>
              <a:gd name="connsiteY0" fmla="*/ 0 h 4001232"/>
              <a:gd name="connsiteX1" fmla="*/ 4570398 w 4570398"/>
              <a:gd name="connsiteY1" fmla="*/ 0 h 4001232"/>
              <a:gd name="connsiteX2" fmla="*/ 4570398 w 4570398"/>
              <a:gd name="connsiteY2" fmla="*/ 4001232 h 4001232"/>
              <a:gd name="connsiteX3" fmla="*/ 0 w 4570398"/>
              <a:gd name="connsiteY3" fmla="*/ 4001232 h 4001232"/>
              <a:gd name="connsiteX4" fmla="*/ 0 w 4570398"/>
              <a:gd name="connsiteY4" fmla="*/ 850828 h 4001232"/>
              <a:gd name="connsiteX5" fmla="*/ 850828 w 4570398"/>
              <a:gd name="connsiteY5" fmla="*/ 0 h 400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398" h="4001232">
                <a:moveTo>
                  <a:pt x="850828" y="0"/>
                </a:moveTo>
                <a:lnTo>
                  <a:pt x="4570398" y="0"/>
                </a:lnTo>
                <a:lnTo>
                  <a:pt x="4570398" y="4001232"/>
                </a:lnTo>
                <a:lnTo>
                  <a:pt x="0" y="4001232"/>
                </a:lnTo>
                <a:lnTo>
                  <a:pt x="0" y="850828"/>
                </a:lnTo>
                <a:cubicBezTo>
                  <a:pt x="0" y="380929"/>
                  <a:pt x="380929" y="0"/>
                  <a:pt x="850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F167BF-3D71-20AF-2E69-EA5752A6E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17427A4-F9E7-4C52-AB5C-9B3C9B119452}" type="datetime1">
              <a:rPr lang="ru-RU" smtClean="0"/>
              <a:t>25.06.2026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953D09-438D-5340-80C3-D1668C25A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737F91-61A6-9573-FAEE-32AB394D0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143CB0A4-DCC7-ECD1-D1DC-7A37717979B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1">
            <a:extLst>
              <a:ext uri="{FF2B5EF4-FFF2-40B4-BE49-F238E27FC236}">
                <a16:creationId xmlns:a16="http://schemas.microsoft.com/office/drawing/2014/main" id="{A52A0D3B-29E2-5893-0F38-FC610A31DC1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0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613" y="831918"/>
            <a:ext cx="4361688" cy="152704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D902598-98B0-111E-C570-D294DFF63A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85613" y="2530765"/>
            <a:ext cx="4361688" cy="34842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530FC37-80EF-0A07-0887-E72EE2F2E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F26B5D03-A558-4EB8-8141-2DD30FA5AF73}" type="datetime1">
              <a:rPr lang="ru-RU" smtClean="0"/>
              <a:t>25.06.2026</a:t>
            </a:fld>
            <a:endParaRPr lang="en-C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5D7C95-B96F-1B15-0186-8CF2D27B0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8935CD5-5B1B-FE89-B83F-E43E648AD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CFFC6615-4187-7A83-63EE-BF6CF6B2BD1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4A13F58F-07D6-B33D-BD64-C72F39E3D60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18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65082D8-BAB5-0BFE-8BA8-E50FFE04E2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521529"/>
            <a:ext cx="4361688" cy="34935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135D21-9D7B-C592-F9B1-C45527BFF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05B853BC-AF65-405E-91DA-3042DB97C47C}" type="datetime1">
              <a:rPr lang="ru-RU" smtClean="0"/>
              <a:t>25.06.2026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76E13FC-6FF0-0B11-2B96-ECCD78FC3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F63308A-4914-FAA4-AF71-EA8AB8B7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1BFCDEF0-A571-1775-D666-DD70D4326BA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B6AF83C9-36E2-6852-74FB-AB9B9B4846C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9683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1EB3780-5266-3444-3317-22ACFFCE49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25065" y="1902698"/>
            <a:ext cx="4522936" cy="41123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7B9E5B2-7325-82CA-6062-3169FE7D5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68E4D09-CC44-441F-9E6D-1D4443F510E2}" type="datetime1">
              <a:rPr lang="ru-RU" smtClean="0"/>
              <a:t>25.06.2026</a:t>
            </a:fld>
            <a:endParaRPr lang="en-C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01CB96-C098-D789-185D-0A6FED880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270D577-1A93-F8B5-EC60-749030FF6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F95D4149-5D4A-C071-F2F9-529F92199B3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5F2CF751-80F5-AC12-9235-FEBCA21CF7F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74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506746-8C45-7F37-9AFA-B89A7E4B4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8991"/>
            <a:ext cx="8667749" cy="3869961"/>
          </a:xfrm>
        </p:spPr>
        <p:txBody>
          <a:bodyPr anchor="b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F45EC4-F660-165A-7E92-5E4D61FF2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253117"/>
            <a:ext cx="8667749" cy="1174224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DC9E52-28EA-4972-BBAC-559097CE3A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52600" y="5501906"/>
            <a:ext cx="1828800" cy="2743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5735AC1-FB26-8EA1-D027-17E089CC7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E8C8D0BC-56A3-417D-9C6D-428C9363427E}" type="datetime1">
              <a:rPr lang="ru-RU" smtClean="0"/>
              <a:t>25.06.2026</a:t>
            </a:fld>
            <a:endParaRPr lang="en-CN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8419612-CEB2-94CD-7A31-DCA2B214A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2EF214D-7620-1A42-7B18-3AB9F24AB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0" name="Straight Connector 31">
            <a:extLst>
              <a:ext uri="{FF2B5EF4-FFF2-40B4-BE49-F238E27FC236}">
                <a16:creationId xmlns:a16="http://schemas.microsoft.com/office/drawing/2014/main" id="{5405B0AF-EA77-026D-D39C-F2BDC1C05CDA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67500"/>
            <a:ext cx="1224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2">
            <a:extLst>
              <a:ext uri="{FF2B5EF4-FFF2-40B4-BE49-F238E27FC236}">
                <a16:creationId xmlns:a16="http://schemas.microsoft.com/office/drawing/2014/main" id="{1A7CF60F-B95D-2C6B-49CD-826DAEBA8C0E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0189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2559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37" userDrawn="1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82F52C-7359-FD40-71A5-15E3C8B2A1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3491" y="1921164"/>
            <a:ext cx="4572000" cy="4093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FE30C-67A7-0896-8382-BABCD7034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52952B59-953E-48A5-B61C-5679BDA6A037}" type="datetime1">
              <a:rPr lang="ru-RU" smtClean="0"/>
              <a:t>25.06.2026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E6BC6-9D59-8976-032A-6B639BC50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0EEB-A8D0-4D9B-FDE5-0FCE3DC7D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FA6FBC27-AA27-A480-F758-AA0A0E34876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3181070F-26E0-0C0D-6747-547B88616A0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174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5AB92A-BAA8-BA88-5315-6CDEB9B717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46433" y="2512293"/>
            <a:ext cx="3401568" cy="3502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D858A2-3AA3-29EC-34E4-F6890BAEE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E8B1C6CB-3F9F-429F-AC87-4C5C63CA21B5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321516-7241-6346-DEBE-42DAA310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A23FE0-8FD5-337D-C29C-60458812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01CF247D-9042-90FD-312C-A1D50781EA0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DB84D435-085C-D7FE-B28F-B6977BBEA6D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384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9C6F0A-B174-5013-4DDB-AB20BA8268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549236"/>
            <a:ext cx="3401568" cy="34658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E85C36-1ED6-1795-08DB-23696B530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A4E851E9-BB2C-4DB3-A2AF-E7D54AEF971B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2E76A4-FFBE-61B8-F59B-EC1CE3BFD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82745D-51FE-069C-245E-4F44EB779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E4F783A1-78AA-BF8E-8A22-FCBFCE05B01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2">
            <a:extLst>
              <a:ext uri="{FF2B5EF4-FFF2-40B4-BE49-F238E27FC236}">
                <a16:creationId xmlns:a16="http://schemas.microsoft.com/office/drawing/2014/main" id="{F749601C-05D8-E636-3210-CF2A8713AE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414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A6011F-285F-BCE2-F758-C63F33675A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80245" y="2983345"/>
            <a:ext cx="3273552" cy="3031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FF9B-D63D-5137-0473-E4C0988E7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8C9B846-70EC-424C-8263-12AAEF6B2200}" type="datetime1">
              <a:rPr lang="ru-RU" smtClean="0"/>
              <a:t>25.06.2026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104BA7A-7438-73D7-F9C7-AB3C9A7E0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204760-0885-A02F-0067-BD4AC55CC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385EA8A6-8678-1948-5F2D-5CF4833E07B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3B9F398C-FAF1-1B27-836C-F97B88F7821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9299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99E67D-47D5-3842-1385-6C2F08D20E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69531" y="4509558"/>
            <a:ext cx="5778466" cy="1516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78DFD8-B1C6-7604-1671-4CDAC3912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7F09102-70E0-4F0A-88B5-43D8BCF39C22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921C03-3153-09AF-0D57-A0D96EBE1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6E0734-2C6E-8C3B-65F2-133B94CFC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BE6A6E60-0F31-180B-5E3F-E85797977EC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DE8990BD-673C-BFDE-354D-14C949F243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66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149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2A94BD-34CC-6470-1478-1D549D046B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2400" y="3785795"/>
            <a:ext cx="7391397" cy="2240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2F43E7-55DC-C610-6DA1-025123735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16FD2D6-EAB7-461C-989A-62E585035039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E1085B-0F8A-711E-D721-A4D350D79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38CBE5-2DAC-95AD-3EE9-B0A0F5340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F8884F71-7DBC-7C26-DB2C-731FCBC2EA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7712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813CFB62-5831-FDE1-34F0-38FCD7614D8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6641" y="962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61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2953618" cy="2240279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3CBF087-ADB9-D746-ED3D-8EAC47AF3E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71639" y="824390"/>
            <a:ext cx="7376359" cy="22478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3310759"/>
            <a:ext cx="10504001" cy="272285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9BA7EC8-1425-F948-FB17-5F51DEC987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395646DA-3FE8-4495-8CCC-4860D72A361C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94AE2EC-59C3-D91C-8CD6-658F68BC5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BBD3BD-F630-46F9-25B2-85A0E608D8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76BDEB52-5B02-AD88-F4C8-F7406429984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>
            <a:extLst>
              <a:ext uri="{FF2B5EF4-FFF2-40B4-BE49-F238E27FC236}">
                <a16:creationId xmlns:a16="http://schemas.microsoft.com/office/drawing/2014/main" id="{3778D6D3-2293-3FE4-3124-63EF2E3A5E3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66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001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963" y="858337"/>
            <a:ext cx="10504000" cy="970463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3963" y="2081048"/>
            <a:ext cx="6157458" cy="394503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F023DEB-EBD2-ECA5-19D2-F448BDC7606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238998" y="2081048"/>
            <a:ext cx="4114800" cy="39450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24FB994-9B85-2B55-198D-4925FB1F21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D3B1DB0-1E2D-4E8E-A49B-AB29734C8883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FCC0375-2AE8-A777-C3E0-7D2E3B0F6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637823D-6C6E-38BE-B6BE-096424E8D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BE6A6E60-0F31-180B-5E3F-E85797977EC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833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DE8990BD-673C-BFDE-354D-14C949F243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79475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9141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52884"/>
            <a:ext cx="4672584" cy="14538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2459420"/>
            <a:ext cx="4672584" cy="354569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D55DF58-60BC-15D0-99C3-6E7F78EBD7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708073" y="852884"/>
            <a:ext cx="5645724" cy="5162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12407CB-320D-5895-BDF5-2C4178E05B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3077E1C2-2F04-4B9C-8851-A7530B2FF763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CFCA35D-4F04-2227-AD9D-98F1BD01B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A1129D-5B96-F258-CFFC-CF58226A7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BE6A6E60-0F31-180B-5E3F-E85797977EC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DE8990BD-673C-BFDE-354D-14C949F243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942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73725"/>
            <a:ext cx="3657603" cy="145389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2490951"/>
            <a:ext cx="3657603" cy="349332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9B8D2C3-5A67-946F-8429-CD7583E6B2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73600" y="873726"/>
            <a:ext cx="6680197" cy="51413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0A59B4-299A-C00C-5665-5D12C9EBBA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5D2FF7F1-0E96-42E2-8D8B-B9930FA8119A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C32A1D-8E68-C458-3E60-D6054C920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1D864DC-4F3D-BA46-DED4-8D088584F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E5C9C418-CC1A-8074-2930-D5627551538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2">
            <a:extLst>
              <a:ext uri="{FF2B5EF4-FFF2-40B4-BE49-F238E27FC236}">
                <a16:creationId xmlns:a16="http://schemas.microsoft.com/office/drawing/2014/main" id="{87758AAB-3FDA-3A2F-37ED-381B84536B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033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AFF9E1B-D277-3CD7-0505-70A3DF503C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571" y="3939701"/>
            <a:ext cx="11517086" cy="1424780"/>
          </a:xfrm>
        </p:spPr>
        <p:txBody>
          <a:bodyPr anchor="b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C34CE9-1C8A-039B-8096-4B97AF95A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5387064"/>
            <a:ext cx="11517086" cy="43849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BAD26A8-E2F7-88F3-1B9C-84798D9CA7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2192001" cy="3771900"/>
          </a:xfrm>
          <a:custGeom>
            <a:avLst/>
            <a:gdLst>
              <a:gd name="connsiteX0" fmla="*/ 2060179 w 12192001"/>
              <a:gd name="connsiteY0" fmla="*/ 2536316 h 3771900"/>
              <a:gd name="connsiteX1" fmla="*/ 12192001 w 12192001"/>
              <a:gd name="connsiteY1" fmla="*/ 2536316 h 3771900"/>
              <a:gd name="connsiteX2" fmla="*/ 12192001 w 12192001"/>
              <a:gd name="connsiteY2" fmla="*/ 3771900 h 3771900"/>
              <a:gd name="connsiteX3" fmla="*/ 2060179 w 12192001"/>
              <a:gd name="connsiteY3" fmla="*/ 3771900 h 3771900"/>
              <a:gd name="connsiteX4" fmla="*/ 6112791 w 12192001"/>
              <a:gd name="connsiteY4" fmla="*/ 1262587 h 3771900"/>
              <a:gd name="connsiteX5" fmla="*/ 12192000 w 12192001"/>
              <a:gd name="connsiteY5" fmla="*/ 1262587 h 3771900"/>
              <a:gd name="connsiteX6" fmla="*/ 12192000 w 12192001"/>
              <a:gd name="connsiteY6" fmla="*/ 2498171 h 3771900"/>
              <a:gd name="connsiteX7" fmla="*/ 6112791 w 12192001"/>
              <a:gd name="connsiteY7" fmla="*/ 2498171 h 3771900"/>
              <a:gd name="connsiteX8" fmla="*/ 0 w 12192001"/>
              <a:gd name="connsiteY8" fmla="*/ 1262587 h 3771900"/>
              <a:gd name="connsiteX9" fmla="*/ 6079209 w 12192001"/>
              <a:gd name="connsiteY9" fmla="*/ 1262587 h 3771900"/>
              <a:gd name="connsiteX10" fmla="*/ 6079209 w 12192001"/>
              <a:gd name="connsiteY10" fmla="*/ 2498171 h 3771900"/>
              <a:gd name="connsiteX11" fmla="*/ 0 w 12192001"/>
              <a:gd name="connsiteY11" fmla="*/ 2498171 h 3771900"/>
              <a:gd name="connsiteX12" fmla="*/ 0 w 12192001"/>
              <a:gd name="connsiteY12" fmla="*/ 0 h 3771900"/>
              <a:gd name="connsiteX13" fmla="*/ 10131822 w 12192001"/>
              <a:gd name="connsiteY13" fmla="*/ 0 h 3771900"/>
              <a:gd name="connsiteX14" fmla="*/ 10131822 w 12192001"/>
              <a:gd name="connsiteY14" fmla="*/ 1235584 h 3771900"/>
              <a:gd name="connsiteX15" fmla="*/ 0 w 12192001"/>
              <a:gd name="connsiteY15" fmla="*/ 1235584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3771900">
                <a:moveTo>
                  <a:pt x="2060179" y="2536316"/>
                </a:moveTo>
                <a:lnTo>
                  <a:pt x="12192001" y="2536316"/>
                </a:lnTo>
                <a:lnTo>
                  <a:pt x="12192001" y="3771900"/>
                </a:lnTo>
                <a:lnTo>
                  <a:pt x="2060179" y="3771900"/>
                </a:lnTo>
                <a:close/>
                <a:moveTo>
                  <a:pt x="6112791" y="1262587"/>
                </a:moveTo>
                <a:lnTo>
                  <a:pt x="12192000" y="1262587"/>
                </a:lnTo>
                <a:lnTo>
                  <a:pt x="12192000" y="2498171"/>
                </a:lnTo>
                <a:lnTo>
                  <a:pt x="6112791" y="2498171"/>
                </a:lnTo>
                <a:close/>
                <a:moveTo>
                  <a:pt x="0" y="1262587"/>
                </a:moveTo>
                <a:lnTo>
                  <a:pt x="6079209" y="1262587"/>
                </a:lnTo>
                <a:lnTo>
                  <a:pt x="6079209" y="2498171"/>
                </a:lnTo>
                <a:lnTo>
                  <a:pt x="0" y="2498171"/>
                </a:lnTo>
                <a:close/>
                <a:moveTo>
                  <a:pt x="0" y="0"/>
                </a:moveTo>
                <a:lnTo>
                  <a:pt x="10131822" y="0"/>
                </a:lnTo>
                <a:lnTo>
                  <a:pt x="10131822" y="1235584"/>
                </a:lnTo>
                <a:lnTo>
                  <a:pt x="0" y="12355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AA2219-FD98-03D2-BB5C-E2321D2249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571" y="6030083"/>
            <a:ext cx="1733607" cy="27432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31E19E-99D1-8CD0-E566-4E2F20A47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5EFBDB7-9D04-4587-81FF-90302501C362}" type="datetime1">
              <a:rPr lang="ru-RU" smtClean="0"/>
              <a:t>25.06.2026</a:t>
            </a:fld>
            <a:endParaRPr lang="en-CN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98B7D1-C36E-DFB0-A661-A5E474A68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35F19D-FD15-4BE1-660D-0643E54DA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9218939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831918"/>
            <a:ext cx="10521992" cy="4069265"/>
          </a:xfrm>
        </p:spPr>
        <p:txBody>
          <a:bodyPr anchor="b">
            <a:normAutofit/>
          </a:bodyPr>
          <a:lstStyle>
            <a:lvl1pPr algn="l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999" y="5076496"/>
            <a:ext cx="7559021" cy="949583"/>
          </a:xfrm>
        </p:spPr>
        <p:txBody>
          <a:bodyPr anchor="t">
            <a:normAutofit/>
          </a:bodyPr>
          <a:lstStyle>
            <a:lvl1pPr marL="0" indent="0" algn="l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607FA20-5F9E-5F1A-2995-42DE292E25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B7911310-9174-4662-8395-AC9A1CCBC775}" type="datetime1">
              <a:rPr lang="ru-RU" smtClean="0"/>
              <a:t>25.06.2026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53118E-49A5-7AAB-EB8C-E3E57CD9F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D755146-626F-5951-A77D-DC3012AB50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2F96DE7D-2B90-57E1-B338-BE484C519322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>
            <a:extLst>
              <a:ext uri="{FF2B5EF4-FFF2-40B4-BE49-F238E27FC236}">
                <a16:creationId xmlns:a16="http://schemas.microsoft.com/office/drawing/2014/main" id="{92356EB0-27E3-E63B-5A46-EF32523AD5C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857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4679631-7C3B-D21E-7FA5-358FCF45E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9F20A37C-A2C3-4FA6-8881-936CAFAD1F55}" type="datetime1">
              <a:rPr lang="ru-RU" smtClean="0"/>
              <a:t>25.06.2026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EAF229-1E32-0FE6-E4A3-E02C9FAAAF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676071C-D183-B427-F1DA-639AE2B34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9" name="Straight Connector 31">
            <a:extLst>
              <a:ext uri="{FF2B5EF4-FFF2-40B4-BE49-F238E27FC236}">
                <a16:creationId xmlns:a16="http://schemas.microsoft.com/office/drawing/2014/main" id="{47BC41E4-A5C6-BE0D-6E66-8326796424A5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2">
            <a:extLst>
              <a:ext uri="{FF2B5EF4-FFF2-40B4-BE49-F238E27FC236}">
                <a16:creationId xmlns:a16="http://schemas.microsoft.com/office/drawing/2014/main" id="{8E0779B7-1774-CFF8-ED50-658BA7EEBF83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0001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4F8927-891C-4D7A-C2D3-6EB5EF6712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1992" y="831918"/>
            <a:ext cx="10486008" cy="3977825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/>
              <a:t>##%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89314B-CDC1-7F7E-C4DD-AAC0E5222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97668"/>
            <a:ext cx="7525512" cy="1028411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81D3DD9-10C8-C207-1E50-5F75DFD052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97E6E6FE-1656-4739-B48B-42C86D63D336}" type="datetime1">
              <a:rPr lang="ru-RU" smtClean="0"/>
              <a:t>25.06.2026</a:t>
            </a:fld>
            <a:endParaRPr lang="en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AA3F5E3-D7B9-CD19-945F-38980AEB9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C4A806-42ED-564D-542E-AAAA4EAFD3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8" name="Straight Connector 31">
            <a:extLst>
              <a:ext uri="{FF2B5EF4-FFF2-40B4-BE49-F238E27FC236}">
                <a16:creationId xmlns:a16="http://schemas.microsoft.com/office/drawing/2014/main" id="{36CD38AE-A66F-08B7-774A-86EA48DC6D3F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2">
            <a:extLst>
              <a:ext uri="{FF2B5EF4-FFF2-40B4-BE49-F238E27FC236}">
                <a16:creationId xmlns:a16="http://schemas.microsoft.com/office/drawing/2014/main" id="{96229C75-1749-7A15-57EA-3F40239C0723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4687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103858D-9532-D59F-FE73-A52EB24F3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4139D72A-E7DF-4B80-9667-3B0B07BDDA34}" type="datetime1">
              <a:rPr lang="ru-RU" smtClean="0"/>
              <a:t>25.06.2026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A34F1EA-1A45-A729-FE88-FBF390F44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7189E61-2D87-C5BC-948B-835B50188A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B99A632E-EAA8-D126-AC93-60A78F8F8DC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>
            <a:extLst>
              <a:ext uri="{FF2B5EF4-FFF2-40B4-BE49-F238E27FC236}">
                <a16:creationId xmlns:a16="http://schemas.microsoft.com/office/drawing/2014/main" id="{28CDBC42-8DE5-DE9A-947A-15C0C6B2D5F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802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929384"/>
            <a:ext cx="8266176" cy="414223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2BA1728-455B-BDAB-6419-C04536C197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D7B5B22C-3014-4C21-A80C-D9A700FFC173}" type="datetime1">
              <a:rPr lang="ru-RU" smtClean="0"/>
              <a:t>25.06.2026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DDBA5A5-E947-E342-A677-E3AFE378D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DC2686-2DAB-B424-F10D-506D01DFE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6D22A03E-28FE-53DA-5B6A-383215ED133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2">
            <a:extLst>
              <a:ext uri="{FF2B5EF4-FFF2-40B4-BE49-F238E27FC236}">
                <a16:creationId xmlns:a16="http://schemas.microsoft.com/office/drawing/2014/main" id="{81A987AB-C78C-597A-CC63-6E545EDEC9D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303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8266176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4E269EE-28E5-BB8D-160A-2C905B350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D8C9F3EE-E9EE-4A24-8F4C-8E00C219D37F}" type="datetime1">
              <a:rPr lang="ru-RU" smtClean="0"/>
              <a:t>25.06.2026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D3A4CC-2170-D513-478A-C60C50FE1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018A10-98B1-2374-E4F2-709B641CB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3" name="Straight Connector 31">
            <a:extLst>
              <a:ext uri="{FF2B5EF4-FFF2-40B4-BE49-F238E27FC236}">
                <a16:creationId xmlns:a16="http://schemas.microsoft.com/office/drawing/2014/main" id="{173B7D00-3E0F-D372-F868-E62DE8E2C9F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D187FA62-E4DF-283A-B2BB-2DADBA4EECE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2141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9EFA2AD-E749-9F60-705D-DE0941E262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30F30CBA-F8B6-40D0-A42B-7F611B7620AC}" type="datetime1">
              <a:rPr lang="ru-RU" smtClean="0"/>
              <a:t>25.06.2026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8138B0B-E7B2-93DE-E6AD-66530C4A9C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8BC1B4-A19E-EF55-F8A5-8DB265F1C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24" name="Straight Connector 31">
            <a:extLst>
              <a:ext uri="{FF2B5EF4-FFF2-40B4-BE49-F238E27FC236}">
                <a16:creationId xmlns:a16="http://schemas.microsoft.com/office/drawing/2014/main" id="{B3027282-55C0-23E2-F9D0-56E4079574A7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32">
            <a:extLst>
              <a:ext uri="{FF2B5EF4-FFF2-40B4-BE49-F238E27FC236}">
                <a16:creationId xmlns:a16="http://schemas.microsoft.com/office/drawing/2014/main" id="{DC379414-CF7D-9895-A99E-1AA396B90C45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101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C19029B-E3E6-1F4D-FA22-F5BD874176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D825444-E5BF-4284-A5CF-6294C7011D53}" type="datetime1">
              <a:rPr lang="ru-RU" smtClean="0"/>
              <a:t>25.06.2026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740A4B2-F740-621D-1480-FB55668AE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1A48FF9-74DF-1DDE-C86D-58BAE32E8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43E09413-BF03-4EDB-7DA9-C0CBF04FEE0E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873150D4-24A2-988A-C893-A637A2FA9112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117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4000" y="1234440"/>
            <a:ext cx="8961120" cy="31699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400" b="0"/>
            </a:lvl1pPr>
          </a:lstStyle>
          <a:p>
            <a:r>
              <a:rPr lang="en-US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1793" y="5540026"/>
            <a:ext cx="8961120" cy="466344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Quote Author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24B5ABA-190E-BEB5-573F-F64D2D575B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DDC76D31-AE08-429F-A708-3E9F18691607}" type="datetime1">
              <a:rPr lang="ru-RU" smtClean="0"/>
              <a:t>25.06.2026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FB98919-5529-CCFE-1092-A9D62454CE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631FAD-95BD-D50C-3496-63D8FB39D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68B23DD3-BCFF-9795-0CA9-AE9401F88321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535FCD9B-34CE-58F0-8CB6-B7CB1EEF848B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552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1919"/>
            <a:ext cx="10515600" cy="1132258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0961250B-543A-6F37-305B-5397B2D57B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115128"/>
            <a:ext cx="5157788" cy="3903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101C122A-4474-6AF3-590D-B93E5FF99B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115128"/>
            <a:ext cx="5183188" cy="39038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7404D35-FA36-303B-9506-3CD0CAF6E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1B1D0C03-0215-48F6-AF21-42EE28A9122D}" type="datetime1">
              <a:rPr lang="ru-RU" smtClean="0"/>
              <a:t>25.06.2026</a:t>
            </a:fld>
            <a:endParaRPr lang="en-C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BACB02-8504-5F46-9D13-168C82E2B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F408501-24D6-36DD-2B2F-A53D1749A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6295426D-7EC9-29C7-0CAD-C64EF81840D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692CB063-86B6-5775-3AD2-DF4E29DD1CB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7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B78E43-591B-FC77-A959-A64AB0D49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870" y="383156"/>
            <a:ext cx="6022764" cy="3768220"/>
          </a:xfrm>
        </p:spPr>
        <p:txBody>
          <a:bodyPr anchor="b"/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093B11-F806-67DA-C9D7-48A738FD9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7870" y="4253117"/>
            <a:ext cx="6022764" cy="1174224"/>
          </a:xfrm>
        </p:spPr>
        <p:txBody>
          <a:bodyPr/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70C32A11-D80D-8895-B299-F84B774E25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700" y="-12700"/>
            <a:ext cx="5679347" cy="6875770"/>
          </a:xfrm>
          <a:custGeom>
            <a:avLst/>
            <a:gdLst>
              <a:gd name="connsiteX0" fmla="*/ 2855788 w 5679347"/>
              <a:gd name="connsiteY0" fmla="*/ 3447486 h 6875770"/>
              <a:gd name="connsiteX1" fmla="*/ 4251452 w 5679347"/>
              <a:gd name="connsiteY1" fmla="*/ 3447486 h 6875770"/>
              <a:gd name="connsiteX2" fmla="*/ 4251452 w 5679347"/>
              <a:gd name="connsiteY2" fmla="*/ 6864339 h 6875770"/>
              <a:gd name="connsiteX3" fmla="*/ 2855788 w 5679347"/>
              <a:gd name="connsiteY3" fmla="*/ 6864339 h 6875770"/>
              <a:gd name="connsiteX4" fmla="*/ 1427894 w 5679347"/>
              <a:gd name="connsiteY4" fmla="*/ 3447486 h 6875770"/>
              <a:gd name="connsiteX5" fmla="*/ 2823558 w 5679347"/>
              <a:gd name="connsiteY5" fmla="*/ 3447486 h 6875770"/>
              <a:gd name="connsiteX6" fmla="*/ 2823558 w 5679347"/>
              <a:gd name="connsiteY6" fmla="*/ 6864339 h 6875770"/>
              <a:gd name="connsiteX7" fmla="*/ 1427894 w 5679347"/>
              <a:gd name="connsiteY7" fmla="*/ 6864339 h 6875770"/>
              <a:gd name="connsiteX8" fmla="*/ 4283683 w 5679347"/>
              <a:gd name="connsiteY8" fmla="*/ 1442090 h 6875770"/>
              <a:gd name="connsiteX9" fmla="*/ 5001917 w 5679347"/>
              <a:gd name="connsiteY9" fmla="*/ 1442090 h 6875770"/>
              <a:gd name="connsiteX10" fmla="*/ 5098111 w 5679347"/>
              <a:gd name="connsiteY10" fmla="*/ 1451787 h 6875770"/>
              <a:gd name="connsiteX11" fmla="*/ 5679347 w 5679347"/>
              <a:gd name="connsiteY11" fmla="*/ 2164940 h 6875770"/>
              <a:gd name="connsiteX12" fmla="*/ 5679347 w 5679347"/>
              <a:gd name="connsiteY12" fmla="*/ 6875770 h 6875770"/>
              <a:gd name="connsiteX13" fmla="*/ 4283683 w 5679347"/>
              <a:gd name="connsiteY13" fmla="*/ 6875770 h 6875770"/>
              <a:gd name="connsiteX14" fmla="*/ 2855788 w 5679347"/>
              <a:gd name="connsiteY14" fmla="*/ 0 h 6875770"/>
              <a:gd name="connsiteX15" fmla="*/ 4251452 w 5679347"/>
              <a:gd name="connsiteY15" fmla="*/ 0 h 6875770"/>
              <a:gd name="connsiteX16" fmla="*/ 4251452 w 5679347"/>
              <a:gd name="connsiteY16" fmla="*/ 3416853 h 6875770"/>
              <a:gd name="connsiteX17" fmla="*/ 2855788 w 5679347"/>
              <a:gd name="connsiteY17" fmla="*/ 3416853 h 6875770"/>
              <a:gd name="connsiteX18" fmla="*/ 1427894 w 5679347"/>
              <a:gd name="connsiteY18" fmla="*/ 0 h 6875770"/>
              <a:gd name="connsiteX19" fmla="*/ 2823558 w 5679347"/>
              <a:gd name="connsiteY19" fmla="*/ 0 h 6875770"/>
              <a:gd name="connsiteX20" fmla="*/ 2823558 w 5679347"/>
              <a:gd name="connsiteY20" fmla="*/ 3416853 h 6875770"/>
              <a:gd name="connsiteX21" fmla="*/ 1427894 w 5679347"/>
              <a:gd name="connsiteY21" fmla="*/ 3416853 h 6875770"/>
              <a:gd name="connsiteX22" fmla="*/ 0 w 5679347"/>
              <a:gd name="connsiteY22" fmla="*/ 0 h 6875770"/>
              <a:gd name="connsiteX23" fmla="*/ 1395664 w 5679347"/>
              <a:gd name="connsiteY23" fmla="*/ 0 h 6875770"/>
              <a:gd name="connsiteX24" fmla="*/ 1395664 w 5679347"/>
              <a:gd name="connsiteY24" fmla="*/ 5433680 h 6875770"/>
              <a:gd name="connsiteX25" fmla="*/ 727933 w 5679347"/>
              <a:gd name="connsiteY25" fmla="*/ 5433680 h 6875770"/>
              <a:gd name="connsiteX26" fmla="*/ 581236 w 5679347"/>
              <a:gd name="connsiteY26" fmla="*/ 5418892 h 6875770"/>
              <a:gd name="connsiteX27" fmla="*/ 0 w 5679347"/>
              <a:gd name="connsiteY27" fmla="*/ 4705739 h 68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79347" h="6875770">
                <a:moveTo>
                  <a:pt x="2855788" y="3447486"/>
                </a:moveTo>
                <a:lnTo>
                  <a:pt x="4251452" y="3447486"/>
                </a:lnTo>
                <a:lnTo>
                  <a:pt x="4251452" y="6864339"/>
                </a:lnTo>
                <a:lnTo>
                  <a:pt x="2855788" y="6864339"/>
                </a:lnTo>
                <a:close/>
                <a:moveTo>
                  <a:pt x="1427894" y="3447486"/>
                </a:moveTo>
                <a:lnTo>
                  <a:pt x="2823558" y="3447486"/>
                </a:lnTo>
                <a:lnTo>
                  <a:pt x="2823558" y="6864339"/>
                </a:lnTo>
                <a:lnTo>
                  <a:pt x="1427894" y="6864339"/>
                </a:lnTo>
                <a:close/>
                <a:moveTo>
                  <a:pt x="4283683" y="1442090"/>
                </a:moveTo>
                <a:lnTo>
                  <a:pt x="5001917" y="1442090"/>
                </a:lnTo>
                <a:lnTo>
                  <a:pt x="5098111" y="1451787"/>
                </a:lnTo>
                <a:cubicBezTo>
                  <a:pt x="5429822" y="1519665"/>
                  <a:pt x="5679347" y="1813163"/>
                  <a:pt x="5679347" y="2164940"/>
                </a:cubicBezTo>
                <a:lnTo>
                  <a:pt x="5679347" y="6875770"/>
                </a:lnTo>
                <a:lnTo>
                  <a:pt x="4283683" y="6875770"/>
                </a:lnTo>
                <a:close/>
                <a:moveTo>
                  <a:pt x="2855788" y="0"/>
                </a:moveTo>
                <a:lnTo>
                  <a:pt x="4251452" y="0"/>
                </a:lnTo>
                <a:lnTo>
                  <a:pt x="4251452" y="3416853"/>
                </a:lnTo>
                <a:lnTo>
                  <a:pt x="2855788" y="3416853"/>
                </a:lnTo>
                <a:close/>
                <a:moveTo>
                  <a:pt x="1427894" y="0"/>
                </a:moveTo>
                <a:lnTo>
                  <a:pt x="2823558" y="0"/>
                </a:lnTo>
                <a:lnTo>
                  <a:pt x="2823558" y="3416853"/>
                </a:lnTo>
                <a:lnTo>
                  <a:pt x="1427894" y="3416853"/>
                </a:lnTo>
                <a:close/>
                <a:moveTo>
                  <a:pt x="0" y="0"/>
                </a:moveTo>
                <a:lnTo>
                  <a:pt x="1395664" y="0"/>
                </a:lnTo>
                <a:lnTo>
                  <a:pt x="1395664" y="5433680"/>
                </a:lnTo>
                <a:lnTo>
                  <a:pt x="727933" y="5433680"/>
                </a:lnTo>
                <a:lnTo>
                  <a:pt x="581236" y="5418892"/>
                </a:lnTo>
                <a:cubicBezTo>
                  <a:pt x="249526" y="5351014"/>
                  <a:pt x="0" y="5057516"/>
                  <a:pt x="0" y="47057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274702A-06E8-AD73-62B2-B3A4A32E5D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30785" y="5739518"/>
            <a:ext cx="1909848" cy="27432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0A1C19A-4E5E-C742-32A1-2115149F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BD54B69B-7308-4DA1-A286-FD920EE28E3A}" type="datetime1">
              <a:rPr lang="ru-RU" smtClean="0"/>
              <a:t>25.06.2026</a:t>
            </a:fld>
            <a:endParaRPr lang="en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A9E029-23F0-CEC4-BA46-3EEC97738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900CB6-F919-93D0-C1AC-3EFB92BA7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184370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374" y="838988"/>
            <a:ext cx="10461626" cy="114329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000" y="21429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4000" y="2844801"/>
            <a:ext cx="5157788" cy="317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4812" y="21429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64812" y="2844801"/>
            <a:ext cx="5183188" cy="317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15B9C-3B12-7D73-101A-B7FF5D4562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21D3886E-9D1F-409E-8A52-47F6E0D39277}" type="datetime1">
              <a:rPr lang="ru-RU" smtClean="0"/>
              <a:t>25.06.2026</a:t>
            </a:fld>
            <a:endParaRPr lang="en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5282CE-2FB9-AAD9-5683-E23E63D443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607876E-CDDA-8EC2-D2D8-B041DA0D03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54FAAA69-6617-A985-B5BC-8A450B7E45D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F7CDD230-E1EB-AB97-AA97-B6811E8B3A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0749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6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29006"/>
            <a:ext cx="10504000" cy="1101394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8208A5D7-2403-1350-DEF6-007D02B9287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9372" y="25990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A25D2A-079E-516D-CCAD-9201655031B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29139" y="2598738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9" name="Text Placeholder 10">
            <a:extLst>
              <a:ext uri="{FF2B5EF4-FFF2-40B4-BE49-F238E27FC236}">
                <a16:creationId xmlns:a16="http://schemas.microsoft.com/office/drawing/2014/main" id="{BC32326B-44AF-69A5-8950-3E83EB14E4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2790" y="2076889"/>
            <a:ext cx="3530468" cy="739384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CCC11960-F75C-F63F-D4E4-8C19C5B899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2792" y="2851360"/>
            <a:ext cx="3530466" cy="559032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9" name="Rectangle 40">
            <a:extLst>
              <a:ext uri="{FF2B5EF4-FFF2-40B4-BE49-F238E27FC236}">
                <a16:creationId xmlns:a16="http://schemas.microsoft.com/office/drawing/2014/main" id="{FF347C45-9CAA-BA8B-3731-BEB81073E14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9372" y="3924200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CDFDE77-EF7F-9B62-D5CB-295BB8C3EBB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29139" y="3922159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44" name="Text Placeholder 10">
            <a:extLst>
              <a:ext uri="{FF2B5EF4-FFF2-40B4-BE49-F238E27FC236}">
                <a16:creationId xmlns:a16="http://schemas.microsoft.com/office/drawing/2014/main" id="{0290AD35-CF09-6504-D01E-4C05D706F1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2162" y="3407356"/>
            <a:ext cx="3530468" cy="739384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3" name="Text Placeholder 10">
            <a:extLst>
              <a:ext uri="{FF2B5EF4-FFF2-40B4-BE49-F238E27FC236}">
                <a16:creationId xmlns:a16="http://schemas.microsoft.com/office/drawing/2014/main" id="{05368349-BD70-533F-1B19-8FD3F67FB7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2164" y="4181827"/>
            <a:ext cx="3530466" cy="559032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0" name="Rectangle 48">
            <a:extLst>
              <a:ext uri="{FF2B5EF4-FFF2-40B4-BE49-F238E27FC236}">
                <a16:creationId xmlns:a16="http://schemas.microsoft.com/office/drawing/2014/main" id="{CAC0BE5A-3FD4-01C0-EFCD-142421774C0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29372" y="5249415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867C06B3-86F3-BA14-C074-170923D252F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529139" y="5245581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C7E3638A-E47B-2C16-051A-8CB00B9F895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2162" y="4732585"/>
            <a:ext cx="3530468" cy="739384"/>
          </a:xfrm>
        </p:spPr>
        <p:txBody>
          <a:bodyPr anchor="b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8" name="Text Placeholder 10">
            <a:extLst>
              <a:ext uri="{FF2B5EF4-FFF2-40B4-BE49-F238E27FC236}">
                <a16:creationId xmlns:a16="http://schemas.microsoft.com/office/drawing/2014/main" id="{5A4CC468-3A85-49F0-099C-BC1F0F566D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2164" y="5507056"/>
            <a:ext cx="3530466" cy="559032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3" name="Rectangle 89">
            <a:extLst>
              <a:ext uri="{FF2B5EF4-FFF2-40B4-BE49-F238E27FC236}">
                <a16:creationId xmlns:a16="http://schemas.microsoft.com/office/drawing/2014/main" id="{B592A1D3-2017-F169-B0A7-3173FF77C1A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1831" y="5249415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E5F3B0A-2795-1AB7-EDA7-048B8FFC18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81203" y="5245581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51" name="Text Placeholder 10">
            <a:extLst>
              <a:ext uri="{FF2B5EF4-FFF2-40B4-BE49-F238E27FC236}">
                <a16:creationId xmlns:a16="http://schemas.microsoft.com/office/drawing/2014/main" id="{0F680350-5C6D-05CD-2861-1CBCFF6E39D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817532" y="4732585"/>
            <a:ext cx="3530468" cy="7393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66541D57-A12D-E924-D596-DE278CD7F4D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817534" y="5507056"/>
            <a:ext cx="3530466" cy="55903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2" name="Rectangle 81">
            <a:extLst>
              <a:ext uri="{FF2B5EF4-FFF2-40B4-BE49-F238E27FC236}">
                <a16:creationId xmlns:a16="http://schemas.microsoft.com/office/drawing/2014/main" id="{E8A6C772-C164-3CEA-A046-D9723CBD9FC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1831" y="3924200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E73C2B03-4A5F-AABA-EC88-7F080083184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81203" y="3922160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9EBEE5F4-6259-F130-927E-7FFB60A40FD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817532" y="3407356"/>
            <a:ext cx="3530468" cy="7393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5" name="Text Placeholder 10">
            <a:extLst>
              <a:ext uri="{FF2B5EF4-FFF2-40B4-BE49-F238E27FC236}">
                <a16:creationId xmlns:a16="http://schemas.microsoft.com/office/drawing/2014/main" id="{66237AC4-EBD4-DD9E-69D9-8D385F6C75A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17534" y="4181827"/>
            <a:ext cx="3530466" cy="55903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1" name="Rectangle 56">
            <a:extLst>
              <a:ext uri="{FF2B5EF4-FFF2-40B4-BE49-F238E27FC236}">
                <a16:creationId xmlns:a16="http://schemas.microsoft.com/office/drawing/2014/main" id="{3C5137EE-3743-D56F-8A63-2370A4C0D4E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1831" y="25990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5DB5C80C-26F8-0C95-154F-6DEEEDB3237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81203" y="2598738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1580A2FB-D18E-CCE5-D7D5-AB29B0225C0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18160" y="2076889"/>
            <a:ext cx="3530468" cy="739384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40" name="Text Placeholder 10">
            <a:extLst>
              <a:ext uri="{FF2B5EF4-FFF2-40B4-BE49-F238E27FC236}">
                <a16:creationId xmlns:a16="http://schemas.microsoft.com/office/drawing/2014/main" id="{8B832846-EB9F-5EFA-F397-ED05D7CD5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18162" y="2851360"/>
            <a:ext cx="3530466" cy="55903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B4CA34A-70A6-28B9-6E95-DFAAFE588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1340AFC-F598-4169-AEA9-FECEAAD9D323}" type="datetime1">
              <a:rPr lang="ru-RU" smtClean="0"/>
              <a:t>25.06.2026</a:t>
            </a:fld>
            <a:endParaRPr lang="en-CN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3CF4D40-3350-82F9-020E-252774AD8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4E27F63-E2E4-6C68-FD7F-46614FECB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sp>
        <p:nvSpPr>
          <p:cNvPr id="24" name="Oval 14">
            <a:extLst>
              <a:ext uri="{FF2B5EF4-FFF2-40B4-BE49-F238E27FC236}">
                <a16:creationId xmlns:a16="http://schemas.microsoft.com/office/drawing/2014/main" id="{6F924045-417C-C278-4D5D-0671DFFEA1D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096307" y="2769072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Oval 42">
            <a:extLst>
              <a:ext uri="{FF2B5EF4-FFF2-40B4-BE49-F238E27FC236}">
                <a16:creationId xmlns:a16="http://schemas.microsoft.com/office/drawing/2014/main" id="{5BC3F4C5-4FB3-F517-627A-E393C3CE2B6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096307" y="4094196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Oval 50">
            <a:extLst>
              <a:ext uri="{FF2B5EF4-FFF2-40B4-BE49-F238E27FC236}">
                <a16:creationId xmlns:a16="http://schemas.microsoft.com/office/drawing/2014/main" id="{1B466D3D-3E71-2F97-7F18-51F8A46E48E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142873" y="5419411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Oval 58">
            <a:extLst>
              <a:ext uri="{FF2B5EF4-FFF2-40B4-BE49-F238E27FC236}">
                <a16:creationId xmlns:a16="http://schemas.microsoft.com/office/drawing/2014/main" id="{00CD6578-9EEA-5E52-3E03-6000B3C4C6E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6926073" y="2769072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Oval 83">
            <a:extLst>
              <a:ext uri="{FF2B5EF4-FFF2-40B4-BE49-F238E27FC236}">
                <a16:creationId xmlns:a16="http://schemas.microsoft.com/office/drawing/2014/main" id="{CD7CB540-1BF1-F1AC-AE10-C8B626E0A59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6926073" y="4094196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9" name="Oval 91">
            <a:extLst>
              <a:ext uri="{FF2B5EF4-FFF2-40B4-BE49-F238E27FC236}">
                <a16:creationId xmlns:a16="http://schemas.microsoft.com/office/drawing/2014/main" id="{B18690F7-0CC3-4A81-2333-82F55190063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H="1">
            <a:off x="6879507" y="5419411"/>
            <a:ext cx="128008" cy="128008"/>
          </a:xfrm>
          <a:prstGeom prst="ellipse">
            <a:avLst/>
          </a:prstGeom>
          <a:solidFill>
            <a:schemeClr val="tx1"/>
          </a:solidFill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0" name="Freeform: Shape 8">
            <a:extLst>
              <a:ext uri="{FF2B5EF4-FFF2-40B4-BE49-F238E27FC236}">
                <a16:creationId xmlns:a16="http://schemas.microsoft.com/office/drawing/2014/main" id="{2AD7E1B5-43F5-AA4B-C9F4-7A7B6668FB3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 flipV="1">
            <a:off x="5160311" y="2094269"/>
            <a:ext cx="1831860" cy="3988301"/>
          </a:xfrm>
          <a:custGeom>
            <a:avLst/>
            <a:gdLst>
              <a:gd name="connsiteX0" fmla="*/ 1134319 w 2268638"/>
              <a:gd name="connsiteY0" fmla="*/ 0 h 5034987"/>
              <a:gd name="connsiteX1" fmla="*/ 2268638 w 2268638"/>
              <a:gd name="connsiteY1" fmla="*/ 1134319 h 5034987"/>
              <a:gd name="connsiteX2" fmla="*/ 2268637 w 2268638"/>
              <a:gd name="connsiteY2" fmla="*/ 5034987 h 5034987"/>
              <a:gd name="connsiteX3" fmla="*/ 0 w 2268638"/>
              <a:gd name="connsiteY3" fmla="*/ 5034987 h 5034987"/>
              <a:gd name="connsiteX4" fmla="*/ 0 w 2268638"/>
              <a:gd name="connsiteY4" fmla="*/ 1134319 h 5034987"/>
              <a:gd name="connsiteX5" fmla="*/ 1134319 w 2268638"/>
              <a:gd name="connsiteY5" fmla="*/ 0 h 5034987"/>
              <a:gd name="connsiteX0" fmla="*/ 1134319 w 2268638"/>
              <a:gd name="connsiteY0" fmla="*/ 0 h 5034987"/>
              <a:gd name="connsiteX1" fmla="*/ 2268638 w 2268638"/>
              <a:gd name="connsiteY1" fmla="*/ 1134319 h 5034987"/>
              <a:gd name="connsiteX2" fmla="*/ 2268637 w 2268638"/>
              <a:gd name="connsiteY2" fmla="*/ 5034987 h 5034987"/>
              <a:gd name="connsiteX3" fmla="*/ 486137 w 2268638"/>
              <a:gd name="connsiteY3" fmla="*/ 5023412 h 5034987"/>
              <a:gd name="connsiteX4" fmla="*/ 0 w 2268638"/>
              <a:gd name="connsiteY4" fmla="*/ 5034987 h 5034987"/>
              <a:gd name="connsiteX5" fmla="*/ 0 w 2268638"/>
              <a:gd name="connsiteY5" fmla="*/ 1134319 h 5034987"/>
              <a:gd name="connsiteX6" fmla="*/ 1134319 w 2268638"/>
              <a:gd name="connsiteY6" fmla="*/ 0 h 5034987"/>
              <a:gd name="connsiteX0" fmla="*/ 486137 w 2268638"/>
              <a:gd name="connsiteY0" fmla="*/ 5023412 h 5114852"/>
              <a:gd name="connsiteX1" fmla="*/ 0 w 2268638"/>
              <a:gd name="connsiteY1" fmla="*/ 5034987 h 5114852"/>
              <a:gd name="connsiteX2" fmla="*/ 0 w 2268638"/>
              <a:gd name="connsiteY2" fmla="*/ 1134319 h 5114852"/>
              <a:gd name="connsiteX3" fmla="*/ 1134319 w 2268638"/>
              <a:gd name="connsiteY3" fmla="*/ 0 h 5114852"/>
              <a:gd name="connsiteX4" fmla="*/ 2268638 w 2268638"/>
              <a:gd name="connsiteY4" fmla="*/ 1134319 h 5114852"/>
              <a:gd name="connsiteX5" fmla="*/ 2268637 w 2268638"/>
              <a:gd name="connsiteY5" fmla="*/ 5034987 h 5114852"/>
              <a:gd name="connsiteX6" fmla="*/ 577577 w 2268638"/>
              <a:gd name="connsiteY6" fmla="*/ 5114852 h 5114852"/>
              <a:gd name="connsiteX0" fmla="*/ 486137 w 2268638"/>
              <a:gd name="connsiteY0" fmla="*/ 5023412 h 5034987"/>
              <a:gd name="connsiteX1" fmla="*/ 0 w 2268638"/>
              <a:gd name="connsiteY1" fmla="*/ 5034987 h 5034987"/>
              <a:gd name="connsiteX2" fmla="*/ 0 w 2268638"/>
              <a:gd name="connsiteY2" fmla="*/ 1134319 h 5034987"/>
              <a:gd name="connsiteX3" fmla="*/ 1134319 w 2268638"/>
              <a:gd name="connsiteY3" fmla="*/ 0 h 5034987"/>
              <a:gd name="connsiteX4" fmla="*/ 2268638 w 2268638"/>
              <a:gd name="connsiteY4" fmla="*/ 1134319 h 5034987"/>
              <a:gd name="connsiteX5" fmla="*/ 2268637 w 2268638"/>
              <a:gd name="connsiteY5" fmla="*/ 5034987 h 5034987"/>
              <a:gd name="connsiteX0" fmla="*/ 0 w 2268638"/>
              <a:gd name="connsiteY0" fmla="*/ 5034987 h 5034987"/>
              <a:gd name="connsiteX1" fmla="*/ 0 w 2268638"/>
              <a:gd name="connsiteY1" fmla="*/ 1134319 h 5034987"/>
              <a:gd name="connsiteX2" fmla="*/ 1134319 w 2268638"/>
              <a:gd name="connsiteY2" fmla="*/ 0 h 5034987"/>
              <a:gd name="connsiteX3" fmla="*/ 2268638 w 2268638"/>
              <a:gd name="connsiteY3" fmla="*/ 1134319 h 5034987"/>
              <a:gd name="connsiteX4" fmla="*/ 2268637 w 2268638"/>
              <a:gd name="connsiteY4" fmla="*/ 5034987 h 50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8638" h="5034987">
                <a:moveTo>
                  <a:pt x="0" y="5034987"/>
                </a:moveTo>
                <a:lnTo>
                  <a:pt x="0" y="1134319"/>
                </a:lnTo>
                <a:cubicBezTo>
                  <a:pt x="0" y="507852"/>
                  <a:pt x="507852" y="0"/>
                  <a:pt x="1134319" y="0"/>
                </a:cubicBezTo>
                <a:cubicBezTo>
                  <a:pt x="1760786" y="0"/>
                  <a:pt x="2268638" y="507852"/>
                  <a:pt x="2268638" y="1134319"/>
                </a:cubicBezTo>
                <a:cubicBezTo>
                  <a:pt x="2268638" y="2434542"/>
                  <a:pt x="2268637" y="3734764"/>
                  <a:pt x="2268637" y="5034987"/>
                </a:cubicBezTo>
              </a:path>
            </a:pathLst>
          </a:custGeom>
          <a:noFill/>
          <a:ln>
            <a:solidFill>
              <a:schemeClr val="tx1">
                <a:alpha val="40000"/>
              </a:schemeClr>
            </a:solidFill>
            <a:prstDash val="dash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170072F3-485C-71D2-6614-C68EABC5F06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3209" y="666749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2">
            <a:extLst>
              <a:ext uri="{FF2B5EF4-FFF2-40B4-BE49-F238E27FC236}">
                <a16:creationId xmlns:a16="http://schemas.microsoft.com/office/drawing/2014/main" id="{2CED45EB-CA8D-2EBD-0965-E6FEC427252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3433" y="-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1438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2013" y="835983"/>
            <a:ext cx="10504000" cy="1101394"/>
          </a:xfrm>
        </p:spPr>
        <p:txBody>
          <a:bodyPr anchor="b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FC3AD345-5725-4194-30F5-9464DB0F892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122685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F0B2A43A-4011-3150-37FF-CDAA00D1FC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6250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 dirty="0"/>
              <a:t>Click to edit Master text styles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3CF7AD25-AB7B-EDB3-88D7-930BD82D99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6250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A43D5B7-B43F-3988-E9BA-9EC6DD74C15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254401" y="233510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28D490E-BCD9-F5BD-3001-E54CAE5488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6293" y="4176374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 dirty="0"/>
              <a:t>Click to edit Master text styles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E90F1AF-FABC-69A4-57F9-02FEEC2D80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17966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26F3044-7765-F477-D32C-4962CDBB2954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388473" y="2400057"/>
            <a:ext cx="1574806" cy="1749956"/>
          </a:xfrm>
          <a:custGeom>
            <a:avLst/>
            <a:gdLst>
              <a:gd name="connsiteX0" fmla="*/ 0 w 1574806"/>
              <a:gd name="connsiteY0" fmla="*/ 0 h 1749956"/>
              <a:gd name="connsiteX1" fmla="*/ 1574806 w 1574806"/>
              <a:gd name="connsiteY1" fmla="*/ 0 h 1749956"/>
              <a:gd name="connsiteX2" fmla="*/ 1574805 w 1574806"/>
              <a:gd name="connsiteY2" fmla="*/ 962553 h 1749956"/>
              <a:gd name="connsiteX3" fmla="*/ 787402 w 1574806"/>
              <a:gd name="connsiteY3" fmla="*/ 1749956 h 1749956"/>
              <a:gd name="connsiteX4" fmla="*/ 787403 w 1574806"/>
              <a:gd name="connsiteY4" fmla="*/ 1749955 h 1749956"/>
              <a:gd name="connsiteX5" fmla="*/ 0 w 1574806"/>
              <a:gd name="connsiteY5" fmla="*/ 962552 h 174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4806" h="1749956">
                <a:moveTo>
                  <a:pt x="0" y="0"/>
                </a:moveTo>
                <a:lnTo>
                  <a:pt x="1574806" y="0"/>
                </a:lnTo>
                <a:lnTo>
                  <a:pt x="1574805" y="962553"/>
                </a:lnTo>
                <a:cubicBezTo>
                  <a:pt x="1574805" y="1397424"/>
                  <a:pt x="1222273" y="1749956"/>
                  <a:pt x="787402" y="1749956"/>
                </a:cubicBezTo>
                <a:lnTo>
                  <a:pt x="787403" y="1749955"/>
                </a:lnTo>
                <a:cubicBezTo>
                  <a:pt x="352532" y="1749955"/>
                  <a:pt x="0" y="1397423"/>
                  <a:pt x="0" y="9625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A098182F-B410-1A03-C48A-02C44658BD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71564" y="4179296"/>
            <a:ext cx="2247677" cy="645155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18BA57-4ECA-6719-5A69-A5A04C9F224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1564" y="4918684"/>
            <a:ext cx="2247676" cy="1319899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 smtClean="0"/>
              <a:t>Click </a:t>
            </a:r>
            <a:r>
              <a:rPr lang="en-US" altLang="zh-CN" dirty="0"/>
              <a:t>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F9CFA80-D4AA-3368-BD6D-83BCAE936C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16391FF2-16F6-43AB-AFE9-8187048F09C4}" type="datetime1">
              <a:rPr lang="ru-RU" smtClean="0"/>
              <a:t>25.06.2026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A3242F8-9F2E-AD2D-10CD-37A53D94F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31078A5-5A4A-623A-01B6-2AAAAF90E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8" name="Straight Connector 14">
            <a:extLst>
              <a:ext uri="{FF2B5EF4-FFF2-40B4-BE49-F238E27FC236}">
                <a16:creationId xmlns:a16="http://schemas.microsoft.com/office/drawing/2014/main" id="{31074CC2-5937-AFC8-1A1A-7A015DAE7ED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282042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EE609DF1-B11E-F16C-4627-773F9ED60CC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801566" y="2210847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1">
            <a:extLst>
              <a:ext uri="{FF2B5EF4-FFF2-40B4-BE49-F238E27FC236}">
                <a16:creationId xmlns:a16="http://schemas.microsoft.com/office/drawing/2014/main" id="{4489C308-841C-D2A7-8515-411CB01686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id="{B60E0D5B-082D-4EB9-B1D4-EF2D236B05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2">
            <a:extLst>
              <a:ext uri="{FF2B5EF4-FFF2-40B4-BE49-F238E27FC236}">
                <a16:creationId xmlns:a16="http://schemas.microsoft.com/office/drawing/2014/main" id="{5B814A6C-6187-44A9-CE55-07E0F6A33C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1">
            <a:extLst>
              <a:ext uri="{FF2B5EF4-FFF2-40B4-BE49-F238E27FC236}">
                <a16:creationId xmlns:a16="http://schemas.microsoft.com/office/drawing/2014/main" id="{CCF56FCA-E9F5-CED2-901F-8A806CBEC2E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1742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41447"/>
            <a:ext cx="10504000" cy="1101394"/>
          </a:xfrm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D7EF3883-1825-BE98-6A0D-E5F37120BE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9810" y="2486482"/>
            <a:ext cx="4338570" cy="739384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9B5B1545-4ACF-EE87-EB8A-9B9EA972A53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9812" y="3237946"/>
            <a:ext cx="4338568" cy="806939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356766D-F5E2-7904-2225-4694EA48833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79810" y="4181052"/>
            <a:ext cx="4338570" cy="739384"/>
          </a:xfr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r">
              <a:lnSpc>
                <a:spcPct val="100000"/>
              </a:lnSpc>
              <a:defRPr sz="1800" b="1">
                <a:latin typeface="+mj-lt"/>
              </a:defRPr>
            </a:lvl2pPr>
            <a:lvl3pPr algn="r">
              <a:lnSpc>
                <a:spcPct val="100000"/>
              </a:lnSpc>
              <a:defRPr sz="1800" b="1">
                <a:latin typeface="+mj-lt"/>
              </a:defRPr>
            </a:lvl3pPr>
            <a:lvl4pPr algn="r">
              <a:lnSpc>
                <a:spcPct val="100000"/>
              </a:lnSpc>
              <a:defRPr sz="1800" b="1">
                <a:latin typeface="+mj-lt"/>
              </a:defRPr>
            </a:lvl4pPr>
            <a:lvl5pPr algn="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47425909-B584-C128-E335-0223B01043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79812" y="4932516"/>
            <a:ext cx="4338568" cy="806939"/>
          </a:xfrm>
        </p:spPr>
        <p:txBody>
          <a:bodyPr anchor="t"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FBF39DC5-6867-0012-C4D0-DEE4708FC8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673618" y="2453583"/>
            <a:ext cx="4338570" cy="7393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1B999FF2-3B3C-CAE5-8C40-0534622067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73618" y="3205047"/>
            <a:ext cx="4338568" cy="806939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7278CD6C-407A-4526-79EE-4485678B97A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73618" y="4148153"/>
            <a:ext cx="4338570" cy="739384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CAD15B38-6459-7007-6121-FBC970B5333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73618" y="4899617"/>
            <a:ext cx="4338568" cy="806939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D31E811-3CD5-0EFF-DE01-1A00973F0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4E11DE8-A443-4565-98F1-C0AEDE6A7880}" type="datetime1">
              <a:rPr lang="ru-RU" smtClean="0"/>
              <a:t>25.06.2026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29B724C-47BD-4F2A-3B9E-0708E9CC8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7665F0-017D-E5C3-9424-10E68875D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4" name="Straight Connector 31">
            <a:extLst>
              <a:ext uri="{FF2B5EF4-FFF2-40B4-BE49-F238E27FC236}">
                <a16:creationId xmlns:a16="http://schemas.microsoft.com/office/drawing/2014/main" id="{05921472-2B94-11CA-0EA0-AF6AEF589F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2">
            <a:extLst>
              <a:ext uri="{FF2B5EF4-FFF2-40B4-BE49-F238E27FC236}">
                <a16:creationId xmlns:a16="http://schemas.microsoft.com/office/drawing/2014/main" id="{03DC96CF-757E-BC05-38D0-8715C9F696D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2">
            <a:extLst>
              <a:ext uri="{FF2B5EF4-FFF2-40B4-BE49-F238E27FC236}">
                <a16:creationId xmlns:a16="http://schemas.microsoft.com/office/drawing/2014/main" id="{237CA06D-1180-342A-AFB2-C32BF9EEB71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1">
            <a:extLst>
              <a:ext uri="{FF2B5EF4-FFF2-40B4-BE49-F238E27FC236}">
                <a16:creationId xmlns:a16="http://schemas.microsoft.com/office/drawing/2014/main" id="{62DA1D6D-422E-EEDA-8DC9-5C5EAC47371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840308-043D-3A53-DA0F-093E337CA8B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568068" y="4071131"/>
            <a:ext cx="90558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6E90AB7-76A7-3140-4836-F21F7772022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598756"/>
            <a:ext cx="0" cy="32720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2973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312063DD-D3D1-D48D-11EA-EDAC9FBACD3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2586118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4C921615-3B06-6595-B602-0F0849223C9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3548489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E9E2CA2E-652A-8147-2CBE-16BDA07231F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7048" y="450451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9" name="Rectangle 89">
            <a:extLst>
              <a:ext uri="{FF2B5EF4-FFF2-40B4-BE49-F238E27FC236}">
                <a16:creationId xmlns:a16="http://schemas.microsoft.com/office/drawing/2014/main" id="{1DF87C2B-8C15-4832-1A18-30D66F9D5F1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99626" y="5763088"/>
            <a:ext cx="462923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87DD0197-E213-DF84-42CD-9887AC3B20D5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4559" y="1660358"/>
            <a:ext cx="3284621" cy="4393308"/>
          </a:xfrm>
          <a:custGeom>
            <a:avLst/>
            <a:gdLst>
              <a:gd name="connsiteX0" fmla="*/ 0 w 3284621"/>
              <a:gd name="connsiteY0" fmla="*/ 0 h 4393308"/>
              <a:gd name="connsiteX1" fmla="*/ 3284621 w 3284621"/>
              <a:gd name="connsiteY1" fmla="*/ 0 h 4393308"/>
              <a:gd name="connsiteX2" fmla="*/ 3284621 w 3284621"/>
              <a:gd name="connsiteY2" fmla="*/ 3448155 h 4393308"/>
              <a:gd name="connsiteX3" fmla="*/ 2529949 w 3284621"/>
              <a:gd name="connsiteY3" fmla="*/ 4374107 h 4393308"/>
              <a:gd name="connsiteX4" fmla="*/ 2339477 w 3284621"/>
              <a:gd name="connsiteY4" fmla="*/ 4393308 h 4393308"/>
              <a:gd name="connsiteX5" fmla="*/ 0 w 3284621"/>
              <a:gd name="connsiteY5" fmla="*/ 4393308 h 439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84621" h="4393308">
                <a:moveTo>
                  <a:pt x="0" y="0"/>
                </a:moveTo>
                <a:lnTo>
                  <a:pt x="3284621" y="0"/>
                </a:lnTo>
                <a:lnTo>
                  <a:pt x="3284621" y="3448155"/>
                </a:lnTo>
                <a:cubicBezTo>
                  <a:pt x="3284621" y="3904900"/>
                  <a:pt x="2960639" y="4285975"/>
                  <a:pt x="2529949" y="4374107"/>
                </a:cubicBezTo>
                <a:lnTo>
                  <a:pt x="2339477" y="4393308"/>
                </a:lnTo>
                <a:lnTo>
                  <a:pt x="0" y="439330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0AA0A21-9643-792E-B40A-5DB89874EBD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9627" y="2583005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BB4B5D46-5C52-2DA2-8089-EA46733694B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528003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2A504FA2-31FE-468B-69A7-13D5BA10A6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2846802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2356F2BD-7A25-B79B-656B-55AA898FA31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9627" y="3545436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008D75F3-D873-218C-C569-C3DBD13C44E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8" y="347671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A37C09B9-3E6B-9A4E-4AA0-F5217106EA6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7" y="379551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dirty="0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447D3529-314A-3D85-945A-77F8AFC1051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699627" y="4507867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CBE0DD6D-C751-78D6-C3E6-B5A77EC802E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71558" y="4425427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CDDB38E9-51B6-8E45-20E9-889F943BBB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71557" y="4744226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979B2345-6BEF-29F4-02D1-5CE78871ABF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92420" y="5760347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04</a:t>
            </a:r>
            <a:endParaRPr lang="zh-CN" altLang="en-US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4751958F-7DE9-CA8B-AD8C-3B50910872C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71558" y="5375724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FC535E19-3BFE-726B-0921-3D3C814BB8A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71557" y="5694523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613182C9-E43B-4F41-1699-C6BD1ACD71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F8EB438-5270-4467-8BAB-4A7BBFFCFD8E}" type="datetime1">
              <a:rPr lang="ru-RU" smtClean="0"/>
              <a:t>25.06.2026</a:t>
            </a:fld>
            <a:endParaRPr lang="en-CN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9C277D2-123D-59B7-B6D8-233FA49BB4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8AE435D-BDC8-3958-F039-8FE4CF1869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8686" y="63498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50484DEC-5F3C-C8B6-FF32-A87C00F2ACF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775628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71BB0B2E-198F-B445-B5B4-A2D4125BA2D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58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94" y="664753"/>
            <a:ext cx="10404806" cy="1336218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A28BEF0A-3979-E72C-A4EE-5F1F637674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153" y="2421470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20A46D8-C1DF-89B6-4A51-7FEB6D1AB1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38153" y="379938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558D232-6427-2E85-B213-F223738026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679357" y="243369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645D0BC-A9DA-E12F-8E3A-D92E84DFAE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679357" y="3805737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1" name="Text Placeholder 5">
            <a:extLst>
              <a:ext uri="{FF2B5EF4-FFF2-40B4-BE49-F238E27FC236}">
                <a16:creationId xmlns:a16="http://schemas.microsoft.com/office/drawing/2014/main" id="{C29BC67B-8DB8-ED49-A71F-203D191FFC6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421374" y="243369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5A65D9FC-079A-41A1-AD63-4FC557FAFE4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21374" y="379938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5C612D0-E6BA-201C-B813-2AF097C445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63391" y="243369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0A4EBF8-90AB-2AD7-7DE7-28533F6841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63391" y="379938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E57881-0F22-B028-F6F5-D6CC95E7B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6AAB85E-4CA8-4BD6-BE0D-F6484B72EFEF}" type="datetime1">
              <a:rPr lang="ru-RU" smtClean="0"/>
              <a:t>25.06.2026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DC47F-058C-1544-C172-0CF7FD50F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13B132-4B65-6444-B551-EFCA3C00F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9737AD9D-036B-D686-E1F7-D96BA9CE44E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31C53475-91B5-C2EE-3B43-0929FF081C9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9DD4FCC2-EFD7-465D-BCEC-F58C8C879316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1">
            <a:extLst>
              <a:ext uri="{FF2B5EF4-FFF2-40B4-BE49-F238E27FC236}">
                <a16:creationId xmlns:a16="http://schemas.microsoft.com/office/drawing/2014/main" id="{CC192184-488F-FD72-3C76-41CA9EA4F1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4">
            <a:extLst>
              <a:ext uri="{FF2B5EF4-FFF2-40B4-BE49-F238E27FC236}">
                <a16:creationId xmlns:a16="http://schemas.microsoft.com/office/drawing/2014/main" id="{5842CD27-CDAB-FAF1-4CE8-A5000A35671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3377173" y="2421470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5">
            <a:extLst>
              <a:ext uri="{FF2B5EF4-FFF2-40B4-BE49-F238E27FC236}">
                <a16:creationId xmlns:a16="http://schemas.microsoft.com/office/drawing/2014/main" id="{935411DC-B457-41AD-D330-F241093DB0D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6119191" y="2421470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792ABE52-35D0-6CC6-55AA-1493BF6FB37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8861209" y="2421470"/>
            <a:ext cx="0" cy="3162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9293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>
            <a:extLst>
              <a:ext uri="{FF2B5EF4-FFF2-40B4-BE49-F238E27FC236}">
                <a16:creationId xmlns:a16="http://schemas.microsoft.com/office/drawing/2014/main" id="{F219FF9B-2AB2-FF14-1C42-26761382955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68597" y="3177257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10" name="Rectangle 40">
            <a:extLst>
              <a:ext uri="{FF2B5EF4-FFF2-40B4-BE49-F238E27FC236}">
                <a16:creationId xmlns:a16="http://schemas.microsoft.com/office/drawing/2014/main" id="{90DC9388-2CF6-5752-E430-B0454588A1F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33953" y="4627511"/>
            <a:ext cx="468000" cy="43728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b="1" noProof="1">
              <a:solidFill>
                <a:schemeClr val="bg2"/>
              </a:solidFill>
              <a:latin typeface="+mj-lt"/>
              <a:ea typeface="+mj-ea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A2974B-49DF-3651-519D-5AB366F004D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210774" cy="6858000"/>
          </a:xfrm>
          <a:custGeom>
            <a:avLst/>
            <a:gdLst>
              <a:gd name="connsiteX0" fmla="*/ 0 w 4210774"/>
              <a:gd name="connsiteY0" fmla="*/ 0 h 6858000"/>
              <a:gd name="connsiteX1" fmla="*/ 660400 w 4210774"/>
              <a:gd name="connsiteY1" fmla="*/ 0 h 6858000"/>
              <a:gd name="connsiteX2" fmla="*/ 1028700 w 4210774"/>
              <a:gd name="connsiteY2" fmla="*/ 0 h 6858000"/>
              <a:gd name="connsiteX3" fmla="*/ 3466332 w 4210774"/>
              <a:gd name="connsiteY3" fmla="*/ 0 h 6858000"/>
              <a:gd name="connsiteX4" fmla="*/ 4210774 w 4210774"/>
              <a:gd name="connsiteY4" fmla="*/ 744442 h 6858000"/>
              <a:gd name="connsiteX5" fmla="*/ 4210774 w 4210774"/>
              <a:gd name="connsiteY5" fmla="*/ 6858000 h 6858000"/>
              <a:gd name="connsiteX6" fmla="*/ 1028700 w 4210774"/>
              <a:gd name="connsiteY6" fmla="*/ 6858000 h 6858000"/>
              <a:gd name="connsiteX7" fmla="*/ 660400 w 4210774"/>
              <a:gd name="connsiteY7" fmla="*/ 6858000 h 6858000"/>
              <a:gd name="connsiteX8" fmla="*/ 0 w 4210774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774" h="6858000">
                <a:moveTo>
                  <a:pt x="0" y="0"/>
                </a:moveTo>
                <a:lnTo>
                  <a:pt x="660400" y="0"/>
                </a:lnTo>
                <a:lnTo>
                  <a:pt x="1028700" y="0"/>
                </a:lnTo>
                <a:lnTo>
                  <a:pt x="3466332" y="0"/>
                </a:lnTo>
                <a:cubicBezTo>
                  <a:pt x="3877476" y="0"/>
                  <a:pt x="4210774" y="333298"/>
                  <a:pt x="4210774" y="744442"/>
                </a:cubicBezTo>
                <a:lnTo>
                  <a:pt x="4210774" y="6858000"/>
                </a:lnTo>
                <a:lnTo>
                  <a:pt x="1028700" y="6858000"/>
                </a:lnTo>
                <a:lnTo>
                  <a:pt x="660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FE3AEC9-EFD5-752C-B069-C72EB6BC68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773755" y="3164062"/>
            <a:ext cx="462842" cy="468312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F9B8F46-AC0B-8FA1-C523-CF07533604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826851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C1C2E9-CE9E-CB42-8A96-9163BED402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3145650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93FF2F-B192-CE88-DD52-228CC59E68D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49447" y="4627511"/>
            <a:ext cx="462842" cy="441289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1B4613-7F18-F348-A0D5-1A6F1E22A6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5" y="4103192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6AABFD-E1D2-F043-514A-DE1FF59810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4" y="4434691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4B489D2-4AE6-F4D6-9934-750DACF5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1298A372-CCF0-4518-AA1D-C2E670C4C6B2}" type="datetime1">
              <a:rPr lang="ru-RU" smtClean="0"/>
              <a:t>25.06.2026</a:t>
            </a:fld>
            <a:endParaRPr lang="en-CN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E49C402-28ED-C05F-9B69-1D2B67A10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FD68EAB-FDC4-C6A2-ADBB-1C2A4C0B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987C3128-989C-3D0C-C502-4AEEE57A2B0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000626" y="8950"/>
            <a:ext cx="0" cy="684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44B57F24-6A05-F896-ADC6-5E62E1764C3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6346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267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9411AC7-7C73-0770-E586-60D7DF67D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A6389CA7-61A9-416E-9699-08E3C4E7FA24}" type="datetime1">
              <a:rPr lang="ru-RU" smtClean="0"/>
              <a:t>25.06.2026</a:t>
            </a:fld>
            <a:endParaRPr lang="en-C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9A02A4-90B2-F621-2C48-053856927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B2197B5-4EE8-CC14-4097-04B951FD9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6622939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175750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4000" y="2724912"/>
            <a:ext cx="3595634" cy="330116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742" y="831919"/>
            <a:ext cx="6440258" cy="519416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8C5D408-FFA2-C974-5FEF-CC27E5CC8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51722602-D64E-4EE9-9312-CA8F44EEB95B}" type="datetime1">
              <a:rPr lang="ru-RU" smtClean="0"/>
              <a:t>25.06.2026</a:t>
            </a:fld>
            <a:endParaRPr lang="en-CN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ACDBC60-5DF7-DE99-0EC9-EBE53A356C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36DCDC3-178E-8B95-7074-DE6CCA64F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CDAA91D8-83E5-F6A5-73F7-332B82EF9AA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D21357E9-5725-711B-9A81-C74A9E581FB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85319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144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595634" cy="2212313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024" y="3260034"/>
            <a:ext cx="3585586" cy="276604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831919"/>
            <a:ext cx="6284681" cy="51941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68B94C1-75B8-863F-960B-8786E9F6E6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6A9747E1-0214-4484-A535-4AAE8F008245}" type="datetime1">
              <a:rPr lang="ru-RU" smtClean="0"/>
              <a:t>25.06.2026</a:t>
            </a:fld>
            <a:endParaRPr lang="en-CN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6F973C8-8AF3-68C3-3AD0-FB5CD9ECA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B8209AD-BB7C-894A-7EE2-639C0FC37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4193EBB3-CE5F-A8BE-28F8-FC0734E9299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196F95E7-D1CA-3B84-305B-BF7A682866E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85319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157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3277B1-D0ED-1F93-2B04-7EF3B16386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431" y="190500"/>
            <a:ext cx="5777442" cy="3960876"/>
          </a:xfrm>
        </p:spPr>
        <p:txBody>
          <a:bodyPr anchor="b"/>
          <a:lstStyle>
            <a:lvl1pPr algn="l">
              <a:spcBef>
                <a:spcPts val="0"/>
              </a:spcBef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530B387-44F6-F673-C06B-5BE9725D9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431" y="4253117"/>
            <a:ext cx="5779314" cy="11742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FB4E9-DF6F-079B-673E-93FD784A7E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431" y="5739518"/>
            <a:ext cx="1738083" cy="2743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95CACC6-5EE3-524B-F9DF-9D1D8C066A5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12653" y="0"/>
            <a:ext cx="5679347" cy="6875770"/>
          </a:xfrm>
          <a:custGeom>
            <a:avLst/>
            <a:gdLst>
              <a:gd name="connsiteX0" fmla="*/ 2855788 w 5679347"/>
              <a:gd name="connsiteY0" fmla="*/ 3447486 h 6875770"/>
              <a:gd name="connsiteX1" fmla="*/ 4251452 w 5679347"/>
              <a:gd name="connsiteY1" fmla="*/ 3447486 h 6875770"/>
              <a:gd name="connsiteX2" fmla="*/ 4251452 w 5679347"/>
              <a:gd name="connsiteY2" fmla="*/ 6864339 h 6875770"/>
              <a:gd name="connsiteX3" fmla="*/ 2855788 w 5679347"/>
              <a:gd name="connsiteY3" fmla="*/ 6864339 h 6875770"/>
              <a:gd name="connsiteX4" fmla="*/ 1427894 w 5679347"/>
              <a:gd name="connsiteY4" fmla="*/ 3447486 h 6875770"/>
              <a:gd name="connsiteX5" fmla="*/ 2823558 w 5679347"/>
              <a:gd name="connsiteY5" fmla="*/ 3447486 h 6875770"/>
              <a:gd name="connsiteX6" fmla="*/ 2823558 w 5679347"/>
              <a:gd name="connsiteY6" fmla="*/ 6864339 h 6875770"/>
              <a:gd name="connsiteX7" fmla="*/ 1427894 w 5679347"/>
              <a:gd name="connsiteY7" fmla="*/ 6864339 h 6875770"/>
              <a:gd name="connsiteX8" fmla="*/ 4283683 w 5679347"/>
              <a:gd name="connsiteY8" fmla="*/ 1442090 h 6875770"/>
              <a:gd name="connsiteX9" fmla="*/ 5001917 w 5679347"/>
              <a:gd name="connsiteY9" fmla="*/ 1442090 h 6875770"/>
              <a:gd name="connsiteX10" fmla="*/ 5098111 w 5679347"/>
              <a:gd name="connsiteY10" fmla="*/ 1451787 h 6875770"/>
              <a:gd name="connsiteX11" fmla="*/ 5679347 w 5679347"/>
              <a:gd name="connsiteY11" fmla="*/ 2164940 h 6875770"/>
              <a:gd name="connsiteX12" fmla="*/ 5679347 w 5679347"/>
              <a:gd name="connsiteY12" fmla="*/ 6875770 h 6875770"/>
              <a:gd name="connsiteX13" fmla="*/ 4283683 w 5679347"/>
              <a:gd name="connsiteY13" fmla="*/ 6875770 h 6875770"/>
              <a:gd name="connsiteX14" fmla="*/ 2855788 w 5679347"/>
              <a:gd name="connsiteY14" fmla="*/ 0 h 6875770"/>
              <a:gd name="connsiteX15" fmla="*/ 4251452 w 5679347"/>
              <a:gd name="connsiteY15" fmla="*/ 0 h 6875770"/>
              <a:gd name="connsiteX16" fmla="*/ 4251452 w 5679347"/>
              <a:gd name="connsiteY16" fmla="*/ 3416853 h 6875770"/>
              <a:gd name="connsiteX17" fmla="*/ 2855788 w 5679347"/>
              <a:gd name="connsiteY17" fmla="*/ 3416853 h 6875770"/>
              <a:gd name="connsiteX18" fmla="*/ 1427894 w 5679347"/>
              <a:gd name="connsiteY18" fmla="*/ 0 h 6875770"/>
              <a:gd name="connsiteX19" fmla="*/ 2823558 w 5679347"/>
              <a:gd name="connsiteY19" fmla="*/ 0 h 6875770"/>
              <a:gd name="connsiteX20" fmla="*/ 2823558 w 5679347"/>
              <a:gd name="connsiteY20" fmla="*/ 3416853 h 6875770"/>
              <a:gd name="connsiteX21" fmla="*/ 1427894 w 5679347"/>
              <a:gd name="connsiteY21" fmla="*/ 3416853 h 6875770"/>
              <a:gd name="connsiteX22" fmla="*/ 0 w 5679347"/>
              <a:gd name="connsiteY22" fmla="*/ 0 h 6875770"/>
              <a:gd name="connsiteX23" fmla="*/ 1395664 w 5679347"/>
              <a:gd name="connsiteY23" fmla="*/ 0 h 6875770"/>
              <a:gd name="connsiteX24" fmla="*/ 1395664 w 5679347"/>
              <a:gd name="connsiteY24" fmla="*/ 5433680 h 6875770"/>
              <a:gd name="connsiteX25" fmla="*/ 727933 w 5679347"/>
              <a:gd name="connsiteY25" fmla="*/ 5433680 h 6875770"/>
              <a:gd name="connsiteX26" fmla="*/ 581236 w 5679347"/>
              <a:gd name="connsiteY26" fmla="*/ 5418892 h 6875770"/>
              <a:gd name="connsiteX27" fmla="*/ 0 w 5679347"/>
              <a:gd name="connsiteY27" fmla="*/ 4705739 h 68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79347" h="6875770">
                <a:moveTo>
                  <a:pt x="2855788" y="3447486"/>
                </a:moveTo>
                <a:lnTo>
                  <a:pt x="4251452" y="3447486"/>
                </a:lnTo>
                <a:lnTo>
                  <a:pt x="4251452" y="6864339"/>
                </a:lnTo>
                <a:lnTo>
                  <a:pt x="2855788" y="6864339"/>
                </a:lnTo>
                <a:close/>
                <a:moveTo>
                  <a:pt x="1427894" y="3447486"/>
                </a:moveTo>
                <a:lnTo>
                  <a:pt x="2823558" y="3447486"/>
                </a:lnTo>
                <a:lnTo>
                  <a:pt x="2823558" y="6864339"/>
                </a:lnTo>
                <a:lnTo>
                  <a:pt x="1427894" y="6864339"/>
                </a:lnTo>
                <a:close/>
                <a:moveTo>
                  <a:pt x="4283683" y="1442090"/>
                </a:moveTo>
                <a:lnTo>
                  <a:pt x="5001917" y="1442090"/>
                </a:lnTo>
                <a:lnTo>
                  <a:pt x="5098111" y="1451787"/>
                </a:lnTo>
                <a:cubicBezTo>
                  <a:pt x="5429822" y="1519665"/>
                  <a:pt x="5679347" y="1813163"/>
                  <a:pt x="5679347" y="2164940"/>
                </a:cubicBezTo>
                <a:lnTo>
                  <a:pt x="5679347" y="6875770"/>
                </a:lnTo>
                <a:lnTo>
                  <a:pt x="4283683" y="6875770"/>
                </a:lnTo>
                <a:close/>
                <a:moveTo>
                  <a:pt x="2855788" y="0"/>
                </a:moveTo>
                <a:lnTo>
                  <a:pt x="4251452" y="0"/>
                </a:lnTo>
                <a:lnTo>
                  <a:pt x="4251452" y="3416853"/>
                </a:lnTo>
                <a:lnTo>
                  <a:pt x="2855788" y="3416853"/>
                </a:lnTo>
                <a:close/>
                <a:moveTo>
                  <a:pt x="1427894" y="0"/>
                </a:moveTo>
                <a:lnTo>
                  <a:pt x="2823558" y="0"/>
                </a:lnTo>
                <a:lnTo>
                  <a:pt x="2823558" y="3416853"/>
                </a:lnTo>
                <a:lnTo>
                  <a:pt x="1427894" y="3416853"/>
                </a:lnTo>
                <a:close/>
                <a:moveTo>
                  <a:pt x="0" y="0"/>
                </a:moveTo>
                <a:lnTo>
                  <a:pt x="1395664" y="0"/>
                </a:lnTo>
                <a:lnTo>
                  <a:pt x="1395664" y="5433680"/>
                </a:lnTo>
                <a:lnTo>
                  <a:pt x="727933" y="5433680"/>
                </a:lnTo>
                <a:lnTo>
                  <a:pt x="581236" y="5418892"/>
                </a:lnTo>
                <a:cubicBezTo>
                  <a:pt x="249526" y="5351014"/>
                  <a:pt x="0" y="5057516"/>
                  <a:pt x="0" y="47057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A858DD-5732-D62C-5397-EBE1E9F3B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C65B9914-EA17-45ED-AA21-4AB9493AB047}" type="datetime1">
              <a:rPr lang="ru-RU" smtClean="0"/>
              <a:t>25.06.2026</a:t>
            </a:fld>
            <a:endParaRPr lang="en-C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0142DC-7CAA-D291-2AD5-EB9A2A176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63FE10-3EE7-C466-9C34-9CB62B95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0149927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75" y="831919"/>
            <a:ext cx="7342307" cy="1791217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0427" y="3280496"/>
            <a:ext cx="10504000" cy="27432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8D387AC-5041-4BBD-7A52-6E3AE9E5B8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BF2944C9-13DB-4D5B-BD95-B338F37B2B87}" type="datetime1">
              <a:rPr lang="ru-RU" smtClean="0"/>
              <a:t>25.06.2026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385A3C-B30C-0D20-0384-965032C543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5E3BB09-562E-C7FE-E47E-94C117C17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8018DAF8-7D84-87BB-5E5A-4E2B4E47CFF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F8DD68C9-ACCE-74DD-5873-5F94A7E756C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606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44128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228600" indent="0">
              <a:buNone/>
              <a:defRPr sz="1200">
                <a:solidFill>
                  <a:schemeClr val="tx1"/>
                </a:solidFill>
              </a:defRPr>
            </a:lvl2pPr>
            <a:lvl3pPr marL="457200" indent="0">
              <a:buNone/>
              <a:defRPr sz="1100">
                <a:solidFill>
                  <a:schemeClr val="tx1"/>
                </a:solidFill>
              </a:defRPr>
            </a:lvl3pPr>
            <a:lvl4pPr marL="685800" indent="0">
              <a:buNone/>
              <a:defRPr sz="1050">
                <a:solidFill>
                  <a:schemeClr val="tx1"/>
                </a:solidFill>
              </a:defRPr>
            </a:lvl4pPr>
            <a:lvl5pPr marL="914400" indent="0">
              <a:buNone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3B652D-563A-C94A-A80F-37E30BB00C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7550ED46-51AE-4D19-8E15-46236EB8A212}" type="datetime1">
              <a:rPr lang="ru-RU" smtClean="0"/>
              <a:t>25.06.2026</a:t>
            </a:fld>
            <a:endParaRPr lang="en-CN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B469B7B-575C-C7B6-33FA-91A14DEF47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4084A6E-E5C4-0F80-C9A8-1A03B598C6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83A4E4F4-19A2-02D9-2198-CCD4837C1FD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2">
            <a:extLst>
              <a:ext uri="{FF2B5EF4-FFF2-40B4-BE49-F238E27FC236}">
                <a16:creationId xmlns:a16="http://schemas.microsoft.com/office/drawing/2014/main" id="{0E658B9B-3A7A-CA54-A5EF-D656D0A1F57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5847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DA82AABF-6C46-C7AD-A4C0-E45FB61940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84015" y="1597866"/>
            <a:ext cx="9758710" cy="357025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60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CB038B6-4602-D699-13D8-B547493FE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F9B25CB4-8D9A-4689-8179-FDF2F7D3D341}" type="datetime1">
              <a:rPr lang="ru-RU" smtClean="0"/>
              <a:t>25.06.2026</a:t>
            </a:fld>
            <a:endParaRPr lang="en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2F764CB-3F63-304F-B1A6-306F5B1505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2152872-FA9B-0540-760C-C649EEBA0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37" name="Straight Connector 31">
            <a:extLst>
              <a:ext uri="{FF2B5EF4-FFF2-40B4-BE49-F238E27FC236}">
                <a16:creationId xmlns:a16="http://schemas.microsoft.com/office/drawing/2014/main" id="{9E7F9F25-6C66-45A9-994C-15E946ED2C6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2610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2">
            <a:extLst>
              <a:ext uri="{FF2B5EF4-FFF2-40B4-BE49-F238E27FC236}">
                <a16:creationId xmlns:a16="http://schemas.microsoft.com/office/drawing/2014/main" id="{A37C7A4F-3518-6695-ED4C-3D6F39E827C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5853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262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4-item List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252" y="375784"/>
            <a:ext cx="10404806" cy="1336218"/>
          </a:xfrm>
        </p:spPr>
        <p:txBody>
          <a:bodyPr/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id="{A28BEF0A-3979-E72C-A4EE-5F1F637674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89963" y="1981802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20A46D8-C1DF-89B6-4A51-7FEB6D1AB1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89963" y="3466535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558D232-6427-2E85-B213-F223738026B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25586" y="2042908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/>
              <a:t>Click to 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645D0BC-A9DA-E12F-8E3A-D92E84DFAE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32455" y="3530500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35C612D0-E6BA-201C-B813-2AF097C445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6055" y="2123886"/>
            <a:ext cx="2136022" cy="1161167"/>
          </a:xfrm>
        </p:spPr>
        <p:txBody>
          <a:bodyPr anchor="b"/>
          <a:lstStyle>
            <a:lvl1pPr marL="0" indent="0" algn="ctr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ctr">
              <a:lnSpc>
                <a:spcPct val="100000"/>
              </a:lnSpc>
              <a:defRPr sz="1800" b="1">
                <a:latin typeface="+mj-lt"/>
              </a:defRPr>
            </a:lvl2pPr>
            <a:lvl3pPr algn="ctr">
              <a:lnSpc>
                <a:spcPct val="100000"/>
              </a:lnSpc>
              <a:defRPr sz="1800" b="1">
                <a:latin typeface="+mj-lt"/>
              </a:defRPr>
            </a:lvl3pPr>
            <a:lvl4pPr algn="ctr">
              <a:lnSpc>
                <a:spcPct val="100000"/>
              </a:lnSpc>
              <a:defRPr sz="1800" b="1">
                <a:latin typeface="+mj-lt"/>
              </a:defRPr>
            </a:lvl4pPr>
            <a:lvl5pPr algn="ctr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40A4EBF8-90AB-2AD7-7DE7-28533F6841D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46055" y="3582734"/>
            <a:ext cx="2129153" cy="1574154"/>
          </a:xfrm>
        </p:spPr>
        <p:txBody>
          <a:bodyPr anchor="t"/>
          <a:lstStyle>
            <a:lvl1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indent="0" algn="ctr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2pPr>
            <a:lvl3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ctr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53E57881-0F22-B028-F6F5-D6CC95E7B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A962BE1D-7964-44D6-BF18-CA72F3DC5CE6}" type="datetime1">
              <a:rPr lang="ru-RU" smtClean="0"/>
              <a:t>25.06.2026</a:t>
            </a:fld>
            <a:endParaRPr lang="en-CN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9CDC47F-058C-1544-C172-0CF7FD50F2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13B132-4B65-6444-B551-EFCA3C00F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6055" y="619590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9737AD9D-036B-D686-E1F7-D96BA9CE44E6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31C53475-91B5-C2EE-3B43-0929FF081C90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9DD4FCC2-EFD7-465D-BCEC-F58C8C879316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1">
            <a:extLst>
              <a:ext uri="{FF2B5EF4-FFF2-40B4-BE49-F238E27FC236}">
                <a16:creationId xmlns:a16="http://schemas.microsoft.com/office/drawing/2014/main" id="{CC192184-488F-FD72-3C76-41CA9EA4F19F}"/>
              </a:ext>
              <a:ext uri="{C183D7F6-B498-43B3-948B-1728B52AA6E4}">
                <adec:decorative xmlns="" xmlns:a16="http://schemas.microsoft.com/office/drawing/2014/main" xmlns:p14="http://schemas.microsoft.com/office/powerpoint/2010/main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68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3-item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7048" y="481646"/>
            <a:ext cx="7016816" cy="1642534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BA2974B-49DF-3651-519D-5AB366F004D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0"/>
            <a:ext cx="4210774" cy="6858000"/>
          </a:xfrm>
          <a:custGeom>
            <a:avLst/>
            <a:gdLst>
              <a:gd name="connsiteX0" fmla="*/ 0 w 4210774"/>
              <a:gd name="connsiteY0" fmla="*/ 0 h 6858000"/>
              <a:gd name="connsiteX1" fmla="*/ 660400 w 4210774"/>
              <a:gd name="connsiteY1" fmla="*/ 0 h 6858000"/>
              <a:gd name="connsiteX2" fmla="*/ 1028700 w 4210774"/>
              <a:gd name="connsiteY2" fmla="*/ 0 h 6858000"/>
              <a:gd name="connsiteX3" fmla="*/ 3466332 w 4210774"/>
              <a:gd name="connsiteY3" fmla="*/ 0 h 6858000"/>
              <a:gd name="connsiteX4" fmla="*/ 4210774 w 4210774"/>
              <a:gd name="connsiteY4" fmla="*/ 744442 h 6858000"/>
              <a:gd name="connsiteX5" fmla="*/ 4210774 w 4210774"/>
              <a:gd name="connsiteY5" fmla="*/ 6858000 h 6858000"/>
              <a:gd name="connsiteX6" fmla="*/ 1028700 w 4210774"/>
              <a:gd name="connsiteY6" fmla="*/ 6858000 h 6858000"/>
              <a:gd name="connsiteX7" fmla="*/ 660400 w 4210774"/>
              <a:gd name="connsiteY7" fmla="*/ 6858000 h 6858000"/>
              <a:gd name="connsiteX8" fmla="*/ 0 w 4210774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0774" h="6858000">
                <a:moveTo>
                  <a:pt x="0" y="0"/>
                </a:moveTo>
                <a:lnTo>
                  <a:pt x="660400" y="0"/>
                </a:lnTo>
                <a:lnTo>
                  <a:pt x="1028700" y="0"/>
                </a:lnTo>
                <a:lnTo>
                  <a:pt x="3466332" y="0"/>
                </a:lnTo>
                <a:cubicBezTo>
                  <a:pt x="3877476" y="0"/>
                  <a:pt x="4210774" y="333298"/>
                  <a:pt x="4210774" y="744442"/>
                </a:cubicBezTo>
                <a:lnTo>
                  <a:pt x="4210774" y="6858000"/>
                </a:lnTo>
                <a:lnTo>
                  <a:pt x="1028700" y="6858000"/>
                </a:lnTo>
                <a:lnTo>
                  <a:pt x="660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6F9B8F46-AC0B-8FA1-C523-CF07533604B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71558" y="2826851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C1C2E9-CE9E-CB42-8A96-9163BED4027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71557" y="3145650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341B4613-7F18-F348-A0D5-1A6F1E22A6D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71555" y="4103192"/>
            <a:ext cx="6342306" cy="306717"/>
          </a:xfrm>
        </p:spPr>
        <p:txBody>
          <a:bodyPr anchor="b"/>
          <a:lstStyle>
            <a:lvl1pPr marL="0" indent="0" algn="l">
              <a:lnSpc>
                <a:spcPct val="100000"/>
              </a:lnSpc>
              <a:buNone/>
              <a:defRPr sz="1800" b="1">
                <a:latin typeface="+mj-lt"/>
              </a:defRPr>
            </a:lvl1pPr>
            <a:lvl2pPr algn="l">
              <a:lnSpc>
                <a:spcPct val="100000"/>
              </a:lnSpc>
              <a:defRPr sz="1800" b="1">
                <a:latin typeface="+mj-lt"/>
              </a:defRPr>
            </a:lvl2pPr>
            <a:lvl3pPr algn="l">
              <a:lnSpc>
                <a:spcPct val="100000"/>
              </a:lnSpc>
              <a:defRPr sz="1800" b="1">
                <a:latin typeface="+mj-lt"/>
              </a:defRPr>
            </a:lvl3pPr>
            <a:lvl4pPr algn="l">
              <a:lnSpc>
                <a:spcPct val="100000"/>
              </a:lnSpc>
              <a:defRPr sz="1800" b="1">
                <a:latin typeface="+mj-lt"/>
              </a:defRPr>
            </a:lvl4pPr>
            <a:lvl5pPr algn="l">
              <a:lnSpc>
                <a:spcPct val="100000"/>
              </a:lnSpc>
              <a:defRPr sz="1800" b="1">
                <a:latin typeface="+mj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96AABFD-E1D2-F043-514A-DE1FF59810C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71554" y="4434691"/>
            <a:ext cx="6342304" cy="566362"/>
          </a:xfrm>
        </p:spPr>
        <p:txBody>
          <a:bodyPr anchor="t"/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2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2pPr>
            <a:lvl3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3pPr>
            <a:lvl4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4pPr>
            <a:lvl5pPr marL="0" algn="l">
              <a:lnSpc>
                <a:spcPct val="120000"/>
              </a:lnSpc>
              <a:spcBef>
                <a:spcPts val="0"/>
              </a:spcBef>
              <a:defRPr sz="1400" b="0">
                <a:latin typeface="+mn-lt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altLang="zh-CN"/>
              <a:t>Click to edit Master text styles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B4B489D2-4AE6-F4D6-9934-750DACF527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1298A372-CCF0-4518-AA1D-C2E670C4C6B2}" type="datetime1">
              <a:rPr lang="ru-RU" smtClean="0"/>
              <a:t>25.06.2026</a:t>
            </a:fld>
            <a:endParaRPr lang="en-CN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E49C402-28ED-C05F-9B69-1D2B67A10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4FD68EAB-FDC4-C6A2-ADBB-1C2A4C0B12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987C3128-989C-3D0C-C502-4AEEE57A2B0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2000626" y="8950"/>
            <a:ext cx="0" cy="6849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44B57F24-6A05-F896-ADC6-5E62E1764C3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63462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607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7128F4A2-EE01-4CBA-242B-892F9376B8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83" y="383156"/>
            <a:ext cx="10865317" cy="3768220"/>
          </a:xfrm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6F3E6C8-C3BA-6487-EC36-6942C4DAA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583" y="4253117"/>
            <a:ext cx="10865317" cy="1174224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02B64614-3490-74B5-758E-8582A71C07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3583" y="5739518"/>
            <a:ext cx="1828800" cy="27432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1B0611EC-60B3-4B52-5BE8-A3E876EC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3A97EC26-6935-44BD-B356-CDB73B383F8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2" name="Footer Placeholder 4">
            <a:extLst>
              <a:ext uri="{FF2B5EF4-FFF2-40B4-BE49-F238E27FC236}">
                <a16:creationId xmlns:a16="http://schemas.microsoft.com/office/drawing/2014/main" id="{13590703-55FF-F73B-5303-1591B4AE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7A28125E-23C5-98AD-F07E-1C566FF1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7D1D96DE-89C2-BD2A-B692-1F230A408BE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6667500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13D87E77-30FE-04FB-AEB9-3EA6403692F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3854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3989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62B6FC0-CD1A-BD65-FEB7-E284C451F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740624" y="5739518"/>
            <a:ext cx="1828800" cy="27432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27A418C-2617-BA69-B155-E2F7C513B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225" y="4253117"/>
            <a:ext cx="10912199" cy="1174224"/>
          </a:xfrm>
        </p:spPr>
        <p:txBody>
          <a:bodyPr/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9CB64D-D719-084C-2B74-BFFBB84F6AA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225" y="383156"/>
            <a:ext cx="10912199" cy="3768220"/>
          </a:xfrm>
        </p:spPr>
        <p:txBody>
          <a:bodyPr anchor="b"/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A6442EC-060A-D246-CC1B-D250262DD9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56086CB1-156A-421A-A751-2EFA963CA73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3DCF65-6641-B724-7326-DD1DD9AC9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E701096-2A85-8EA8-A5EC-D38F540D6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13D87E77-30FE-04FB-AEB9-3EA6403692F8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0189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7D1D96DE-89C2-BD2A-B692-1F230A408BE6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67500"/>
            <a:ext cx="1224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5434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506746-8C45-7F37-9AFA-B89A7E4B41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2600" y="258991"/>
            <a:ext cx="8667749" cy="3869961"/>
          </a:xfrm>
        </p:spPr>
        <p:txBody>
          <a:bodyPr anchor="b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1F45EC4-F660-165A-7E92-5E4D61FF2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2600" y="4253117"/>
            <a:ext cx="8667749" cy="1174224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BDC9E52-28EA-4972-BBAC-559097CE3A4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52600" y="5501906"/>
            <a:ext cx="1828800" cy="2743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5735AC1-FB26-8EA1-D027-17E089CC7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E8C8D0BC-56A3-417D-9C6D-428C9363427E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48419612-CEB2-94CD-7A31-DCA2B214A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2EF214D-7620-1A42-7B18-3AB9F24AB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20" name="Straight Connector 31">
            <a:extLst>
              <a:ext uri="{FF2B5EF4-FFF2-40B4-BE49-F238E27FC236}">
                <a16:creationId xmlns:a16="http://schemas.microsoft.com/office/drawing/2014/main" id="{5405B0AF-EA77-026D-D39C-F2BDC1C05CDA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67500"/>
            <a:ext cx="122424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2">
            <a:extLst>
              <a:ext uri="{FF2B5EF4-FFF2-40B4-BE49-F238E27FC236}">
                <a16:creationId xmlns:a16="http://schemas.microsoft.com/office/drawing/2014/main" id="{1A7CF60F-B95D-2C6B-49CD-826DAEBA8C0E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01897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790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37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BAFF9E1B-D277-3CD7-0505-70A3DF503C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6571" y="3939701"/>
            <a:ext cx="11517086" cy="1424780"/>
          </a:xfrm>
        </p:spPr>
        <p:txBody>
          <a:bodyPr anchor="b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3C34CE9-1C8A-039B-8096-4B97AF95A7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5387064"/>
            <a:ext cx="11517086" cy="43849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BAD26A8-E2F7-88F3-1B9C-84798D9CA7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2192001" cy="3771900"/>
          </a:xfrm>
          <a:custGeom>
            <a:avLst/>
            <a:gdLst>
              <a:gd name="connsiteX0" fmla="*/ 2060179 w 12192001"/>
              <a:gd name="connsiteY0" fmla="*/ 2536316 h 3771900"/>
              <a:gd name="connsiteX1" fmla="*/ 12192001 w 12192001"/>
              <a:gd name="connsiteY1" fmla="*/ 2536316 h 3771900"/>
              <a:gd name="connsiteX2" fmla="*/ 12192001 w 12192001"/>
              <a:gd name="connsiteY2" fmla="*/ 3771900 h 3771900"/>
              <a:gd name="connsiteX3" fmla="*/ 2060179 w 12192001"/>
              <a:gd name="connsiteY3" fmla="*/ 3771900 h 3771900"/>
              <a:gd name="connsiteX4" fmla="*/ 6112791 w 12192001"/>
              <a:gd name="connsiteY4" fmla="*/ 1262587 h 3771900"/>
              <a:gd name="connsiteX5" fmla="*/ 12192000 w 12192001"/>
              <a:gd name="connsiteY5" fmla="*/ 1262587 h 3771900"/>
              <a:gd name="connsiteX6" fmla="*/ 12192000 w 12192001"/>
              <a:gd name="connsiteY6" fmla="*/ 2498171 h 3771900"/>
              <a:gd name="connsiteX7" fmla="*/ 6112791 w 12192001"/>
              <a:gd name="connsiteY7" fmla="*/ 2498171 h 3771900"/>
              <a:gd name="connsiteX8" fmla="*/ 0 w 12192001"/>
              <a:gd name="connsiteY8" fmla="*/ 1262587 h 3771900"/>
              <a:gd name="connsiteX9" fmla="*/ 6079209 w 12192001"/>
              <a:gd name="connsiteY9" fmla="*/ 1262587 h 3771900"/>
              <a:gd name="connsiteX10" fmla="*/ 6079209 w 12192001"/>
              <a:gd name="connsiteY10" fmla="*/ 2498171 h 3771900"/>
              <a:gd name="connsiteX11" fmla="*/ 0 w 12192001"/>
              <a:gd name="connsiteY11" fmla="*/ 2498171 h 3771900"/>
              <a:gd name="connsiteX12" fmla="*/ 0 w 12192001"/>
              <a:gd name="connsiteY12" fmla="*/ 0 h 3771900"/>
              <a:gd name="connsiteX13" fmla="*/ 10131822 w 12192001"/>
              <a:gd name="connsiteY13" fmla="*/ 0 h 3771900"/>
              <a:gd name="connsiteX14" fmla="*/ 10131822 w 12192001"/>
              <a:gd name="connsiteY14" fmla="*/ 1235584 h 3771900"/>
              <a:gd name="connsiteX15" fmla="*/ 0 w 12192001"/>
              <a:gd name="connsiteY15" fmla="*/ 1235584 h 3771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1" h="3771900">
                <a:moveTo>
                  <a:pt x="2060179" y="2536316"/>
                </a:moveTo>
                <a:lnTo>
                  <a:pt x="12192001" y="2536316"/>
                </a:lnTo>
                <a:lnTo>
                  <a:pt x="12192001" y="3771900"/>
                </a:lnTo>
                <a:lnTo>
                  <a:pt x="2060179" y="3771900"/>
                </a:lnTo>
                <a:close/>
                <a:moveTo>
                  <a:pt x="6112791" y="1262587"/>
                </a:moveTo>
                <a:lnTo>
                  <a:pt x="12192000" y="1262587"/>
                </a:lnTo>
                <a:lnTo>
                  <a:pt x="12192000" y="2498171"/>
                </a:lnTo>
                <a:lnTo>
                  <a:pt x="6112791" y="2498171"/>
                </a:lnTo>
                <a:close/>
                <a:moveTo>
                  <a:pt x="0" y="1262587"/>
                </a:moveTo>
                <a:lnTo>
                  <a:pt x="6079209" y="1262587"/>
                </a:lnTo>
                <a:lnTo>
                  <a:pt x="6079209" y="2498171"/>
                </a:lnTo>
                <a:lnTo>
                  <a:pt x="0" y="2498171"/>
                </a:lnTo>
                <a:close/>
                <a:moveTo>
                  <a:pt x="0" y="0"/>
                </a:moveTo>
                <a:lnTo>
                  <a:pt x="10131822" y="0"/>
                </a:lnTo>
                <a:lnTo>
                  <a:pt x="10131822" y="1235584"/>
                </a:lnTo>
                <a:lnTo>
                  <a:pt x="0" y="123558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6AA2219-FD98-03D2-BB5C-E2321D2249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26571" y="6030083"/>
            <a:ext cx="1733607" cy="27432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31E19E-99D1-8CD0-E566-4E2F20A471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25EFBDB7-9D04-4587-81FF-90302501C36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3698B7D1-C36E-DFB0-A661-A5E474A68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DC35F19D-FD15-4BE1-660D-0643E54DA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54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DB78E43-591B-FC77-A959-A64AB0D49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7870" y="383156"/>
            <a:ext cx="6022764" cy="3768220"/>
          </a:xfrm>
        </p:spPr>
        <p:txBody>
          <a:bodyPr anchor="b"/>
          <a:lstStyle>
            <a:lvl1pPr algn="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5093B11-F806-67DA-C9D7-48A738FD9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7870" y="4253117"/>
            <a:ext cx="6022764" cy="1174224"/>
          </a:xfrm>
        </p:spPr>
        <p:txBody>
          <a:bodyPr/>
          <a:lstStyle>
            <a:lvl1pPr marL="0" indent="0" algn="r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70C32A11-D80D-8895-B299-F84B774E25E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2700" y="-12700"/>
            <a:ext cx="5679347" cy="6875770"/>
          </a:xfrm>
          <a:custGeom>
            <a:avLst/>
            <a:gdLst>
              <a:gd name="connsiteX0" fmla="*/ 2855788 w 5679347"/>
              <a:gd name="connsiteY0" fmla="*/ 3447486 h 6875770"/>
              <a:gd name="connsiteX1" fmla="*/ 4251452 w 5679347"/>
              <a:gd name="connsiteY1" fmla="*/ 3447486 h 6875770"/>
              <a:gd name="connsiteX2" fmla="*/ 4251452 w 5679347"/>
              <a:gd name="connsiteY2" fmla="*/ 6864339 h 6875770"/>
              <a:gd name="connsiteX3" fmla="*/ 2855788 w 5679347"/>
              <a:gd name="connsiteY3" fmla="*/ 6864339 h 6875770"/>
              <a:gd name="connsiteX4" fmla="*/ 1427894 w 5679347"/>
              <a:gd name="connsiteY4" fmla="*/ 3447486 h 6875770"/>
              <a:gd name="connsiteX5" fmla="*/ 2823558 w 5679347"/>
              <a:gd name="connsiteY5" fmla="*/ 3447486 h 6875770"/>
              <a:gd name="connsiteX6" fmla="*/ 2823558 w 5679347"/>
              <a:gd name="connsiteY6" fmla="*/ 6864339 h 6875770"/>
              <a:gd name="connsiteX7" fmla="*/ 1427894 w 5679347"/>
              <a:gd name="connsiteY7" fmla="*/ 6864339 h 6875770"/>
              <a:gd name="connsiteX8" fmla="*/ 4283683 w 5679347"/>
              <a:gd name="connsiteY8" fmla="*/ 1442090 h 6875770"/>
              <a:gd name="connsiteX9" fmla="*/ 5001917 w 5679347"/>
              <a:gd name="connsiteY9" fmla="*/ 1442090 h 6875770"/>
              <a:gd name="connsiteX10" fmla="*/ 5098111 w 5679347"/>
              <a:gd name="connsiteY10" fmla="*/ 1451787 h 6875770"/>
              <a:gd name="connsiteX11" fmla="*/ 5679347 w 5679347"/>
              <a:gd name="connsiteY11" fmla="*/ 2164940 h 6875770"/>
              <a:gd name="connsiteX12" fmla="*/ 5679347 w 5679347"/>
              <a:gd name="connsiteY12" fmla="*/ 6875770 h 6875770"/>
              <a:gd name="connsiteX13" fmla="*/ 4283683 w 5679347"/>
              <a:gd name="connsiteY13" fmla="*/ 6875770 h 6875770"/>
              <a:gd name="connsiteX14" fmla="*/ 2855788 w 5679347"/>
              <a:gd name="connsiteY14" fmla="*/ 0 h 6875770"/>
              <a:gd name="connsiteX15" fmla="*/ 4251452 w 5679347"/>
              <a:gd name="connsiteY15" fmla="*/ 0 h 6875770"/>
              <a:gd name="connsiteX16" fmla="*/ 4251452 w 5679347"/>
              <a:gd name="connsiteY16" fmla="*/ 3416853 h 6875770"/>
              <a:gd name="connsiteX17" fmla="*/ 2855788 w 5679347"/>
              <a:gd name="connsiteY17" fmla="*/ 3416853 h 6875770"/>
              <a:gd name="connsiteX18" fmla="*/ 1427894 w 5679347"/>
              <a:gd name="connsiteY18" fmla="*/ 0 h 6875770"/>
              <a:gd name="connsiteX19" fmla="*/ 2823558 w 5679347"/>
              <a:gd name="connsiteY19" fmla="*/ 0 h 6875770"/>
              <a:gd name="connsiteX20" fmla="*/ 2823558 w 5679347"/>
              <a:gd name="connsiteY20" fmla="*/ 3416853 h 6875770"/>
              <a:gd name="connsiteX21" fmla="*/ 1427894 w 5679347"/>
              <a:gd name="connsiteY21" fmla="*/ 3416853 h 6875770"/>
              <a:gd name="connsiteX22" fmla="*/ 0 w 5679347"/>
              <a:gd name="connsiteY22" fmla="*/ 0 h 6875770"/>
              <a:gd name="connsiteX23" fmla="*/ 1395664 w 5679347"/>
              <a:gd name="connsiteY23" fmla="*/ 0 h 6875770"/>
              <a:gd name="connsiteX24" fmla="*/ 1395664 w 5679347"/>
              <a:gd name="connsiteY24" fmla="*/ 5433680 h 6875770"/>
              <a:gd name="connsiteX25" fmla="*/ 727933 w 5679347"/>
              <a:gd name="connsiteY25" fmla="*/ 5433680 h 6875770"/>
              <a:gd name="connsiteX26" fmla="*/ 581236 w 5679347"/>
              <a:gd name="connsiteY26" fmla="*/ 5418892 h 6875770"/>
              <a:gd name="connsiteX27" fmla="*/ 0 w 5679347"/>
              <a:gd name="connsiteY27" fmla="*/ 4705739 h 68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79347" h="6875770">
                <a:moveTo>
                  <a:pt x="2855788" y="3447486"/>
                </a:moveTo>
                <a:lnTo>
                  <a:pt x="4251452" y="3447486"/>
                </a:lnTo>
                <a:lnTo>
                  <a:pt x="4251452" y="6864339"/>
                </a:lnTo>
                <a:lnTo>
                  <a:pt x="2855788" y="6864339"/>
                </a:lnTo>
                <a:close/>
                <a:moveTo>
                  <a:pt x="1427894" y="3447486"/>
                </a:moveTo>
                <a:lnTo>
                  <a:pt x="2823558" y="3447486"/>
                </a:lnTo>
                <a:lnTo>
                  <a:pt x="2823558" y="6864339"/>
                </a:lnTo>
                <a:lnTo>
                  <a:pt x="1427894" y="6864339"/>
                </a:lnTo>
                <a:close/>
                <a:moveTo>
                  <a:pt x="4283683" y="1442090"/>
                </a:moveTo>
                <a:lnTo>
                  <a:pt x="5001917" y="1442090"/>
                </a:lnTo>
                <a:lnTo>
                  <a:pt x="5098111" y="1451787"/>
                </a:lnTo>
                <a:cubicBezTo>
                  <a:pt x="5429822" y="1519665"/>
                  <a:pt x="5679347" y="1813163"/>
                  <a:pt x="5679347" y="2164940"/>
                </a:cubicBezTo>
                <a:lnTo>
                  <a:pt x="5679347" y="6875770"/>
                </a:lnTo>
                <a:lnTo>
                  <a:pt x="4283683" y="6875770"/>
                </a:lnTo>
                <a:close/>
                <a:moveTo>
                  <a:pt x="2855788" y="0"/>
                </a:moveTo>
                <a:lnTo>
                  <a:pt x="4251452" y="0"/>
                </a:lnTo>
                <a:lnTo>
                  <a:pt x="4251452" y="3416853"/>
                </a:lnTo>
                <a:lnTo>
                  <a:pt x="2855788" y="3416853"/>
                </a:lnTo>
                <a:close/>
                <a:moveTo>
                  <a:pt x="1427894" y="0"/>
                </a:moveTo>
                <a:lnTo>
                  <a:pt x="2823558" y="0"/>
                </a:lnTo>
                <a:lnTo>
                  <a:pt x="2823558" y="3416853"/>
                </a:lnTo>
                <a:lnTo>
                  <a:pt x="1427894" y="3416853"/>
                </a:lnTo>
                <a:close/>
                <a:moveTo>
                  <a:pt x="0" y="0"/>
                </a:moveTo>
                <a:lnTo>
                  <a:pt x="1395664" y="0"/>
                </a:lnTo>
                <a:lnTo>
                  <a:pt x="1395664" y="5433680"/>
                </a:lnTo>
                <a:lnTo>
                  <a:pt x="727933" y="5433680"/>
                </a:lnTo>
                <a:lnTo>
                  <a:pt x="581236" y="5418892"/>
                </a:lnTo>
                <a:cubicBezTo>
                  <a:pt x="249526" y="5351014"/>
                  <a:pt x="0" y="5057516"/>
                  <a:pt x="0" y="47057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274702A-06E8-AD73-62B2-B3A4A32E5DB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30785" y="5739518"/>
            <a:ext cx="1909848" cy="274320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0A1C19A-4E5E-C742-32A1-2115149FC1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BD54B69B-7308-4DA1-A286-FD920EE28E3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9A9E029-23F0-CEC4-BA46-3EEC97738E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D900CB6-F919-93D0-C1AC-3EFB92BA75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55920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921EF-D008-97BC-E5BE-505673544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400" y="452387"/>
            <a:ext cx="5420360" cy="3897865"/>
          </a:xfrm>
        </p:spPr>
        <p:txBody>
          <a:bodyPr lIns="0" tIns="0" rIns="0" bIns="0" anchor="b" anchorCtr="0">
            <a:no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6355481-CCC4-3C4D-A9BD-DF34116B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400" y="4521200"/>
            <a:ext cx="5420360" cy="156844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459998-3AA2-B134-8816-E21159D0BAD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39F209-2985-7BF1-0F75-55A5560B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EF068B1C-D9FF-47BA-B097-9EEA01E99DD9}" type="datetime1">
              <a:rPr lang="ru-RU" smtClean="0"/>
              <a:t>25.06.2026</a:t>
            </a:fld>
            <a:endParaRPr lang="en-C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550591-5FE9-F140-4E34-5256EBCCB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C5884-5885-014A-39B9-D4A0445E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24172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13277B1-D0ED-1F93-2B04-7EF3B16386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5431" y="190500"/>
            <a:ext cx="5777442" cy="3960876"/>
          </a:xfrm>
        </p:spPr>
        <p:txBody>
          <a:bodyPr anchor="b"/>
          <a:lstStyle>
            <a:lvl1pPr algn="l">
              <a:spcBef>
                <a:spcPts val="0"/>
              </a:spcBef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N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530B387-44F6-F673-C06B-5BE9725D9B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431" y="4253117"/>
            <a:ext cx="5779314" cy="1174224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CFB4E9-DF6F-079B-673E-93FD784A7E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5431" y="5739518"/>
            <a:ext cx="1738083" cy="2743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sz="1600"/>
              <a:t>Presenter Name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95CACC6-5EE3-524B-F9DF-9D1D8C066A58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512653" y="0"/>
            <a:ext cx="5679347" cy="6875770"/>
          </a:xfrm>
          <a:custGeom>
            <a:avLst/>
            <a:gdLst>
              <a:gd name="connsiteX0" fmla="*/ 2855788 w 5679347"/>
              <a:gd name="connsiteY0" fmla="*/ 3447486 h 6875770"/>
              <a:gd name="connsiteX1" fmla="*/ 4251452 w 5679347"/>
              <a:gd name="connsiteY1" fmla="*/ 3447486 h 6875770"/>
              <a:gd name="connsiteX2" fmla="*/ 4251452 w 5679347"/>
              <a:gd name="connsiteY2" fmla="*/ 6864339 h 6875770"/>
              <a:gd name="connsiteX3" fmla="*/ 2855788 w 5679347"/>
              <a:gd name="connsiteY3" fmla="*/ 6864339 h 6875770"/>
              <a:gd name="connsiteX4" fmla="*/ 1427894 w 5679347"/>
              <a:gd name="connsiteY4" fmla="*/ 3447486 h 6875770"/>
              <a:gd name="connsiteX5" fmla="*/ 2823558 w 5679347"/>
              <a:gd name="connsiteY5" fmla="*/ 3447486 h 6875770"/>
              <a:gd name="connsiteX6" fmla="*/ 2823558 w 5679347"/>
              <a:gd name="connsiteY6" fmla="*/ 6864339 h 6875770"/>
              <a:gd name="connsiteX7" fmla="*/ 1427894 w 5679347"/>
              <a:gd name="connsiteY7" fmla="*/ 6864339 h 6875770"/>
              <a:gd name="connsiteX8" fmla="*/ 4283683 w 5679347"/>
              <a:gd name="connsiteY8" fmla="*/ 1442090 h 6875770"/>
              <a:gd name="connsiteX9" fmla="*/ 5001917 w 5679347"/>
              <a:gd name="connsiteY9" fmla="*/ 1442090 h 6875770"/>
              <a:gd name="connsiteX10" fmla="*/ 5098111 w 5679347"/>
              <a:gd name="connsiteY10" fmla="*/ 1451787 h 6875770"/>
              <a:gd name="connsiteX11" fmla="*/ 5679347 w 5679347"/>
              <a:gd name="connsiteY11" fmla="*/ 2164940 h 6875770"/>
              <a:gd name="connsiteX12" fmla="*/ 5679347 w 5679347"/>
              <a:gd name="connsiteY12" fmla="*/ 6875770 h 6875770"/>
              <a:gd name="connsiteX13" fmla="*/ 4283683 w 5679347"/>
              <a:gd name="connsiteY13" fmla="*/ 6875770 h 6875770"/>
              <a:gd name="connsiteX14" fmla="*/ 2855788 w 5679347"/>
              <a:gd name="connsiteY14" fmla="*/ 0 h 6875770"/>
              <a:gd name="connsiteX15" fmla="*/ 4251452 w 5679347"/>
              <a:gd name="connsiteY15" fmla="*/ 0 h 6875770"/>
              <a:gd name="connsiteX16" fmla="*/ 4251452 w 5679347"/>
              <a:gd name="connsiteY16" fmla="*/ 3416853 h 6875770"/>
              <a:gd name="connsiteX17" fmla="*/ 2855788 w 5679347"/>
              <a:gd name="connsiteY17" fmla="*/ 3416853 h 6875770"/>
              <a:gd name="connsiteX18" fmla="*/ 1427894 w 5679347"/>
              <a:gd name="connsiteY18" fmla="*/ 0 h 6875770"/>
              <a:gd name="connsiteX19" fmla="*/ 2823558 w 5679347"/>
              <a:gd name="connsiteY19" fmla="*/ 0 h 6875770"/>
              <a:gd name="connsiteX20" fmla="*/ 2823558 w 5679347"/>
              <a:gd name="connsiteY20" fmla="*/ 3416853 h 6875770"/>
              <a:gd name="connsiteX21" fmla="*/ 1427894 w 5679347"/>
              <a:gd name="connsiteY21" fmla="*/ 3416853 h 6875770"/>
              <a:gd name="connsiteX22" fmla="*/ 0 w 5679347"/>
              <a:gd name="connsiteY22" fmla="*/ 0 h 6875770"/>
              <a:gd name="connsiteX23" fmla="*/ 1395664 w 5679347"/>
              <a:gd name="connsiteY23" fmla="*/ 0 h 6875770"/>
              <a:gd name="connsiteX24" fmla="*/ 1395664 w 5679347"/>
              <a:gd name="connsiteY24" fmla="*/ 5433680 h 6875770"/>
              <a:gd name="connsiteX25" fmla="*/ 727933 w 5679347"/>
              <a:gd name="connsiteY25" fmla="*/ 5433680 h 6875770"/>
              <a:gd name="connsiteX26" fmla="*/ 581236 w 5679347"/>
              <a:gd name="connsiteY26" fmla="*/ 5418892 h 6875770"/>
              <a:gd name="connsiteX27" fmla="*/ 0 w 5679347"/>
              <a:gd name="connsiteY27" fmla="*/ 4705739 h 6875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79347" h="6875770">
                <a:moveTo>
                  <a:pt x="2855788" y="3447486"/>
                </a:moveTo>
                <a:lnTo>
                  <a:pt x="4251452" y="3447486"/>
                </a:lnTo>
                <a:lnTo>
                  <a:pt x="4251452" y="6864339"/>
                </a:lnTo>
                <a:lnTo>
                  <a:pt x="2855788" y="6864339"/>
                </a:lnTo>
                <a:close/>
                <a:moveTo>
                  <a:pt x="1427894" y="3447486"/>
                </a:moveTo>
                <a:lnTo>
                  <a:pt x="2823558" y="3447486"/>
                </a:lnTo>
                <a:lnTo>
                  <a:pt x="2823558" y="6864339"/>
                </a:lnTo>
                <a:lnTo>
                  <a:pt x="1427894" y="6864339"/>
                </a:lnTo>
                <a:close/>
                <a:moveTo>
                  <a:pt x="4283683" y="1442090"/>
                </a:moveTo>
                <a:lnTo>
                  <a:pt x="5001917" y="1442090"/>
                </a:lnTo>
                <a:lnTo>
                  <a:pt x="5098111" y="1451787"/>
                </a:lnTo>
                <a:cubicBezTo>
                  <a:pt x="5429822" y="1519665"/>
                  <a:pt x="5679347" y="1813163"/>
                  <a:pt x="5679347" y="2164940"/>
                </a:cubicBezTo>
                <a:lnTo>
                  <a:pt x="5679347" y="6875770"/>
                </a:lnTo>
                <a:lnTo>
                  <a:pt x="4283683" y="6875770"/>
                </a:lnTo>
                <a:close/>
                <a:moveTo>
                  <a:pt x="2855788" y="0"/>
                </a:moveTo>
                <a:lnTo>
                  <a:pt x="4251452" y="0"/>
                </a:lnTo>
                <a:lnTo>
                  <a:pt x="4251452" y="3416853"/>
                </a:lnTo>
                <a:lnTo>
                  <a:pt x="2855788" y="3416853"/>
                </a:lnTo>
                <a:close/>
                <a:moveTo>
                  <a:pt x="1427894" y="0"/>
                </a:moveTo>
                <a:lnTo>
                  <a:pt x="2823558" y="0"/>
                </a:lnTo>
                <a:lnTo>
                  <a:pt x="2823558" y="3416853"/>
                </a:lnTo>
                <a:lnTo>
                  <a:pt x="1427894" y="3416853"/>
                </a:lnTo>
                <a:close/>
                <a:moveTo>
                  <a:pt x="0" y="0"/>
                </a:moveTo>
                <a:lnTo>
                  <a:pt x="1395664" y="0"/>
                </a:lnTo>
                <a:lnTo>
                  <a:pt x="1395664" y="5433680"/>
                </a:lnTo>
                <a:lnTo>
                  <a:pt x="727933" y="5433680"/>
                </a:lnTo>
                <a:lnTo>
                  <a:pt x="581236" y="5418892"/>
                </a:lnTo>
                <a:cubicBezTo>
                  <a:pt x="249526" y="5351014"/>
                  <a:pt x="0" y="5057516"/>
                  <a:pt x="0" y="470573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AA858DD-5732-D62C-5397-EBE1E9F3B2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C65B9914-EA17-45ED-AA21-4AB9493AB04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0142DC-7CAA-D291-2AD5-EB9A2A176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63FE10-3EE7-C466-9C34-9CB62B95E0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399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quence Number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921EF-D008-97BC-E5BE-505673544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5400" y="452387"/>
            <a:ext cx="5420360" cy="3897865"/>
          </a:xfrm>
        </p:spPr>
        <p:txBody>
          <a:bodyPr lIns="0" tIns="0" rIns="0" bIns="0" anchor="b" anchorCtr="0">
            <a:no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6355481-CCC4-3C4D-A9BD-DF34116B1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5400" y="4521200"/>
            <a:ext cx="5420360" cy="156844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459998-3AA2-B134-8816-E21159D0BAD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39F209-2985-7BF1-0F75-55A5560B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EF068B1C-D9FF-47BA-B097-9EEA01E99DD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550591-5FE9-F140-4E34-5256EBCCB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C5884-5885-014A-39B9-D4A0445E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1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ce Numb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F65BDE1-4C58-E0CC-97CA-4695152C2FDC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816601" y="0"/>
            <a:ext cx="784776" cy="1295400"/>
          </a:xfrm>
          <a:custGeom>
            <a:avLst/>
            <a:gdLst>
              <a:gd name="connsiteX0" fmla="*/ 0 w 784776"/>
              <a:gd name="connsiteY0" fmla="*/ 0 h 1295400"/>
              <a:gd name="connsiteX1" fmla="*/ 784776 w 784776"/>
              <a:gd name="connsiteY1" fmla="*/ 0 h 1295400"/>
              <a:gd name="connsiteX2" fmla="*/ 784776 w 784776"/>
              <a:gd name="connsiteY2" fmla="*/ 1295400 h 1295400"/>
              <a:gd name="connsiteX3" fmla="*/ 0 w 784776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776" h="1295400">
                <a:moveTo>
                  <a:pt x="0" y="0"/>
                </a:moveTo>
                <a:lnTo>
                  <a:pt x="784776" y="0"/>
                </a:lnTo>
                <a:lnTo>
                  <a:pt x="784776" y="1295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17E50D-F7E2-253D-428F-1DA3EFBC28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16600" y="355600"/>
            <a:ext cx="784225" cy="6731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7D0816-A0A9-20C1-B42A-95D1C13F84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84480"/>
            <a:ext cx="5384800" cy="4100194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E97C1-0EB0-B109-7BE3-9012BD59B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4521200"/>
            <a:ext cx="5384800" cy="156844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ED90A8-7525-1B2C-FACF-0A70191543F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flipH="1">
            <a:off x="6601377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C5FC4FE-969C-3430-8E2D-D1961B0E5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368B6B88-8FFC-4EC1-8A35-0530082133E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2AF8041-59E3-15F2-6902-E9C22C33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27CEAE8-ACAD-92D0-B0A7-F2FED32A5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8324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ce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4FD6E8-9410-CD68-AD6A-4F21B02BAA97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429250" y="1"/>
            <a:ext cx="1333500" cy="1046131"/>
          </a:xfrm>
          <a:custGeom>
            <a:avLst/>
            <a:gdLst>
              <a:gd name="connsiteX0" fmla="*/ 0 w 1333500"/>
              <a:gd name="connsiteY0" fmla="*/ 0 h 1046131"/>
              <a:gd name="connsiteX1" fmla="*/ 1333500 w 1333500"/>
              <a:gd name="connsiteY1" fmla="*/ 0 h 1046131"/>
              <a:gd name="connsiteX2" fmla="*/ 1333500 w 1333500"/>
              <a:gd name="connsiteY2" fmla="*/ 828110 h 1046131"/>
              <a:gd name="connsiteX3" fmla="*/ 1115479 w 1333500"/>
              <a:gd name="connsiteY3" fmla="*/ 1046131 h 1046131"/>
              <a:gd name="connsiteX4" fmla="*/ 218021 w 1333500"/>
              <a:gd name="connsiteY4" fmla="*/ 1046131 h 1046131"/>
              <a:gd name="connsiteX5" fmla="*/ 0 w 1333500"/>
              <a:gd name="connsiteY5" fmla="*/ 828110 h 10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500" h="1046131">
                <a:moveTo>
                  <a:pt x="0" y="0"/>
                </a:moveTo>
                <a:lnTo>
                  <a:pt x="1333500" y="0"/>
                </a:lnTo>
                <a:lnTo>
                  <a:pt x="1333500" y="828110"/>
                </a:lnTo>
                <a:cubicBezTo>
                  <a:pt x="1333500" y="948520"/>
                  <a:pt x="1235889" y="1046131"/>
                  <a:pt x="1115479" y="1046131"/>
                </a:cubicBezTo>
                <a:lnTo>
                  <a:pt x="218021" y="1046131"/>
                </a:lnTo>
                <a:cubicBezTo>
                  <a:pt x="97611" y="1046131"/>
                  <a:pt x="0" y="948520"/>
                  <a:pt x="0" y="8281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0C08F07-3AD6-984D-4638-073B6C0B8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6587" y="165378"/>
            <a:ext cx="784225" cy="6731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2300" y="1028699"/>
            <a:ext cx="8432800" cy="368300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2300" y="4876799"/>
            <a:ext cx="8432800" cy="109910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EA5083-CBDA-234C-ADF4-DE0F10961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A2BDBD33-9C1F-4254-9E23-048D24DD360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B46CB32-AE1A-C161-F8AD-B5C4C197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321B52-8912-5727-807C-9B371A898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6089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F8921EF-D008-97BC-E5BE-505673544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452387"/>
            <a:ext cx="5699760" cy="3897865"/>
          </a:xfrm>
        </p:spPr>
        <p:txBody>
          <a:bodyPr lIns="0" tIns="0" rIns="0" bIns="0" anchor="b" anchorCtr="0">
            <a:noAutofit/>
          </a:bodyPr>
          <a:lstStyle>
            <a:lvl1pPr algn="l">
              <a:defRPr sz="54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32671BA-90EF-59B5-C249-F7C3652155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521200"/>
            <a:ext cx="5699760" cy="156844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73459998-3AA2-B134-8816-E21159D0BAD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39F209-2985-7BF1-0F75-55A5560BCD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7D281163-467E-46E1-950D-5183E8D8674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7550591-5FE9-F140-4E34-5256EBCCB5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C5884-5885-014A-39B9-D4A0445EF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7216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77D0816-A0A9-20C1-B42A-95D1C13F84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13868"/>
            <a:ext cx="5943600" cy="397764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F53C620-9E4A-9463-32D9-EAB787FF61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2883" y="4405376"/>
            <a:ext cx="5952189" cy="1487424"/>
          </a:xfrm>
        </p:spPr>
        <p:txBody>
          <a:bodyPr anchor="t">
            <a:noAutofit/>
          </a:bodyPr>
          <a:lstStyle>
            <a:lvl1pPr marL="0" indent="0" algn="l">
              <a:buNone/>
              <a:defRPr sz="260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ED90A8-7525-1B2C-FACF-0A70191543F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flipH="1">
            <a:off x="6601377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C5FC4FE-969C-3430-8E2D-D1961B0E5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ABC9C416-D4E1-4BB3-82F6-74AE6B980F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2AF8041-59E3-15F2-6902-E9C22C33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27CEAE8-ACAD-92D0-B0A7-F2FED32A5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3526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2300" y="1028699"/>
            <a:ext cx="8432800" cy="368300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2300" y="4876799"/>
            <a:ext cx="8432800" cy="109910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EA5083-CBDA-234C-ADF4-DE0F10961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C19FE076-404A-4B9D-8763-6184467163E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B46CB32-AE1A-C161-F8AD-B5C4C197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321B52-8912-5727-807C-9B371A898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322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5 Text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8">
            <a:extLst>
              <a:ext uri="{FF2B5EF4-FFF2-40B4-BE49-F238E27FC236}">
                <a16:creationId xmlns:a16="http://schemas.microsoft.com/office/drawing/2014/main" id="{D3B1BB6E-B06C-A17C-8C3E-79EABCBE4EF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779" y="257699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Rectangle 40">
            <a:extLst>
              <a:ext uri="{FF2B5EF4-FFF2-40B4-BE49-F238E27FC236}">
                <a16:creationId xmlns:a16="http://schemas.microsoft.com/office/drawing/2014/main" id="{0731A7D4-E0B1-9EFC-60E9-55B28D5F029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779" y="37265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F379DD77-5A9A-AFFB-A8F9-07D52E7790A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6779" y="4890570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ectangle 89">
            <a:extLst>
              <a:ext uri="{FF2B5EF4-FFF2-40B4-BE49-F238E27FC236}">
                <a16:creationId xmlns:a16="http://schemas.microsoft.com/office/drawing/2014/main" id="{8D81854D-7A68-8152-BE67-C5FD9CA58AA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07406" y="2576993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Rectangle 81">
            <a:extLst>
              <a:ext uri="{FF2B5EF4-FFF2-40B4-BE49-F238E27FC236}">
                <a16:creationId xmlns:a16="http://schemas.microsoft.com/office/drawing/2014/main" id="{EA9BC805-8AC0-6973-6307-402D4873D25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307406" y="3726576"/>
            <a:ext cx="468000" cy="468000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800" b="1" i="0" u="none" strike="noStrike" kern="1200" cap="none" spc="0" normalizeH="0" baseline="0" noProof="1">
              <a:ln>
                <a:noFill/>
              </a:ln>
              <a:solidFill>
                <a:srgbClr val="1453D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15" y="1058974"/>
            <a:ext cx="7839200" cy="814279"/>
          </a:xfrm>
        </p:spPr>
        <p:txBody>
          <a:bodyPr lIns="0" tIns="0" rIns="0" bIns="0"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22A121-F74E-1DBB-F90E-9ECA5D2738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4941" y="2587692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41A28972-BB4A-9DE5-EC1C-17EC2CEC12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2438" y="2255838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>
              <a:lnSpc>
                <a:spcPct val="100000"/>
              </a:lnSpc>
              <a:defRPr sz="1800" b="1"/>
            </a:lvl2pPr>
            <a:lvl3pPr>
              <a:lnSpc>
                <a:spcPct val="100000"/>
              </a:lnSpc>
              <a:defRPr sz="1800" b="1"/>
            </a:lvl3pPr>
            <a:lvl4pPr>
              <a:lnSpc>
                <a:spcPct val="100000"/>
              </a:lnSpc>
              <a:defRPr sz="1800" b="1"/>
            </a:lvl4pPr>
            <a:lvl5pPr>
              <a:lnSpc>
                <a:spcPct val="100000"/>
              </a:lnSpc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1934284-00BE-576C-F2BA-050CD34490B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64941" y="3736734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D4614F8-0641-9496-CFCF-28C79812257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22438" y="3409558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04425C6-1E3A-2D07-F971-EA5DD926CB8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64941" y="4888713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F10C586E-C370-0572-962A-51D7AD99CB1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722438" y="4563278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76BF66F-CB64-BBEF-FBC9-3B4A250FF54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85543" y="2590187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15F872C-5958-E6E3-B049-C7D76BD6022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7318" y="2244289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9563155-4732-CF95-38F9-9E62545CF20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85543" y="3736734"/>
            <a:ext cx="511674" cy="444763"/>
          </a:xfrm>
        </p:spPr>
        <p:txBody>
          <a:bodyPr anchor="ctr"/>
          <a:lstStyle>
            <a:lvl1pPr marL="0" indent="0" algn="ctr">
              <a:buNone/>
              <a:defRPr sz="1800" b="1">
                <a:solidFill>
                  <a:schemeClr val="bg2"/>
                </a:solidFill>
                <a:latin typeface="+mj-lt"/>
              </a:defRPr>
            </a:lvl1pPr>
            <a:lvl2pPr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48632D52-9F72-E6F7-9843-8646F95B5FA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7318" y="3398009"/>
            <a:ext cx="4381500" cy="1111250"/>
          </a:xfrm>
        </p:spPr>
        <p:txBody>
          <a:bodyPr anchor="ctr"/>
          <a:lstStyle>
            <a:lvl1pPr marL="0" indent="0">
              <a:lnSpc>
                <a:spcPct val="100000"/>
              </a:lnSpc>
              <a:buFontTx/>
              <a:buNone/>
              <a:defRPr sz="1800" b="1">
                <a:latin typeface="+mj-lt"/>
              </a:defRPr>
            </a:lvl1pPr>
            <a:lvl2pPr marL="457200" indent="0">
              <a:lnSpc>
                <a:spcPct val="100000"/>
              </a:lnSpc>
              <a:buFontTx/>
              <a:buNone/>
              <a:defRPr sz="1800" b="1"/>
            </a:lvl2pPr>
            <a:lvl3pPr marL="914400" indent="0">
              <a:lnSpc>
                <a:spcPct val="100000"/>
              </a:lnSpc>
              <a:buFontTx/>
              <a:buNone/>
              <a:defRPr sz="1800" b="1"/>
            </a:lvl3pPr>
            <a:lvl4pPr marL="1371600" indent="0">
              <a:lnSpc>
                <a:spcPct val="100000"/>
              </a:lnSpc>
              <a:buFontTx/>
              <a:buNone/>
              <a:defRPr sz="1800" b="1"/>
            </a:lvl4pPr>
            <a:lvl5pPr marL="1828800" indent="0">
              <a:lnSpc>
                <a:spcPct val="100000"/>
              </a:lnSpc>
              <a:buFontTx/>
              <a:buNone/>
              <a:defRPr sz="1800" b="1"/>
            </a:lvl5pPr>
          </a:lstStyle>
          <a:p>
            <a:pPr lvl="0"/>
            <a:r>
              <a:rPr lang="en-GB" altLang="zh-CN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8E960A-184B-47C0-C68F-43E1F03C6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23E00EEE-9D6E-40EE-BD72-BD737C189EFA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D0DFAE-ECB5-DB29-9C6B-1662CE065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9268C7-DA35-8A6D-469A-DEC70428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0DBA6A-1CB5-96D5-F35C-B3AFB4AB37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ED06C3-D451-CC0C-50D8-69D1AB8723A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4227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1915" y="1058974"/>
            <a:ext cx="7839200" cy="814279"/>
          </a:xfrm>
        </p:spPr>
        <p:txBody>
          <a:bodyPr lIns="0" tIns="0" rIns="0" bIns="0" anchor="b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1915AA-7D4E-CEF2-0E27-CA6FB479DB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1914" y="2032000"/>
            <a:ext cx="10371883" cy="3983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E8E960A-184B-47C0-C68F-43E1F03C64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800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00E62CDC-27ED-4BD9-8CAE-5ED06CCADC5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4D0DFAE-ECB5-DB29-9C6B-1662CE0653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09268C7-DA35-8A6D-469A-DEC704288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F0DBA6A-1CB5-96D5-F35C-B3AFB4AB37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5ED06C3-D451-CC0C-50D8-69D1AB8723A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9140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1" y="831919"/>
            <a:ext cx="10504000" cy="528186"/>
          </a:xfrm>
        </p:spPr>
        <p:txBody>
          <a:bodyPr anchor="ctr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8C40-517B-C014-D81B-823BAE2FD5A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98" y="1542474"/>
            <a:ext cx="10504000" cy="44725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526D3A9-25EF-273F-0E13-352453468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81AC8161-829F-49AC-9C88-4507289A722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36B9F0-0AA4-2C68-C74E-D1921EFEE7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A9B5B83-6D7B-707F-F948-6BD712772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29DE8E-07F5-D1B2-C0AF-4DDB3060CAB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5AFC956-0159-EEB8-6BC1-9C3F1B1AE45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5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ce Number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F65BDE1-4C58-E0CC-97CA-4695152C2FDC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816601" y="0"/>
            <a:ext cx="784776" cy="1295400"/>
          </a:xfrm>
          <a:custGeom>
            <a:avLst/>
            <a:gdLst>
              <a:gd name="connsiteX0" fmla="*/ 0 w 784776"/>
              <a:gd name="connsiteY0" fmla="*/ 0 h 1295400"/>
              <a:gd name="connsiteX1" fmla="*/ 784776 w 784776"/>
              <a:gd name="connsiteY1" fmla="*/ 0 h 1295400"/>
              <a:gd name="connsiteX2" fmla="*/ 784776 w 784776"/>
              <a:gd name="connsiteY2" fmla="*/ 1295400 h 1295400"/>
              <a:gd name="connsiteX3" fmla="*/ 0 w 784776"/>
              <a:gd name="connsiteY3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4776" h="1295400">
                <a:moveTo>
                  <a:pt x="0" y="0"/>
                </a:moveTo>
                <a:lnTo>
                  <a:pt x="784776" y="0"/>
                </a:lnTo>
                <a:lnTo>
                  <a:pt x="784776" y="1295400"/>
                </a:lnTo>
                <a:lnTo>
                  <a:pt x="0" y="12954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17E50D-F7E2-253D-428F-1DA3EFBC285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16600" y="355600"/>
            <a:ext cx="784225" cy="6731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77D0816-A0A9-20C1-B42A-95D1C13F84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1800" y="284480"/>
            <a:ext cx="5384800" cy="4100194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1E97C1-0EB0-B109-7BE3-9012BD59B8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800" y="4521200"/>
            <a:ext cx="5384800" cy="1568449"/>
          </a:xfrm>
        </p:spPr>
        <p:txBody>
          <a:bodyPr/>
          <a:lstStyle>
            <a:lvl1pPr marL="0" indent="0" algn="l"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ED90A8-7525-1B2C-FACF-0A70191543F4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 flipH="1">
            <a:off x="6601377" y="0"/>
            <a:ext cx="5590623" cy="6858000"/>
          </a:xfrm>
          <a:custGeom>
            <a:avLst/>
            <a:gdLst>
              <a:gd name="connsiteX0" fmla="*/ 0 w 5590623"/>
              <a:gd name="connsiteY0" fmla="*/ 0 h 6858000"/>
              <a:gd name="connsiteX1" fmla="*/ 5590623 w 5590623"/>
              <a:gd name="connsiteY1" fmla="*/ 0 h 6858000"/>
              <a:gd name="connsiteX2" fmla="*/ 5590623 w 5590623"/>
              <a:gd name="connsiteY2" fmla="*/ 5112985 h 6858000"/>
              <a:gd name="connsiteX3" fmla="*/ 3845608 w 5590623"/>
              <a:gd name="connsiteY3" fmla="*/ 6858000 h 6858000"/>
              <a:gd name="connsiteX4" fmla="*/ 99715 w 5590623"/>
              <a:gd name="connsiteY4" fmla="*/ 6858000 h 6858000"/>
              <a:gd name="connsiteX5" fmla="*/ 0 w 5590623"/>
              <a:gd name="connsiteY5" fmla="*/ 685296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90623" h="6858000">
                <a:moveTo>
                  <a:pt x="0" y="0"/>
                </a:moveTo>
                <a:lnTo>
                  <a:pt x="5590623" y="0"/>
                </a:lnTo>
                <a:lnTo>
                  <a:pt x="5590623" y="5112985"/>
                </a:lnTo>
                <a:cubicBezTo>
                  <a:pt x="5590623" y="6076730"/>
                  <a:pt x="4809354" y="6858000"/>
                  <a:pt x="3845608" y="6858000"/>
                </a:cubicBezTo>
                <a:lnTo>
                  <a:pt x="99715" y="6858000"/>
                </a:lnTo>
                <a:lnTo>
                  <a:pt x="0" y="685296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C5FC4FE-969C-3430-8E2D-D1961B0E5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368B6B88-8FFC-4EC1-8A35-0530082133E1}" type="datetime1">
              <a:rPr lang="ru-RU" smtClean="0"/>
              <a:t>25.06.2026</a:t>
            </a:fld>
            <a:endParaRPr lang="en-CN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2AF8041-59E3-15F2-6902-E9C22C333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D27CEAE8-ACAD-92D0-B0A7-F2FED32A53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19129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095B0E-61E1-13CE-6F7F-EE3F7FD0FD9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198" y="314036"/>
            <a:ext cx="10515600" cy="57010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9A793-2C0E-8F06-4362-96A1983B5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6460A748-90C0-40AC-9117-054942A5D6D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C9044-6596-30C3-95FD-F186F8096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5F415-CF39-9236-9576-0DF9F95C1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4989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8"/>
            <a:ext cx="10504000" cy="848979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4FB75-D5E0-9511-4FD2-C68C1C091E5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9799" y="1847276"/>
            <a:ext cx="10498202" cy="41677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C1F12379-188A-C977-1150-3E5925DBE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242CC08F-83C1-4CAC-8988-3CE6B00A79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BBEF7DA-BA6D-A07F-F03E-2BC9F8B31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C858912-AA2F-5EAF-FCD4-B77FA992F0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D429890D-AAF9-8BC9-BD12-23ABDAA0454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4611981F-BBC7-0DC8-FC22-8FF2B06CB4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6455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385975"/>
            <a:ext cx="4325112" cy="245479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4D1E701-C09D-5C9D-D6F0-B24CF24DE81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24949" y="2385975"/>
            <a:ext cx="5728848" cy="245479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FB65093-A00A-3EDD-C0C5-4CDFFD32B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1FB2F0F8-42AB-4414-A2B4-2B7BA16811C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3D35FF5-CE2E-247E-ACA9-67EA0D258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35B66F-F94E-7191-89B2-9BC080EC5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9" name="Straight Connector 31">
            <a:extLst>
              <a:ext uri="{FF2B5EF4-FFF2-40B4-BE49-F238E27FC236}">
                <a16:creationId xmlns:a16="http://schemas.microsoft.com/office/drawing/2014/main" id="{318DEC2A-2948-AEF3-C9E8-2ED520DE083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2">
            <a:extLst>
              <a:ext uri="{FF2B5EF4-FFF2-40B4-BE49-F238E27FC236}">
                <a16:creationId xmlns:a16="http://schemas.microsoft.com/office/drawing/2014/main" id="{6F8E1B26-93AA-F87D-FBC9-B4B64DEAF7D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14411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347" y="2258568"/>
            <a:ext cx="3813048" cy="355701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7179A23-77F8-DF71-F294-EBB8C50418C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26188" y="2258569"/>
            <a:ext cx="6227609" cy="35570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E5B8C-BD87-04ED-9CEF-4AFD2D0C8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0AB5AB46-05D3-47B9-B3F2-E46FF0EB5466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71EFC9-7505-F7FF-CF6B-86AB994377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F0AB1-6FFC-E765-BFAA-96D029963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4489C308-841C-D2A7-8515-411CB01686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B60E0D5B-082D-4EB9-B1D4-EF2D236B05E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5B814A6C-6187-44A9-CE55-07E0F6A33C0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31">
            <a:extLst>
              <a:ext uri="{FF2B5EF4-FFF2-40B4-BE49-F238E27FC236}">
                <a16:creationId xmlns:a16="http://schemas.microsoft.com/office/drawing/2014/main" id="{CCF56FCA-E9F5-CED2-901F-8A806CBEC2E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4037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1109587"/>
            <a:ext cx="4145582" cy="4638825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BE3F9A9-6F1E-9A87-9F34-719BDBBB17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FF11D070-2A5E-450A-BE49-17177C753A6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034BEAC-979B-C481-66E0-57CBE849F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33B9A1-B856-0C6C-BE29-3F7047578B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7" name="Straight Connector 31">
            <a:extLst>
              <a:ext uri="{FF2B5EF4-FFF2-40B4-BE49-F238E27FC236}">
                <a16:creationId xmlns:a16="http://schemas.microsoft.com/office/drawing/2014/main" id="{574AC177-8C09-79F3-8CC6-DA60495C446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32">
            <a:extLst>
              <a:ext uri="{FF2B5EF4-FFF2-40B4-BE49-F238E27FC236}">
                <a16:creationId xmlns:a16="http://schemas.microsoft.com/office/drawing/2014/main" id="{B15B36F5-13CB-A1A3-0ECD-756964BC068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8D56DEF8-59B1-77EC-4BF9-9B1E066C877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EAC0D963-F67D-C0B7-83D7-35313281638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18E2A2FC-47FE-82C3-DDCE-775263AF6B3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27784" y="1109588"/>
            <a:ext cx="6126013" cy="46388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708770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4000" y="877456"/>
            <a:ext cx="4142232" cy="4940661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4B042FA-40F9-5B1B-253A-F9E4CE1EF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278EF4FF-9C60-43AF-B38B-6DA726D10A0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217913B-B30A-FA59-DEB0-EE00CE0E2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0BC0D2D-F6C3-AAB2-BE9B-976038A36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8" name="Straight Connector 31">
            <a:extLst>
              <a:ext uri="{FF2B5EF4-FFF2-40B4-BE49-F238E27FC236}">
                <a16:creationId xmlns:a16="http://schemas.microsoft.com/office/drawing/2014/main" id="{233E3486-94FE-93B7-B905-AD9FCF0CBC2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32">
            <a:extLst>
              <a:ext uri="{FF2B5EF4-FFF2-40B4-BE49-F238E27FC236}">
                <a16:creationId xmlns:a16="http://schemas.microsoft.com/office/drawing/2014/main" id="{911974C7-CCAB-1907-BE37-42979777A4C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32">
            <a:extLst>
              <a:ext uri="{FF2B5EF4-FFF2-40B4-BE49-F238E27FC236}">
                <a16:creationId xmlns:a16="http://schemas.microsoft.com/office/drawing/2014/main" id="{06A3D12A-2FB9-F068-52F8-5ECB59CF790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F5C18F72-C84F-D063-4732-84EC0978CB8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D273858-FBFD-DEAE-AD96-5C657A6EFD3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18548" y="877457"/>
            <a:ext cx="6135249" cy="49406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210932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94314" cy="5194161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DE26A1A-0C2E-AA4F-2BFD-2FC457BEE9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8F1432B0-CD6A-462F-B015-790D7BD6D03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E13558B-C550-D97A-0993-90E482774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B01AD3E-A936-38B4-4A48-03DBD2461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1" name="Straight Connector 31">
            <a:extLst>
              <a:ext uri="{FF2B5EF4-FFF2-40B4-BE49-F238E27FC236}">
                <a16:creationId xmlns:a16="http://schemas.microsoft.com/office/drawing/2014/main" id="{6F7CAE20-16AA-488D-A148-9F47CEF0D16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531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2">
            <a:extLst>
              <a:ext uri="{FF2B5EF4-FFF2-40B4-BE49-F238E27FC236}">
                <a16:creationId xmlns:a16="http://schemas.microsoft.com/office/drawing/2014/main" id="{11F815CC-EECB-FB5B-68C1-C48FC508C717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EF9D6568-E832-17EE-6E8D-6D4F80BEF1A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2EC9985A-8A31-E099-A519-A003E3B94C4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81B36D-31CE-2315-D28B-4F83E6A8691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25829" y="831919"/>
            <a:ext cx="6822170" cy="5194159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542910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03" y="740002"/>
            <a:ext cx="10664992" cy="1108799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FBB123-E35D-F0AD-599A-36331CA67F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63503" y="1930401"/>
            <a:ext cx="10664981" cy="11087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D5CE30-2042-C9F0-1D52-67FF1CCCF5B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 flipH="1">
            <a:off x="763503" y="3125456"/>
            <a:ext cx="10664990" cy="3003882"/>
          </a:xfrm>
          <a:custGeom>
            <a:avLst/>
            <a:gdLst>
              <a:gd name="connsiteX0" fmla="*/ 717565 w 10664990"/>
              <a:gd name="connsiteY0" fmla="*/ 0 h 3003882"/>
              <a:gd name="connsiteX1" fmla="*/ 10664990 w 10664990"/>
              <a:gd name="connsiteY1" fmla="*/ 0 h 3003882"/>
              <a:gd name="connsiteX2" fmla="*/ 10664990 w 10664990"/>
              <a:gd name="connsiteY2" fmla="*/ 2040791 h 3003882"/>
              <a:gd name="connsiteX3" fmla="*/ 9701899 w 10664990"/>
              <a:gd name="connsiteY3" fmla="*/ 3003882 h 3003882"/>
              <a:gd name="connsiteX4" fmla="*/ 0 w 10664990"/>
              <a:gd name="connsiteY4" fmla="*/ 3003882 h 3003882"/>
              <a:gd name="connsiteX5" fmla="*/ 0 w 10664990"/>
              <a:gd name="connsiteY5" fmla="*/ 807576 h 3003882"/>
              <a:gd name="connsiteX6" fmla="*/ 6866 w 10664990"/>
              <a:gd name="connsiteY6" fmla="*/ 739470 h 3003882"/>
              <a:gd name="connsiteX7" fmla="*/ 663997 w 10664990"/>
              <a:gd name="connsiteY7" fmla="*/ 13774 h 300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64990" h="3003882">
                <a:moveTo>
                  <a:pt x="717565" y="0"/>
                </a:moveTo>
                <a:lnTo>
                  <a:pt x="10664990" y="0"/>
                </a:lnTo>
                <a:lnTo>
                  <a:pt x="10664990" y="2040791"/>
                </a:lnTo>
                <a:cubicBezTo>
                  <a:pt x="10664990" y="2572691"/>
                  <a:pt x="10233799" y="3003882"/>
                  <a:pt x="9701899" y="3003882"/>
                </a:cubicBezTo>
                <a:lnTo>
                  <a:pt x="0" y="3003882"/>
                </a:lnTo>
                <a:lnTo>
                  <a:pt x="0" y="807576"/>
                </a:lnTo>
                <a:lnTo>
                  <a:pt x="6866" y="739470"/>
                </a:lnTo>
                <a:cubicBezTo>
                  <a:pt x="77427" y="394648"/>
                  <a:pt x="332267" y="116953"/>
                  <a:pt x="663997" y="1377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CA2A0CC-FD1D-090E-B032-2727A33C2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774D2010-C102-47D0-A213-216FD6D2875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4E31B0-796E-475E-1937-AD368956E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F8FA102-64A1-8ADA-C519-B41858DD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21" name="Straight Connector 31">
            <a:extLst>
              <a:ext uri="{FF2B5EF4-FFF2-40B4-BE49-F238E27FC236}">
                <a16:creationId xmlns:a16="http://schemas.microsoft.com/office/drawing/2014/main" id="{EBE4D70A-6370-D227-8C8A-E57CB8CE718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270487BC-62D0-8122-EE28-32BF73CE6AC2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2144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39" y="1447057"/>
            <a:ext cx="5950364" cy="203379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F25448-0DAF-84AF-957A-8B7DD3CAE29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0440" y="3666843"/>
            <a:ext cx="5950361" cy="17814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F619FEFE-FA24-AF33-24CC-8CF8C2EA533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1163" y="1447057"/>
            <a:ext cx="4570398" cy="4001232"/>
          </a:xfrm>
          <a:custGeom>
            <a:avLst/>
            <a:gdLst>
              <a:gd name="connsiteX0" fmla="*/ 850828 w 4570398"/>
              <a:gd name="connsiteY0" fmla="*/ 0 h 4001232"/>
              <a:gd name="connsiteX1" fmla="*/ 4570398 w 4570398"/>
              <a:gd name="connsiteY1" fmla="*/ 0 h 4001232"/>
              <a:gd name="connsiteX2" fmla="*/ 4570398 w 4570398"/>
              <a:gd name="connsiteY2" fmla="*/ 4001232 h 4001232"/>
              <a:gd name="connsiteX3" fmla="*/ 0 w 4570398"/>
              <a:gd name="connsiteY3" fmla="*/ 4001232 h 4001232"/>
              <a:gd name="connsiteX4" fmla="*/ 0 w 4570398"/>
              <a:gd name="connsiteY4" fmla="*/ 850828 h 4001232"/>
              <a:gd name="connsiteX5" fmla="*/ 850828 w 4570398"/>
              <a:gd name="connsiteY5" fmla="*/ 0 h 400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398" h="4001232">
                <a:moveTo>
                  <a:pt x="850828" y="0"/>
                </a:moveTo>
                <a:lnTo>
                  <a:pt x="4570398" y="0"/>
                </a:lnTo>
                <a:lnTo>
                  <a:pt x="4570398" y="4001232"/>
                </a:lnTo>
                <a:lnTo>
                  <a:pt x="0" y="4001232"/>
                </a:lnTo>
                <a:lnTo>
                  <a:pt x="0" y="850828"/>
                </a:lnTo>
                <a:cubicBezTo>
                  <a:pt x="0" y="380929"/>
                  <a:pt x="380929" y="0"/>
                  <a:pt x="850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ABCDF30-736E-DDCD-8995-04081136D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B77FB888-4F6A-4946-8DA4-C9CE12A2F8AD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DCB8639-0E62-F8EE-441C-1B7A70F4D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1946413-27AA-1378-FE96-418D83493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43900" y="60801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46" name="Straight Connector 31">
            <a:extLst>
              <a:ext uri="{FF2B5EF4-FFF2-40B4-BE49-F238E27FC236}">
                <a16:creationId xmlns:a16="http://schemas.microsoft.com/office/drawing/2014/main" id="{6E886974-A437-755C-8DD2-D1FAF1F4CD2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4750" y="270087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2">
            <a:extLst>
              <a:ext uri="{FF2B5EF4-FFF2-40B4-BE49-F238E27FC236}">
                <a16:creationId xmlns:a16="http://schemas.microsoft.com/office/drawing/2014/main" id="{A9ECFDDC-497E-4477-382E-22B08D2D266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88588" y="16934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67922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000" y="825622"/>
            <a:ext cx="6858000" cy="93268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337403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173E1F8-C04C-8FCF-9E14-B4E1DB2FFA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90001" y="1876088"/>
            <a:ext cx="6858000" cy="41389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C540298-18F9-BB50-4F7D-8DBF53B1A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28F045D5-EF4F-4867-9672-A9F08696E67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470C8BC-9567-FE0B-27FF-87FC864EAB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7C8A89B-AF92-C4D9-9581-EF8D76660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20" name="Freeform: Shape 8">
            <a:extLst>
              <a:ext uri="{FF2B5EF4-FFF2-40B4-BE49-F238E27FC236}">
                <a16:creationId xmlns:a16="http://schemas.microsoft.com/office/drawing/2014/main" id="{6D6A59D5-A266-1465-E5EF-E8F22D2CF908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11688000" y="1215042"/>
            <a:ext cx="504000" cy="661046"/>
          </a:xfrm>
          <a:custGeom>
            <a:avLst/>
            <a:gdLst>
              <a:gd name="connsiteX0" fmla="*/ 0 w 3383176"/>
              <a:gd name="connsiteY0" fmla="*/ 0 h 661046"/>
              <a:gd name="connsiteX1" fmla="*/ 3383176 w 3383176"/>
              <a:gd name="connsiteY1" fmla="*/ 0 h 661046"/>
              <a:gd name="connsiteX2" fmla="*/ 3383176 w 3383176"/>
              <a:gd name="connsiteY2" fmla="*/ 661046 h 661046"/>
              <a:gd name="connsiteX3" fmla="*/ 0 w 3383176"/>
              <a:gd name="connsiteY3" fmla="*/ 661046 h 66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3176" h="661046">
                <a:moveTo>
                  <a:pt x="0" y="0"/>
                </a:moveTo>
                <a:lnTo>
                  <a:pt x="3383176" y="0"/>
                </a:lnTo>
                <a:lnTo>
                  <a:pt x="3383176" y="661046"/>
                </a:lnTo>
                <a:lnTo>
                  <a:pt x="0" y="66104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AC124138-469D-E937-2DC9-48342587481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4DCD94ED-A7C3-B922-5276-E0CFC541EDD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26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quence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4FD6E8-9410-CD68-AD6A-4F21B02BAA97}"/>
              </a:ext>
              <a:ext uri="{C183D7F6-B498-43B3-948B-1728B52AA6E4}">
                <adec:decorative xmlns:adec="http://schemas.microsoft.com/office/drawing/2017/decorative" xmlns:p15="http://schemas.microsoft.com/office/powerpoint/2012/main" xmlns:p14="http://schemas.microsoft.com/office/powerpoint/2010/main" xmlns:a16="http://schemas.microsoft.com/office/drawing/2014/main" xmlns="" val="1"/>
              </a:ext>
            </a:extLst>
          </p:cNvPr>
          <p:cNvSpPr/>
          <p:nvPr userDrawn="1"/>
        </p:nvSpPr>
        <p:spPr>
          <a:xfrm>
            <a:off x="5429250" y="1"/>
            <a:ext cx="1333500" cy="1046131"/>
          </a:xfrm>
          <a:custGeom>
            <a:avLst/>
            <a:gdLst>
              <a:gd name="connsiteX0" fmla="*/ 0 w 1333500"/>
              <a:gd name="connsiteY0" fmla="*/ 0 h 1046131"/>
              <a:gd name="connsiteX1" fmla="*/ 1333500 w 1333500"/>
              <a:gd name="connsiteY1" fmla="*/ 0 h 1046131"/>
              <a:gd name="connsiteX2" fmla="*/ 1333500 w 1333500"/>
              <a:gd name="connsiteY2" fmla="*/ 828110 h 1046131"/>
              <a:gd name="connsiteX3" fmla="*/ 1115479 w 1333500"/>
              <a:gd name="connsiteY3" fmla="*/ 1046131 h 1046131"/>
              <a:gd name="connsiteX4" fmla="*/ 218021 w 1333500"/>
              <a:gd name="connsiteY4" fmla="*/ 1046131 h 1046131"/>
              <a:gd name="connsiteX5" fmla="*/ 0 w 1333500"/>
              <a:gd name="connsiteY5" fmla="*/ 828110 h 1046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3500" h="1046131">
                <a:moveTo>
                  <a:pt x="0" y="0"/>
                </a:moveTo>
                <a:lnTo>
                  <a:pt x="1333500" y="0"/>
                </a:lnTo>
                <a:lnTo>
                  <a:pt x="1333500" y="828110"/>
                </a:lnTo>
                <a:cubicBezTo>
                  <a:pt x="1333500" y="948520"/>
                  <a:pt x="1235889" y="1046131"/>
                  <a:pt x="1115479" y="1046131"/>
                </a:cubicBezTo>
                <a:lnTo>
                  <a:pt x="218021" y="1046131"/>
                </a:lnTo>
                <a:cubicBezTo>
                  <a:pt x="97611" y="1046131"/>
                  <a:pt x="0" y="948520"/>
                  <a:pt x="0" y="82811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0C08F07-3AD6-984D-4638-073B6C0B859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716587" y="165378"/>
            <a:ext cx="784225" cy="6731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92300" y="1028699"/>
            <a:ext cx="8432800" cy="368300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92300" y="4876799"/>
            <a:ext cx="8432800" cy="1099109"/>
          </a:xfrm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26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20EA5083-CBDA-234C-ADF4-DE0F10961C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 smtClean="0"/>
              <a:t>03/12/2025</a:t>
            </a:r>
            <a:fld id="{A2BDBD33-9C1F-4254-9E23-048D24DD3609}" type="datetime1">
              <a:rPr lang="ru-RU" smtClean="0"/>
              <a:t>25.06.2026</a:t>
            </a:fld>
            <a:endParaRPr lang="en-CN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B46CB32-AE1A-C161-F8AD-B5C4C197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B321B52-8912-5727-807C-9B371A898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360704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F416DC19-3EE2-3837-631A-80C6DAE26E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0439" y="1447057"/>
            <a:ext cx="5950364" cy="203379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FD5174A-D175-9F7D-91D2-BF215C7FAC7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0401" y="3629901"/>
            <a:ext cx="5970402" cy="181837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25" name="Freeform: Shape 23">
            <a:extLst>
              <a:ext uri="{FF2B5EF4-FFF2-40B4-BE49-F238E27FC236}">
                <a16:creationId xmlns:a16="http://schemas.microsoft.com/office/drawing/2014/main" id="{89FDD3A7-399A-2E72-FF25-BF24500FF67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41163" y="1447057"/>
            <a:ext cx="4570398" cy="4001232"/>
          </a:xfrm>
          <a:custGeom>
            <a:avLst/>
            <a:gdLst>
              <a:gd name="connsiteX0" fmla="*/ 850828 w 4570398"/>
              <a:gd name="connsiteY0" fmla="*/ 0 h 4001232"/>
              <a:gd name="connsiteX1" fmla="*/ 4570398 w 4570398"/>
              <a:gd name="connsiteY1" fmla="*/ 0 h 4001232"/>
              <a:gd name="connsiteX2" fmla="*/ 4570398 w 4570398"/>
              <a:gd name="connsiteY2" fmla="*/ 4001232 h 4001232"/>
              <a:gd name="connsiteX3" fmla="*/ 0 w 4570398"/>
              <a:gd name="connsiteY3" fmla="*/ 4001232 h 4001232"/>
              <a:gd name="connsiteX4" fmla="*/ 0 w 4570398"/>
              <a:gd name="connsiteY4" fmla="*/ 850828 h 4001232"/>
              <a:gd name="connsiteX5" fmla="*/ 850828 w 4570398"/>
              <a:gd name="connsiteY5" fmla="*/ 0 h 4001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0398" h="4001232">
                <a:moveTo>
                  <a:pt x="850828" y="0"/>
                </a:moveTo>
                <a:lnTo>
                  <a:pt x="4570398" y="0"/>
                </a:lnTo>
                <a:lnTo>
                  <a:pt x="4570398" y="4001232"/>
                </a:lnTo>
                <a:lnTo>
                  <a:pt x="0" y="4001232"/>
                </a:lnTo>
                <a:lnTo>
                  <a:pt x="0" y="850828"/>
                </a:lnTo>
                <a:cubicBezTo>
                  <a:pt x="0" y="380929"/>
                  <a:pt x="380929" y="0"/>
                  <a:pt x="85082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CF167BF-3D71-20AF-2E69-EA5752A6E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C17427A4-F9E7-4C52-AB5C-9B3C9B11945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C953D09-438D-5340-80C3-D1668C25A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1737F91-61A6-9573-FAEE-32AB394D0B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22" name="Straight Connector 32">
            <a:extLst>
              <a:ext uri="{FF2B5EF4-FFF2-40B4-BE49-F238E27FC236}">
                <a16:creationId xmlns:a16="http://schemas.microsoft.com/office/drawing/2014/main" id="{143CB0A4-DCC7-ECD1-D1DC-7A37717979B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0341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31">
            <a:extLst>
              <a:ext uri="{FF2B5EF4-FFF2-40B4-BE49-F238E27FC236}">
                <a16:creationId xmlns:a16="http://schemas.microsoft.com/office/drawing/2014/main" id="{A52A0D3B-29E2-5893-0F38-FC610A31DC1B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6641253"/>
            <a:ext cx="12196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656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613" y="831918"/>
            <a:ext cx="4361688" cy="152704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3D902598-98B0-111E-C570-D294DFF63A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85613" y="2530765"/>
            <a:ext cx="4361688" cy="348427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F530FC37-80EF-0A07-0887-E72EE2F2EA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F26B5D03-A558-4EB8-8141-2DD30FA5AF7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5D7C95-B96F-1B15-0186-8CF2D27B0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E8935CD5-5B1B-FE89-B83F-E43E648AD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CFFC6615-4187-7A83-63EE-BF6CF6B2BD19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4A13F58F-07D6-B33D-BD64-C72F39E3D60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065608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0E64AB3-51D9-9992-E51A-78ADA62E2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3" y="831918"/>
            <a:ext cx="4361688" cy="152704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65082D8-BAB5-0BFE-8BA8-E50FFE04E27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521529"/>
            <a:ext cx="4361688" cy="349351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992B4E0B-09D2-1770-AF0A-79593CF5C03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80428" y="831918"/>
            <a:ext cx="5767509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135D21-9D7B-C592-F9B1-C45527BFFF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05B853BC-AF65-405E-91DA-3042DB97C47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76E13FC-6FF0-0B11-2B96-ECCD78FC3A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F63308A-4914-FAA4-AF71-EA8AB8B7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1BFCDEF0-A571-1775-D666-DD70D4326BA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2">
            <a:extLst>
              <a:ext uri="{FF2B5EF4-FFF2-40B4-BE49-F238E27FC236}">
                <a16:creationId xmlns:a16="http://schemas.microsoft.com/office/drawing/2014/main" id="{B6AF83C9-36E2-6852-74FB-AB9B9B4846C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5327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5064" y="825622"/>
            <a:ext cx="4522936" cy="93268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8"/>
            <a:ext cx="5648242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1EB3780-5266-3444-3317-22ACFFCE499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825065" y="1902698"/>
            <a:ext cx="4522936" cy="411234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27B9E5B2-7325-82CA-6062-3169FE7D5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768E4D09-CC44-441F-9E6D-1D4443F510E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C01CB96-C098-D789-185D-0A6FED880F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270D577-1A93-F8B5-EC60-749030FF6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F95D4149-5D4A-C071-F2F9-529F92199B34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32">
            <a:extLst>
              <a:ext uri="{FF2B5EF4-FFF2-40B4-BE49-F238E27FC236}">
                <a16:creationId xmlns:a16="http://schemas.microsoft.com/office/drawing/2014/main" id="{5F2CF751-80F5-AC12-9235-FEBCA21CF7F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67473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490" y="831919"/>
            <a:ext cx="4572000" cy="93268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882F52C-7359-FD40-71A5-15E3C8B2A17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73491" y="1921164"/>
            <a:ext cx="4572000" cy="4093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1" y="831919"/>
            <a:ext cx="543028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FE30C-67A7-0896-8382-BABCD70340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52952B59-953E-48A5-B61C-5679BDA6A037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E6BC6-9D59-8976-032A-6B639BC50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0EEB-A8D0-4D9B-FDE5-0FCE3DC7DD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7" name="Straight Connector 31">
            <a:extLst>
              <a:ext uri="{FF2B5EF4-FFF2-40B4-BE49-F238E27FC236}">
                <a16:creationId xmlns:a16="http://schemas.microsoft.com/office/drawing/2014/main" id="{FA6FBC27-AA27-A480-F758-AA0A0E348760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3181070F-26E0-0C0D-6747-547B88616A0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45913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432" y="831918"/>
            <a:ext cx="3401568" cy="1527048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8"/>
            <a:ext cx="6740144" cy="519416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65AB92A-BAA8-BA88-5315-6CDEB9B717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946433" y="2512293"/>
            <a:ext cx="3401568" cy="35027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CD858A2-3AA3-29EC-34E4-F6890BAEE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E8B1C6CB-3F9F-429F-AC87-4C5C63CA21B5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321516-7241-6346-DEBE-42DAA310AB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A23FE0-8FD5-337D-C29C-60458812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0" name="Straight Connector 31">
            <a:extLst>
              <a:ext uri="{FF2B5EF4-FFF2-40B4-BE49-F238E27FC236}">
                <a16:creationId xmlns:a16="http://schemas.microsoft.com/office/drawing/2014/main" id="{01CF247D-9042-90FD-312C-A1D50781EA0F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DB84D435-085C-D7FE-B28F-B6977BBEA6DA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5194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00" y="831919"/>
            <a:ext cx="3401568" cy="152704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69C6F0A-B174-5013-4DDB-AB20BA8268B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1" y="2549236"/>
            <a:ext cx="3401568" cy="34658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1" y="831919"/>
            <a:ext cx="6586220" cy="51941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3E85C36-1ED6-1795-08DB-23696B5302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A4E851E9-BB2C-4DB3-A2AF-E7D54AEF971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92E76A4-FFBE-61B8-F59B-EC1CE3BFD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082745D-51FE-069C-245E-4F44EB779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6" name="Straight Connector 31">
            <a:extLst>
              <a:ext uri="{FF2B5EF4-FFF2-40B4-BE49-F238E27FC236}">
                <a16:creationId xmlns:a16="http://schemas.microsoft.com/office/drawing/2014/main" id="{E4F783A1-78AA-BF8E-8A22-FCBFCE05B01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2">
            <a:extLst>
              <a:ext uri="{FF2B5EF4-FFF2-40B4-BE49-F238E27FC236}">
                <a16:creationId xmlns:a16="http://schemas.microsoft.com/office/drawing/2014/main" id="{F749601C-05D8-E636-3210-CF2A8713AE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17612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3454" y="831919"/>
            <a:ext cx="3273552" cy="2035696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4000" y="831919"/>
            <a:ext cx="6937365" cy="509168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1A6011F-285F-BCE2-F758-C63F33675A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080245" y="2983345"/>
            <a:ext cx="3273552" cy="3031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9FF9B-D63D-5137-0473-E4C0988E7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68C9B846-70EC-424C-8263-12AAEF6B220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104BA7A-7438-73D7-F9C7-AB3C9A7E0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204760-0885-A02F-0067-BD4AC55CCC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6" name="Straight Connector 31">
            <a:extLst>
              <a:ext uri="{FF2B5EF4-FFF2-40B4-BE49-F238E27FC236}">
                <a16:creationId xmlns:a16="http://schemas.microsoft.com/office/drawing/2014/main" id="{385EA8A6-8678-1948-5F2D-5CF4833E07BD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295486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32">
            <a:extLst>
              <a:ext uri="{FF2B5EF4-FFF2-40B4-BE49-F238E27FC236}">
                <a16:creationId xmlns:a16="http://schemas.microsoft.com/office/drawing/2014/main" id="{3B9F398C-FAF1-1B27-836C-F97B88F78213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254212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46276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31919"/>
            <a:ext cx="10504001" cy="347206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8" y="4509559"/>
            <a:ext cx="4579339" cy="1516522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3F99E67D-47D5-3842-1385-6C2F08D20EE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569531" y="4509558"/>
            <a:ext cx="5778466" cy="15165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78DFD8-B1C6-7604-1671-4CDAC3912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67F09102-70E0-4F0A-88B5-43D8BCF39C22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9921C03-3153-09AF-0D57-A0D96EBE1D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86E0734-2C6E-8C3B-65F2-133B94CFC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BE6A6E60-0F31-180B-5E3F-E85797977EC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67500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DE8990BD-673C-BFDE-354D-14C949F2431E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6641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7355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3999" y="865938"/>
            <a:ext cx="10504001" cy="255600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999" y="3785800"/>
            <a:ext cx="2953618" cy="2240280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C2A94BD-34CC-6470-1478-1D549D046B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62400" y="3785795"/>
            <a:ext cx="7391397" cy="2240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2F43E7-55DC-C610-6DA1-0251237351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03/12/2025</a:t>
            </a:r>
            <a:fld id="{616FD2D6-EAB7-461C-989A-62E585035039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AE1085B-0F8A-711E-D721-A4D350D794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738CBE5-2DAC-95AD-3EE9-B0A0F5340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cxnSp>
        <p:nvCxnSpPr>
          <p:cNvPr id="12" name="Straight Connector 31">
            <a:extLst>
              <a:ext uri="{FF2B5EF4-FFF2-40B4-BE49-F238E27FC236}">
                <a16:creationId xmlns:a16="http://schemas.microsoft.com/office/drawing/2014/main" id="{F8884F71-7DBC-7C26-DB2C-731FCBC2EA65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-1" y="6677125"/>
            <a:ext cx="121920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32">
            <a:extLst>
              <a:ext uri="{FF2B5EF4-FFF2-40B4-BE49-F238E27FC236}">
                <a16:creationId xmlns:a16="http://schemas.microsoft.com/office/drawing/2014/main" id="{813CFB62-5831-FDE1-34F0-38FCD7614D8C}"/>
              </a:ext>
              <a:ext uri="{C183D7F6-B498-43B3-948B-1728B52AA6E4}">
                <adec:decorative xmlns:adec="http://schemas.microsoft.com/office/drawing/2017/decorative" xmlns:p14="http://schemas.microsoft.com/office/powerpoint/2010/main" xmlns:a16="http://schemas.microsoft.com/office/drawing/2014/main" xmlns="" val="1"/>
              </a:ext>
            </a:extLst>
          </p:cNvPr>
          <p:cNvCxnSpPr>
            <a:cxnSpLocks/>
          </p:cNvCxnSpPr>
          <p:nvPr userDrawn="1"/>
        </p:nvCxnSpPr>
        <p:spPr>
          <a:xfrm>
            <a:off x="11966641" y="9625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32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7.xml"/><Relationship Id="rId18" Type="http://schemas.openxmlformats.org/officeDocument/2006/relationships/slideLayout" Target="../slideLayouts/slideLayout82.xml"/><Relationship Id="rId26" Type="http://schemas.openxmlformats.org/officeDocument/2006/relationships/slideLayout" Target="../slideLayouts/slideLayout90.xml"/><Relationship Id="rId39" Type="http://schemas.openxmlformats.org/officeDocument/2006/relationships/slideLayout" Target="../slideLayouts/slideLayout103.xml"/><Relationship Id="rId21" Type="http://schemas.openxmlformats.org/officeDocument/2006/relationships/slideLayout" Target="../slideLayouts/slideLayout85.xml"/><Relationship Id="rId34" Type="http://schemas.openxmlformats.org/officeDocument/2006/relationships/slideLayout" Target="../slideLayouts/slideLayout98.xml"/><Relationship Id="rId42" Type="http://schemas.openxmlformats.org/officeDocument/2006/relationships/slideLayout" Target="../slideLayouts/slideLayout106.xml"/><Relationship Id="rId47" Type="http://schemas.openxmlformats.org/officeDocument/2006/relationships/slideLayout" Target="../slideLayouts/slideLayout111.xml"/><Relationship Id="rId50" Type="http://schemas.openxmlformats.org/officeDocument/2006/relationships/slideLayout" Target="../slideLayouts/slideLayout114.xml"/><Relationship Id="rId55" Type="http://schemas.openxmlformats.org/officeDocument/2006/relationships/slideLayout" Target="../slideLayouts/slideLayout119.xml"/><Relationship Id="rId63" Type="http://schemas.openxmlformats.org/officeDocument/2006/relationships/slideLayout" Target="../slideLayouts/slideLayout127.xml"/><Relationship Id="rId68" Type="http://schemas.openxmlformats.org/officeDocument/2006/relationships/theme" Target="../theme/theme2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93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24" Type="http://schemas.openxmlformats.org/officeDocument/2006/relationships/slideLayout" Target="../slideLayouts/slideLayout88.xml"/><Relationship Id="rId32" Type="http://schemas.openxmlformats.org/officeDocument/2006/relationships/slideLayout" Target="../slideLayouts/slideLayout96.xml"/><Relationship Id="rId37" Type="http://schemas.openxmlformats.org/officeDocument/2006/relationships/slideLayout" Target="../slideLayouts/slideLayout101.xml"/><Relationship Id="rId40" Type="http://schemas.openxmlformats.org/officeDocument/2006/relationships/slideLayout" Target="../slideLayouts/slideLayout104.xml"/><Relationship Id="rId45" Type="http://schemas.openxmlformats.org/officeDocument/2006/relationships/slideLayout" Target="../slideLayouts/slideLayout109.xml"/><Relationship Id="rId53" Type="http://schemas.openxmlformats.org/officeDocument/2006/relationships/slideLayout" Target="../slideLayouts/slideLayout117.xml"/><Relationship Id="rId58" Type="http://schemas.openxmlformats.org/officeDocument/2006/relationships/slideLayout" Target="../slideLayouts/slideLayout122.xml"/><Relationship Id="rId66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23" Type="http://schemas.openxmlformats.org/officeDocument/2006/relationships/slideLayout" Target="../slideLayouts/slideLayout87.xml"/><Relationship Id="rId28" Type="http://schemas.openxmlformats.org/officeDocument/2006/relationships/slideLayout" Target="../slideLayouts/slideLayout92.xml"/><Relationship Id="rId36" Type="http://schemas.openxmlformats.org/officeDocument/2006/relationships/slideLayout" Target="../slideLayouts/slideLayout100.xml"/><Relationship Id="rId49" Type="http://schemas.openxmlformats.org/officeDocument/2006/relationships/slideLayout" Target="../slideLayouts/slideLayout113.xml"/><Relationship Id="rId57" Type="http://schemas.openxmlformats.org/officeDocument/2006/relationships/slideLayout" Target="../slideLayouts/slideLayout121.xml"/><Relationship Id="rId61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74.xml"/><Relationship Id="rId19" Type="http://schemas.openxmlformats.org/officeDocument/2006/relationships/slideLayout" Target="../slideLayouts/slideLayout83.xml"/><Relationship Id="rId31" Type="http://schemas.openxmlformats.org/officeDocument/2006/relationships/slideLayout" Target="../slideLayouts/slideLayout95.xml"/><Relationship Id="rId44" Type="http://schemas.openxmlformats.org/officeDocument/2006/relationships/slideLayout" Target="../slideLayouts/slideLayout108.xml"/><Relationship Id="rId52" Type="http://schemas.openxmlformats.org/officeDocument/2006/relationships/slideLayout" Target="../slideLayouts/slideLayout116.xml"/><Relationship Id="rId60" Type="http://schemas.openxmlformats.org/officeDocument/2006/relationships/slideLayout" Target="../slideLayouts/slideLayout124.xml"/><Relationship Id="rId65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Relationship Id="rId22" Type="http://schemas.openxmlformats.org/officeDocument/2006/relationships/slideLayout" Target="../slideLayouts/slideLayout86.xml"/><Relationship Id="rId27" Type="http://schemas.openxmlformats.org/officeDocument/2006/relationships/slideLayout" Target="../slideLayouts/slideLayout91.xml"/><Relationship Id="rId30" Type="http://schemas.openxmlformats.org/officeDocument/2006/relationships/slideLayout" Target="../slideLayouts/slideLayout94.xml"/><Relationship Id="rId35" Type="http://schemas.openxmlformats.org/officeDocument/2006/relationships/slideLayout" Target="../slideLayouts/slideLayout99.xml"/><Relationship Id="rId43" Type="http://schemas.openxmlformats.org/officeDocument/2006/relationships/slideLayout" Target="../slideLayouts/slideLayout107.xml"/><Relationship Id="rId48" Type="http://schemas.openxmlformats.org/officeDocument/2006/relationships/slideLayout" Target="../slideLayouts/slideLayout112.xml"/><Relationship Id="rId56" Type="http://schemas.openxmlformats.org/officeDocument/2006/relationships/slideLayout" Target="../slideLayouts/slideLayout120.xml"/><Relationship Id="rId64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6.xml"/><Relationship Id="rId17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89.xml"/><Relationship Id="rId33" Type="http://schemas.openxmlformats.org/officeDocument/2006/relationships/slideLayout" Target="../slideLayouts/slideLayout97.xml"/><Relationship Id="rId38" Type="http://schemas.openxmlformats.org/officeDocument/2006/relationships/slideLayout" Target="../slideLayouts/slideLayout102.xml"/><Relationship Id="rId46" Type="http://schemas.openxmlformats.org/officeDocument/2006/relationships/slideLayout" Target="../slideLayouts/slideLayout110.xml"/><Relationship Id="rId59" Type="http://schemas.openxmlformats.org/officeDocument/2006/relationships/slideLayout" Target="../slideLayouts/slideLayout123.xml"/><Relationship Id="rId67" Type="http://schemas.openxmlformats.org/officeDocument/2006/relationships/slideLayout" Target="../slideLayouts/slideLayout131.xml"/><Relationship Id="rId20" Type="http://schemas.openxmlformats.org/officeDocument/2006/relationships/slideLayout" Target="../slideLayouts/slideLayout84.xml"/><Relationship Id="rId41" Type="http://schemas.openxmlformats.org/officeDocument/2006/relationships/slideLayout" Target="../slideLayouts/slideLayout105.xml"/><Relationship Id="rId54" Type="http://schemas.openxmlformats.org/officeDocument/2006/relationships/slideLayout" Target="../slideLayouts/slideLayout118.xml"/><Relationship Id="rId62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ADB13491-D2D3-4083-6A8B-1287C22AE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95786-A07D-4F45-9854-5B134E06DC90}" type="datetime1">
              <a:rPr lang="ru-RU" smtClean="0"/>
              <a:t>25.06.2026</a:t>
            </a:fld>
            <a:endParaRPr lang="en-CN"/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7926D9C2-BC4F-E144-A16A-55FF6A79F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altLang="zh-CN"/>
              <a:t>Sample Footer Text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9E317CA0-22C4-CA77-01FA-B2BEFBBCD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C7497A-8219-D24C-A0EB-E9A5CBD8030E}" type="slidenum">
              <a:rPr lang="en-CN" smtClean="0"/>
              <a:t>‹#›</a:t>
            </a:fld>
            <a:endParaRPr lang="en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24" r:id="rId6"/>
    <p:sldLayoutId id="2147483725" r:id="rId7"/>
    <p:sldLayoutId id="2147483716" r:id="rId8"/>
    <p:sldLayoutId id="2147483717" r:id="rId9"/>
    <p:sldLayoutId id="2147483730" r:id="rId10"/>
    <p:sldLayoutId id="2147483731" r:id="rId11"/>
    <p:sldLayoutId id="2147483732" r:id="rId12"/>
    <p:sldLayoutId id="2147483667" r:id="rId13"/>
    <p:sldLayoutId id="2147483729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92" r:id="rId39"/>
    <p:sldLayoutId id="2147483693" r:id="rId40"/>
    <p:sldLayoutId id="2147483694" r:id="rId41"/>
    <p:sldLayoutId id="2147483695" r:id="rId42"/>
    <p:sldLayoutId id="2147483714" r:id="rId43"/>
    <p:sldLayoutId id="214748371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19" r:id="rId52"/>
    <p:sldLayoutId id="2147483718" r:id="rId53"/>
    <p:sldLayoutId id="2147483720" r:id="rId54"/>
    <p:sldLayoutId id="2147483722" r:id="rId55"/>
    <p:sldLayoutId id="2147483721" r:id="rId56"/>
    <p:sldLayoutId id="2147483703" r:id="rId57"/>
    <p:sldLayoutId id="2147483704" r:id="rId58"/>
    <p:sldLayoutId id="2147483705" r:id="rId59"/>
    <p:sldLayoutId id="2147483706" r:id="rId60"/>
    <p:sldLayoutId id="2147483707" r:id="rId61"/>
    <p:sldLayoutId id="2147483666" r:id="rId62"/>
    <p:sldLayoutId id="2147483736" r:id="rId63"/>
    <p:sldLayoutId id="2147483739" r:id="rId64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Date Placeholder 3">
            <a:extLst>
              <a:ext uri="{FF2B5EF4-FFF2-40B4-BE49-F238E27FC236}">
                <a16:creationId xmlns:a16="http://schemas.microsoft.com/office/drawing/2014/main" id="{ADB13491-D2D3-4083-6A8B-1287C22AE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95786-A07D-4F45-9854-5B134E06DC90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25.06.2026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sp>
        <p:nvSpPr>
          <p:cNvPr id="36" name="Footer Placeholder 4">
            <a:extLst>
              <a:ext uri="{FF2B5EF4-FFF2-40B4-BE49-F238E27FC236}">
                <a16:creationId xmlns:a16="http://schemas.microsoft.com/office/drawing/2014/main" id="{7926D9C2-BC4F-E144-A16A-55FF6A79F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t>Sample Footer Text</a:t>
            </a: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9E317CA0-22C4-CA77-01FA-B2BEFBBCDF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N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2535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  <p:sldLayoutId id="2147483826" r:id="rId18"/>
    <p:sldLayoutId id="2147483827" r:id="rId19"/>
    <p:sldLayoutId id="2147483828" r:id="rId20"/>
    <p:sldLayoutId id="2147483829" r:id="rId21"/>
    <p:sldLayoutId id="2147483830" r:id="rId22"/>
    <p:sldLayoutId id="2147483831" r:id="rId23"/>
    <p:sldLayoutId id="2147483832" r:id="rId24"/>
    <p:sldLayoutId id="2147483833" r:id="rId25"/>
    <p:sldLayoutId id="2147483834" r:id="rId26"/>
    <p:sldLayoutId id="2147483835" r:id="rId27"/>
    <p:sldLayoutId id="2147483836" r:id="rId28"/>
    <p:sldLayoutId id="2147483837" r:id="rId29"/>
    <p:sldLayoutId id="2147483838" r:id="rId30"/>
    <p:sldLayoutId id="2147483839" r:id="rId31"/>
    <p:sldLayoutId id="2147483840" r:id="rId32"/>
    <p:sldLayoutId id="2147483841" r:id="rId33"/>
    <p:sldLayoutId id="2147483842" r:id="rId34"/>
    <p:sldLayoutId id="2147483843" r:id="rId35"/>
    <p:sldLayoutId id="2147483844" r:id="rId36"/>
    <p:sldLayoutId id="2147483845" r:id="rId37"/>
    <p:sldLayoutId id="2147483846" r:id="rId38"/>
    <p:sldLayoutId id="2147483847" r:id="rId39"/>
    <p:sldLayoutId id="2147483848" r:id="rId40"/>
    <p:sldLayoutId id="2147483849" r:id="rId41"/>
    <p:sldLayoutId id="2147483850" r:id="rId42"/>
    <p:sldLayoutId id="2147483851" r:id="rId43"/>
    <p:sldLayoutId id="2147483852" r:id="rId44"/>
    <p:sldLayoutId id="2147483853" r:id="rId45"/>
    <p:sldLayoutId id="2147483854" r:id="rId46"/>
    <p:sldLayoutId id="2147483855" r:id="rId47"/>
    <p:sldLayoutId id="2147483856" r:id="rId48"/>
    <p:sldLayoutId id="2147483857" r:id="rId49"/>
    <p:sldLayoutId id="2147483858" r:id="rId50"/>
    <p:sldLayoutId id="2147483859" r:id="rId51"/>
    <p:sldLayoutId id="2147483860" r:id="rId52"/>
    <p:sldLayoutId id="2147483861" r:id="rId53"/>
    <p:sldLayoutId id="2147483862" r:id="rId54"/>
    <p:sldLayoutId id="2147483863" r:id="rId55"/>
    <p:sldLayoutId id="2147483864" r:id="rId56"/>
    <p:sldLayoutId id="2147483865" r:id="rId57"/>
    <p:sldLayoutId id="2147483866" r:id="rId58"/>
    <p:sldLayoutId id="2147483867" r:id="rId59"/>
    <p:sldLayoutId id="2147483868" r:id="rId60"/>
    <p:sldLayoutId id="2147483869" r:id="rId61"/>
    <p:sldLayoutId id="2147483870" r:id="rId62"/>
    <p:sldLayoutId id="2147483871" r:id="rId63"/>
    <p:sldLayoutId id="2147483872" r:id="rId64"/>
    <p:sldLayoutId id="2147483873" r:id="rId65"/>
    <p:sldLayoutId id="2147483874" r:id="rId66"/>
    <p:sldLayoutId id="2147483875" r:id="rId6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6F0DE-C48F-4911-F606-502716008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59" y="1602327"/>
            <a:ext cx="5777442" cy="1866410"/>
          </a:xfrm>
        </p:spPr>
        <p:txBody>
          <a:bodyPr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Контрольно-счетная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палата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  <a:r>
              <a:rPr lang="ru-RU" altLang="zh-CN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результатах экспертно-аналитического мероприятия</a:t>
            </a:r>
            <a:endParaRPr lang="zh-CN" alt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etitle 2">
            <a:extLst>
              <a:ext uri="{FF2B5EF4-FFF2-40B4-BE49-F238E27FC236}">
                <a16:creationId xmlns:a16="http://schemas.microsoft.com/office/drawing/2014/main" id="{DA09D1C4-F071-7D9B-6EDA-5FA84A209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559" y="3675529"/>
            <a:ext cx="5779314" cy="2345475"/>
          </a:xfrm>
        </p:spPr>
        <p:txBody>
          <a:bodyPr/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«Анализ динамики и структуры дебиторской задолженности бюджета Петропавловск-Камчатского городского округа по налоговым и неналоговым доходам» </a:t>
            </a:r>
            <a:endParaRPr lang="zh-CN" altLang="zh-CN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DA174-FC3D-8B25-FBB8-DC2004FF797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6536" y="6087752"/>
            <a:ext cx="5349715" cy="268598"/>
          </a:xfrm>
        </p:spPr>
        <p:txBody>
          <a:bodyPr/>
          <a:lstStyle/>
          <a:p>
            <a:pPr algn="ctr"/>
            <a:r>
              <a:rPr lang="ru-RU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2023-2025 годы</a:t>
            </a:r>
            <a:endParaRPr lang="en-GB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Placeholder 7" descr="Close-up of a laptop on a desk with documents.">
            <a:extLst>
              <a:ext uri="{FF2B5EF4-FFF2-40B4-BE49-F238E27FC236}">
                <a16:creationId xmlns:a16="http://schemas.microsoft.com/office/drawing/2014/main" id="{82316F9B-3EB8-DF6C-405A-F39B5E1E9AFC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" b="38"/>
          <a:stretch/>
        </p:blipFill>
        <p:spPr>
          <a:xfrm>
            <a:off x="6530583" y="0"/>
            <a:ext cx="5679347" cy="687577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1636" y="88759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983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7BA31F-D3AC-7341-B158-EAF6DE8E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79" y="358587"/>
            <a:ext cx="11221277" cy="1523085"/>
          </a:xfrm>
        </p:spPr>
        <p:txBody>
          <a:bodyPr/>
          <a:lstStyle/>
          <a:p>
            <a:pPr algn="just"/>
            <a:r>
              <a:rPr lang="ru-RU" sz="3000" dirty="0"/>
              <a:t>Структура и динамика дебиторской задолженности </a:t>
            </a:r>
            <a:r>
              <a:rPr lang="ru-RU" sz="3000" dirty="0" smtClean="0"/>
              <a:t>по налоговым доходам в </a:t>
            </a:r>
            <a:r>
              <a:rPr lang="ru-RU" sz="3000" dirty="0"/>
              <a:t>период с 2023 по 2025 годы представлена </a:t>
            </a:r>
            <a:r>
              <a:rPr lang="ru-RU" sz="3000" dirty="0" smtClean="0"/>
              <a:t>на </a:t>
            </a:r>
            <a:r>
              <a:rPr lang="ru-RU" sz="3000" dirty="0"/>
              <a:t>следующей диаграмме (тыс. рублей</a:t>
            </a:r>
            <a:r>
              <a:rPr lang="ru-RU" sz="3000" dirty="0" smtClean="0"/>
              <a:t>)</a:t>
            </a:r>
            <a:r>
              <a:rPr lang="ru-RU" altLang="zh-CN" sz="3000" dirty="0" smtClean="0"/>
              <a:t>:</a:t>
            </a:r>
            <a:endParaRPr lang="zh-CN" altLang="en-US" sz="30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856367" y="6317146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10</a:t>
            </a:fld>
            <a:endParaRPr lang="en-CN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88303145"/>
              </p:ext>
            </p:extLst>
          </p:nvPr>
        </p:nvGraphicFramePr>
        <p:xfrm>
          <a:off x="387626" y="1729409"/>
          <a:ext cx="11042373" cy="536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644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D6E7-435B-F19A-35F5-AE0027329D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6587" y="165378"/>
            <a:ext cx="784225" cy="673100"/>
          </a:xfrm>
        </p:spPr>
        <p:txBody>
          <a:bodyPr/>
          <a:lstStyle/>
          <a:p>
            <a:r>
              <a:rPr lang="ru-RU" altLang="zh-CN" dirty="0" smtClean="0"/>
              <a:t>2.2</a:t>
            </a:r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A1F90-5F0A-BBCF-0E23-01760B71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297" y="1704853"/>
            <a:ext cx="10820400" cy="1644633"/>
          </a:xfrm>
        </p:spPr>
        <p:txBody>
          <a:bodyPr/>
          <a:lstStyle/>
          <a:p>
            <a:r>
              <a:rPr lang="ru-RU" sz="3000" dirty="0"/>
              <a:t>Анализ состояния дебиторской задолженности по неналоговым доходам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C781-0C24-CF0B-C3E5-FFC3D1F75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2299" y="3530840"/>
            <a:ext cx="8432800" cy="1568824"/>
          </a:xfrm>
        </p:spPr>
        <p:txBody>
          <a:bodyPr/>
          <a:lstStyle/>
          <a:p>
            <a:r>
              <a:rPr lang="ru-RU" altLang="zh-CN" dirty="0" smtClean="0">
                <a:latin typeface="+mj-lt"/>
              </a:rPr>
              <a:t>2.2.1. </a:t>
            </a:r>
            <a:r>
              <a:rPr lang="ru-RU" dirty="0">
                <a:latin typeface="+mj-lt"/>
              </a:rPr>
              <a:t>Анализ состояния дебиторской задолженности по доходам от использования имущества, находящегося в государственной и муниципальной собственности</a:t>
            </a:r>
            <a:r>
              <a:rPr lang="ru-RU" altLang="zh-CN" dirty="0">
                <a:latin typeface="+mj-lt"/>
              </a:rPr>
              <a:t> </a:t>
            </a:r>
            <a:endParaRPr lang="en-US" altLang="zh-CN" dirty="0">
              <a:latin typeface="+mj-lt"/>
            </a:endParaRPr>
          </a:p>
          <a:p>
            <a:endParaRPr lang="zh-CN" altLang="en-US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11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11374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7BA31F-D3AC-7341-B158-EAF6DE8E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79" y="358587"/>
            <a:ext cx="11221277" cy="1523085"/>
          </a:xfrm>
        </p:spPr>
        <p:txBody>
          <a:bodyPr/>
          <a:lstStyle/>
          <a:p>
            <a:pPr algn="just"/>
            <a:r>
              <a:rPr lang="ru-RU" sz="2600" dirty="0"/>
              <a:t>Структура и динамика дебиторской задолженности </a:t>
            </a:r>
            <a:r>
              <a:rPr lang="ru-RU" sz="2600" dirty="0" smtClean="0"/>
              <a:t>по доходам от использования имущества, </a:t>
            </a:r>
            <a:r>
              <a:rPr lang="ru-RU" sz="2600" dirty="0"/>
              <a:t>находящегося в государственной и муниципальной собственности</a:t>
            </a:r>
            <a:r>
              <a:rPr lang="ru-RU" altLang="zh-CN" sz="2600" dirty="0"/>
              <a:t> </a:t>
            </a:r>
            <a:r>
              <a:rPr lang="ru-RU" sz="2600" dirty="0" smtClean="0"/>
              <a:t>в </a:t>
            </a:r>
            <a:r>
              <a:rPr lang="ru-RU" sz="2600" dirty="0"/>
              <a:t>период с 2023 по 2025 годы представлена </a:t>
            </a:r>
            <a:r>
              <a:rPr lang="ru-RU" sz="2600" dirty="0" smtClean="0"/>
              <a:t>на </a:t>
            </a:r>
            <a:r>
              <a:rPr lang="ru-RU" sz="2600" dirty="0"/>
              <a:t>следующей диаграмме (тыс. рублей</a:t>
            </a:r>
            <a:r>
              <a:rPr lang="ru-RU" sz="2600" dirty="0" smtClean="0"/>
              <a:t>)</a:t>
            </a:r>
            <a:r>
              <a:rPr lang="ru-RU" altLang="zh-CN" sz="2600" dirty="0" smtClean="0"/>
              <a:t>:</a:t>
            </a:r>
            <a:endParaRPr lang="zh-CN" altLang="en-US" sz="26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856367" y="6317146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12</a:t>
            </a:fld>
            <a:endParaRPr lang="en-CN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63265735"/>
              </p:ext>
            </p:extLst>
          </p:nvPr>
        </p:nvGraphicFramePr>
        <p:xfrm>
          <a:off x="1729409" y="1881672"/>
          <a:ext cx="8935278" cy="4800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0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D6E7-435B-F19A-35F5-AE0027329D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6587" y="165378"/>
            <a:ext cx="784225" cy="673100"/>
          </a:xfrm>
        </p:spPr>
        <p:txBody>
          <a:bodyPr/>
          <a:lstStyle/>
          <a:p>
            <a:r>
              <a:rPr lang="ru-RU" altLang="zh-CN" dirty="0" smtClean="0"/>
              <a:t>2.2</a:t>
            </a:r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A1F90-5F0A-BBCF-0E23-01760B71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297" y="1704853"/>
            <a:ext cx="10820400" cy="1644633"/>
          </a:xfrm>
        </p:spPr>
        <p:txBody>
          <a:bodyPr/>
          <a:lstStyle/>
          <a:p>
            <a:r>
              <a:rPr lang="ru-RU" sz="3000" dirty="0"/>
              <a:t>Анализ состояния дебиторской задолженности по неналоговым доходам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C781-0C24-CF0B-C3E5-FFC3D1F75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2097" y="3759440"/>
            <a:ext cx="8432800" cy="1568824"/>
          </a:xfrm>
        </p:spPr>
        <p:txBody>
          <a:bodyPr/>
          <a:lstStyle/>
          <a:p>
            <a:r>
              <a:rPr lang="ru-RU" altLang="zh-CN" dirty="0" smtClean="0">
                <a:latin typeface="+mj-lt"/>
              </a:rPr>
              <a:t>2.2.2. </a:t>
            </a:r>
            <a:r>
              <a:rPr lang="ru-RU" dirty="0">
                <a:latin typeface="+mj-lt"/>
              </a:rPr>
              <a:t>Анализ состояния дебиторской задолженности по доходам от оказания платных услуг (работ), компенсаций </a:t>
            </a:r>
            <a:r>
              <a:rPr lang="ru-RU" dirty="0" smtClean="0">
                <a:latin typeface="+mj-lt"/>
              </a:rPr>
              <a:t>затрат</a:t>
            </a:r>
            <a:endParaRPr lang="zh-CN" altLang="en-US" dirty="0">
              <a:latin typeface="+mj-lt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13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2648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7BA31F-D3AC-7341-B158-EAF6DE8E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90" y="327237"/>
            <a:ext cx="11221277" cy="1523085"/>
          </a:xfrm>
        </p:spPr>
        <p:txBody>
          <a:bodyPr/>
          <a:lstStyle/>
          <a:p>
            <a:pPr algn="just"/>
            <a:r>
              <a:rPr lang="ru-RU" sz="2600" dirty="0"/>
              <a:t>Структура и динамика дебиторской задолженности </a:t>
            </a:r>
            <a:r>
              <a:rPr lang="ru-RU" sz="2600" dirty="0" smtClean="0"/>
              <a:t>по доходам от оказания платных услуг (работ), компенсации затрат в </a:t>
            </a:r>
            <a:r>
              <a:rPr lang="ru-RU" sz="2600" dirty="0"/>
              <a:t>период с 2023 по 2025 годы представлена </a:t>
            </a:r>
            <a:r>
              <a:rPr lang="ru-RU" sz="2600" dirty="0" smtClean="0"/>
              <a:t>на </a:t>
            </a:r>
            <a:r>
              <a:rPr lang="ru-RU" sz="2600" dirty="0"/>
              <a:t>следующей </a:t>
            </a:r>
            <a:r>
              <a:rPr lang="ru-RU" sz="2600" dirty="0" smtClean="0"/>
              <a:t>диаграмме</a:t>
            </a:r>
            <a:br>
              <a:rPr lang="ru-RU" sz="2600" dirty="0" smtClean="0"/>
            </a:br>
            <a:r>
              <a:rPr lang="ru-RU" sz="2600" dirty="0" smtClean="0"/>
              <a:t>(тыс</a:t>
            </a:r>
            <a:r>
              <a:rPr lang="ru-RU" sz="2600" dirty="0"/>
              <a:t>. рублей</a:t>
            </a:r>
            <a:r>
              <a:rPr lang="ru-RU" sz="2600" dirty="0" smtClean="0"/>
              <a:t>)</a:t>
            </a:r>
            <a:r>
              <a:rPr lang="ru-RU" altLang="zh-CN" sz="2600" noProof="0" dirty="0" smtClean="0"/>
              <a:t>:</a:t>
            </a:r>
            <a:endParaRPr lang="zh-CN" altLang="en-US" sz="26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856367" y="6317146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14</a:t>
            </a:fld>
            <a:endParaRPr lang="en-CN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775199926"/>
              </p:ext>
            </p:extLst>
          </p:nvPr>
        </p:nvGraphicFramePr>
        <p:xfrm>
          <a:off x="1152938" y="933311"/>
          <a:ext cx="10316818" cy="5635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961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D6E7-435B-F19A-35F5-AE0027329D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6587" y="165378"/>
            <a:ext cx="784225" cy="673100"/>
          </a:xfrm>
        </p:spPr>
        <p:txBody>
          <a:bodyPr/>
          <a:lstStyle/>
          <a:p>
            <a:r>
              <a:rPr lang="ru-RU" altLang="zh-CN" dirty="0" smtClean="0"/>
              <a:t>2.2</a:t>
            </a:r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A1F90-5F0A-BBCF-0E23-01760B71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297" y="1704853"/>
            <a:ext cx="10820400" cy="1644633"/>
          </a:xfrm>
        </p:spPr>
        <p:txBody>
          <a:bodyPr/>
          <a:lstStyle/>
          <a:p>
            <a:r>
              <a:rPr lang="ru-RU" sz="3000" dirty="0"/>
              <a:t>Анализ состояния дебиторской задолженности по неналоговым доходам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C781-0C24-CF0B-C3E5-FFC3D1F75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2097" y="3759440"/>
            <a:ext cx="8432800" cy="1568824"/>
          </a:xfrm>
        </p:spPr>
        <p:txBody>
          <a:bodyPr/>
          <a:lstStyle/>
          <a:p>
            <a:r>
              <a:rPr lang="ru-RU" altLang="zh-CN" dirty="0" smtClean="0">
                <a:latin typeface="+mj-lt"/>
              </a:rPr>
              <a:t>2.2.3. </a:t>
            </a:r>
            <a:r>
              <a:rPr lang="ru-RU" dirty="0">
                <a:latin typeface="+mj-lt"/>
              </a:rPr>
              <a:t>Анализ состояния дебиторской задолженности по доходам </a:t>
            </a:r>
            <a:r>
              <a:rPr lang="ru-RU" dirty="0" smtClean="0">
                <a:latin typeface="+mj-lt"/>
              </a:rPr>
              <a:t>от продажи материальных и нематериальных активов</a:t>
            </a:r>
            <a:endParaRPr lang="zh-CN" altLang="en-US" dirty="0">
              <a:latin typeface="+mj-lt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15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374493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7BA31F-D3AC-7341-B158-EAF6DE8E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290" y="381026"/>
            <a:ext cx="11221277" cy="1523085"/>
          </a:xfrm>
        </p:spPr>
        <p:txBody>
          <a:bodyPr/>
          <a:lstStyle/>
          <a:p>
            <a:pPr algn="just"/>
            <a:r>
              <a:rPr lang="ru-RU" sz="2600" dirty="0"/>
              <a:t>Структура и динамика дебиторской задолженности </a:t>
            </a:r>
            <a:r>
              <a:rPr lang="ru-RU" sz="2600" dirty="0" smtClean="0"/>
              <a:t>по доходам от продажи материальных и нематериальных активов в </a:t>
            </a:r>
            <a:r>
              <a:rPr lang="ru-RU" sz="2600" dirty="0"/>
              <a:t>период с 2023 по 2025 годы представлена </a:t>
            </a:r>
            <a:r>
              <a:rPr lang="ru-RU" sz="2600" dirty="0" smtClean="0"/>
              <a:t>на </a:t>
            </a:r>
            <a:r>
              <a:rPr lang="ru-RU" sz="2600" dirty="0"/>
              <a:t>следующей </a:t>
            </a:r>
            <a:r>
              <a:rPr lang="ru-RU" sz="2600" dirty="0" smtClean="0"/>
              <a:t>диаграмме        (тыс. рублей)</a:t>
            </a:r>
            <a:r>
              <a:rPr lang="ru-RU" altLang="zh-CN" sz="2600" noProof="0" dirty="0" smtClean="0"/>
              <a:t>:</a:t>
            </a:r>
            <a:endParaRPr lang="zh-CN" altLang="en-US" sz="26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856367" y="6317146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16</a:t>
            </a:fld>
            <a:endParaRPr lang="en-CN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68300568"/>
              </p:ext>
            </p:extLst>
          </p:nvPr>
        </p:nvGraphicFramePr>
        <p:xfrm>
          <a:off x="726158" y="758549"/>
          <a:ext cx="10525539" cy="592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7108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D6E7-435B-F19A-35F5-AE0027329D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6587" y="165378"/>
            <a:ext cx="784225" cy="673100"/>
          </a:xfrm>
        </p:spPr>
        <p:txBody>
          <a:bodyPr/>
          <a:lstStyle/>
          <a:p>
            <a:r>
              <a:rPr lang="ru-RU" altLang="zh-CN" dirty="0" smtClean="0"/>
              <a:t>2.2</a:t>
            </a:r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A1F90-5F0A-BBCF-0E23-01760B71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297" y="1704853"/>
            <a:ext cx="10820400" cy="1644633"/>
          </a:xfrm>
        </p:spPr>
        <p:txBody>
          <a:bodyPr/>
          <a:lstStyle/>
          <a:p>
            <a:r>
              <a:rPr lang="ru-RU" sz="3000" dirty="0"/>
              <a:t>Анализ состояния дебиторской задолженности по неналоговым доходам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8C781-0C24-CF0B-C3E5-FFC3D1F75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2097" y="3759440"/>
            <a:ext cx="8432800" cy="1568824"/>
          </a:xfrm>
        </p:spPr>
        <p:txBody>
          <a:bodyPr/>
          <a:lstStyle/>
          <a:p>
            <a:r>
              <a:rPr lang="ru-RU" altLang="zh-CN" dirty="0" smtClean="0">
                <a:latin typeface="+mj-lt"/>
              </a:rPr>
              <a:t>2.2.4. </a:t>
            </a:r>
            <a:r>
              <a:rPr lang="ru-RU" dirty="0">
                <a:latin typeface="+mj-lt"/>
              </a:rPr>
              <a:t>Анализ состояния дебиторской задолженности по </a:t>
            </a:r>
            <a:r>
              <a:rPr lang="ru-RU" dirty="0" smtClean="0">
                <a:latin typeface="+mj-lt"/>
              </a:rPr>
              <a:t>поступлениям бюджета от штрафов, санкций, возмещения ущерба</a:t>
            </a:r>
            <a:endParaRPr lang="zh-CN" altLang="en-US" dirty="0">
              <a:latin typeface="+mj-lt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17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402582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7BA31F-D3AC-7341-B158-EAF6DE8E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56" y="-235485"/>
            <a:ext cx="11221277" cy="1523085"/>
          </a:xfrm>
        </p:spPr>
        <p:txBody>
          <a:bodyPr/>
          <a:lstStyle/>
          <a:p>
            <a:pPr algn="just"/>
            <a:r>
              <a:rPr lang="ru-RU" sz="2300" dirty="0"/>
              <a:t>Структура и динамика дебиторской задолженности </a:t>
            </a:r>
            <a:r>
              <a:rPr lang="ru-RU" sz="2300" dirty="0" smtClean="0"/>
              <a:t>по поступлениям бюджета от штрафов, санкций, возмещения ущерба в </a:t>
            </a:r>
            <a:r>
              <a:rPr lang="ru-RU" sz="2300" dirty="0"/>
              <a:t>период с 2023 по 2025 годы представлена </a:t>
            </a:r>
            <a:r>
              <a:rPr lang="ru-RU" sz="2300" dirty="0" smtClean="0"/>
              <a:t>на </a:t>
            </a:r>
            <a:r>
              <a:rPr lang="ru-RU" sz="2300" dirty="0"/>
              <a:t>следующей </a:t>
            </a:r>
            <a:r>
              <a:rPr lang="ru-RU" sz="2300" dirty="0" smtClean="0"/>
              <a:t>диаграмме </a:t>
            </a:r>
            <a:r>
              <a:rPr lang="ru-RU" sz="2300" dirty="0"/>
              <a:t>(тыс. рублей</a:t>
            </a:r>
            <a:r>
              <a:rPr lang="ru-RU" sz="2300" dirty="0" smtClean="0"/>
              <a:t>)</a:t>
            </a:r>
            <a:r>
              <a:rPr lang="ru-RU" altLang="zh-CN" sz="2300" noProof="0" dirty="0" smtClean="0"/>
              <a:t>:</a:t>
            </a:r>
            <a:endParaRPr lang="zh-CN" altLang="en-US" sz="23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856367" y="6317146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18</a:t>
            </a:fld>
            <a:endParaRPr lang="en-CN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046598618"/>
              </p:ext>
            </p:extLst>
          </p:nvPr>
        </p:nvGraphicFramePr>
        <p:xfrm>
          <a:off x="895123" y="606287"/>
          <a:ext cx="10067737" cy="6067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76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D6E7-435B-F19A-35F5-AE0027329D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6587" y="165378"/>
            <a:ext cx="784225" cy="673100"/>
          </a:xfrm>
        </p:spPr>
        <p:txBody>
          <a:bodyPr/>
          <a:lstStyle/>
          <a:p>
            <a:r>
              <a:rPr lang="en-US" altLang="zh-CN" dirty="0" smtClean="0"/>
              <a:t>0</a:t>
            </a:r>
            <a:r>
              <a:rPr lang="ru-RU" altLang="zh-CN" dirty="0" smtClean="0"/>
              <a:t>3</a:t>
            </a:r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A1F90-5F0A-BBCF-0E23-01760B71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6" y="364924"/>
            <a:ext cx="10820400" cy="3379694"/>
          </a:xfrm>
        </p:spPr>
        <p:txBody>
          <a:bodyPr/>
          <a:lstStyle/>
          <a:p>
            <a:r>
              <a:rPr lang="ru-RU" sz="3200" dirty="0"/>
              <a:t>Деятельность главных администраторов доходов (главных распорядителей бюджетных средств) по сокращению дебиторской задолженности </a:t>
            </a:r>
            <a:endParaRPr lang="zh-CN" altLang="en-US" sz="32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F8C781-0C24-CF0B-C3E5-FFC3D1F75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2652" y="4288357"/>
            <a:ext cx="8432800" cy="1341478"/>
          </a:xfrm>
        </p:spPr>
        <p:txBody>
          <a:bodyPr/>
          <a:lstStyle/>
          <a:p>
            <a:r>
              <a:rPr lang="ru-RU" altLang="zh-CN" dirty="0" smtClean="0">
                <a:latin typeface="+mj-lt"/>
              </a:rPr>
              <a:t>Проведенный </a:t>
            </a:r>
            <a:r>
              <a:rPr lang="ru-RU" altLang="zh-CN" dirty="0">
                <a:latin typeface="+mj-lt"/>
              </a:rPr>
              <a:t>анализ структуры дебиторской задолженности и эффективности мер по ее сокращению показал следующее: </a:t>
            </a:r>
            <a:endParaRPr lang="zh-CN" altLang="en-US" dirty="0">
              <a:latin typeface="+mj-lt"/>
            </a:endParaRPr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19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62893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29DD-C637-6D58-9668-FD966181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47" y="425687"/>
            <a:ext cx="10504000" cy="1027944"/>
          </a:xfrm>
        </p:spPr>
        <p:txBody>
          <a:bodyPr/>
          <a:lstStyle/>
          <a:p>
            <a:pPr algn="l"/>
            <a:r>
              <a:rPr lang="ru-RU" altLang="zh-CN" dirty="0" smtClean="0"/>
              <a:t>Объект контроля: 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7EAD9-959E-9DC1-682E-CB26BBBABD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1247" y="2312894"/>
            <a:ext cx="4737133" cy="519953"/>
          </a:xfrm>
        </p:spPr>
        <p:txBody>
          <a:bodyPr/>
          <a:lstStyle/>
          <a:p>
            <a:r>
              <a:rPr lang="ru-RU" altLang="zh-CN" dirty="0" smtClean="0"/>
              <a:t>Основание для проведения экспертно-аналитического мероприятия: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DFA98-E71B-0DD1-2D15-D11B958855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9812" y="2913529"/>
            <a:ext cx="4338568" cy="1131356"/>
          </a:xfrm>
        </p:spPr>
        <p:txBody>
          <a:bodyPr/>
          <a:lstStyle/>
          <a:p>
            <a:r>
              <a:rPr lang="ru-RU" altLang="zh-CN" dirty="0" smtClean="0"/>
              <a:t>пункт плана 2.1.3 плана деятельности Контрольно-счетной палаты на 2026 год, утвержденного приказом КСП от 29.12.2025 № 73-КСП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4B8151-9227-2E1F-90CC-CFCC6E625D9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380564" y="4181052"/>
            <a:ext cx="4137815" cy="739384"/>
          </a:xfrm>
        </p:spPr>
        <p:txBody>
          <a:bodyPr/>
          <a:lstStyle/>
          <a:p>
            <a:r>
              <a:rPr lang="ru-RU" altLang="zh-CN" dirty="0" smtClean="0"/>
              <a:t>Цель экспертно-аналитического мероприятия:</a:t>
            </a:r>
            <a:endParaRPr lang="zh-CN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FF06B-FE34-6544-9BD7-41370866090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79812" y="4932516"/>
            <a:ext cx="4338568" cy="1136590"/>
          </a:xfrm>
        </p:spPr>
        <p:txBody>
          <a:bodyPr/>
          <a:lstStyle/>
          <a:p>
            <a:r>
              <a:rPr lang="ru-RU" dirty="0" smtClean="0"/>
              <a:t>анализ динамики и структуры дебиторской задолженности бюджета Петропавловск-Камчатского городского округа по налоговым и неналоговым доходам. 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9F2DCA-60AE-BF82-A2A0-D7CE6B1BD4D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550525" y="2246472"/>
            <a:ext cx="4734721" cy="432868"/>
          </a:xfrm>
        </p:spPr>
        <p:txBody>
          <a:bodyPr/>
          <a:lstStyle/>
          <a:p>
            <a:r>
              <a:rPr lang="ru-RU" altLang="zh-CN" dirty="0" smtClean="0"/>
              <a:t>Предмет экспертно-аналитического мероприятия:</a:t>
            </a:r>
            <a:endParaRPr lang="zh-CN" alt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F006931-D748-8319-4CC6-5C0785AD4D3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550525" y="2772216"/>
            <a:ext cx="4797474" cy="1283060"/>
          </a:xfrm>
        </p:spPr>
        <p:txBody>
          <a:bodyPr/>
          <a:lstStyle/>
          <a:p>
            <a:r>
              <a:rPr lang="ru-RU" dirty="0"/>
              <a:t>деятельность </a:t>
            </a:r>
            <a:r>
              <a:rPr lang="ru-RU" dirty="0" smtClean="0"/>
              <a:t>главных администраторов доходов бюджета Петропавловск-Камчатского городского округа по администрированию дебиторской задолженности в части налоговых и неналоговых доходов бюджета, отчет об исполнении бюджета городского округа.</a:t>
            </a:r>
            <a:endParaRPr lang="ru-RU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3B1D61-37B3-937B-2699-0D0D0FFFE8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673618" y="4148153"/>
            <a:ext cx="4338570" cy="739384"/>
          </a:xfrm>
        </p:spPr>
        <p:txBody>
          <a:bodyPr/>
          <a:lstStyle/>
          <a:p>
            <a:r>
              <a:rPr lang="ru-RU" altLang="zh-CN" dirty="0" smtClean="0"/>
              <a:t>Проверяемый период:</a:t>
            </a:r>
            <a:endParaRPr lang="zh-CN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755FC0-15B7-4CE6-9003-292C2A6D42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673618" y="4899617"/>
            <a:ext cx="4338568" cy="806939"/>
          </a:xfrm>
        </p:spPr>
        <p:txBody>
          <a:bodyPr/>
          <a:lstStyle/>
          <a:p>
            <a:r>
              <a:rPr lang="ru-RU" altLang="zh-CN" dirty="0" smtClean="0"/>
              <a:t>2023-2025 годы.</a:t>
            </a:r>
            <a:endParaRPr lang="en-US" altLang="zh-CN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C7497A-8219-D24C-A0EB-E9A5CBD8030E}" type="slidenum">
              <a:rPr lang="en-CN" smtClean="0"/>
              <a:t>2</a:t>
            </a:fld>
            <a:endParaRPr lang="en-CN"/>
          </a:p>
        </p:txBody>
      </p:sp>
      <p:sp>
        <p:nvSpPr>
          <p:cNvPr id="12" name="Прямоугольник 11"/>
          <p:cNvSpPr/>
          <p:nvPr/>
        </p:nvSpPr>
        <p:spPr>
          <a:xfrm>
            <a:off x="5136776" y="924294"/>
            <a:ext cx="6460831" cy="6648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453D4"/>
                </a:solidFill>
              </a:rPr>
              <a:t>Управление финансов администрации ПКГО, иные объекты в случае необходимости</a:t>
            </a:r>
            <a:endParaRPr lang="ru-RU" sz="2000" b="1" dirty="0">
              <a:solidFill>
                <a:srgbClr val="1453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505" y="1846729"/>
            <a:ext cx="6332813" cy="4692184"/>
          </a:xfrm>
        </p:spPr>
        <p:txBody>
          <a:bodyPr/>
          <a:lstStyle/>
          <a:p>
            <a:pPr lvl="0"/>
            <a:r>
              <a:rPr lang="ru-RU" sz="1800" dirty="0" smtClean="0"/>
              <a:t>реализует </a:t>
            </a:r>
            <a:r>
              <a:rPr lang="ru-RU" sz="1800" dirty="0"/>
              <a:t>комплексный подход к управлению долгами. Данный подход включает в себя внедрение единого налогового счета и платежа, поэтапное взыскание задолженности (начиная с направления требований и информирования, и заканчивая арестом имущества и процедурой банкротства), а также предоставление отсрочек и рассрочек. </a:t>
            </a:r>
            <a:endParaRPr lang="ru-RU" sz="1800" dirty="0" smtClean="0"/>
          </a:p>
          <a:p>
            <a:pPr lvl="0"/>
            <a:r>
              <a:rPr lang="ru-RU" sz="1800" dirty="0" smtClean="0"/>
              <a:t>Несмотря </a:t>
            </a:r>
            <a:r>
              <a:rPr lang="ru-RU" sz="1800" dirty="0"/>
              <a:t>на предпринятые меры, рост дебиторской задолженности по налоговым доходам бюджета городского округа в 2025 году на 29,74% указывает на необходимость дальнейшего усиления контроля и повышения налоговой дисциплины для стабилизации финансового </a:t>
            </a:r>
            <a:r>
              <a:rPr lang="ru-RU" sz="1800" dirty="0" smtClean="0"/>
              <a:t>положения городского округа.</a:t>
            </a:r>
            <a:endParaRPr lang="ru-RU" sz="1800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766970" y="6356349"/>
            <a:ext cx="2743200" cy="365125"/>
          </a:xfrm>
        </p:spPr>
        <p:txBody>
          <a:bodyPr/>
          <a:lstStyle/>
          <a:p>
            <a:r>
              <a:rPr lang="ru-RU" dirty="0" smtClean="0"/>
              <a:t>20</a:t>
            </a:r>
            <a:endParaRPr lang="en-CN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Прямоугольник 7"/>
          <p:cNvSpPr/>
          <p:nvPr/>
        </p:nvSpPr>
        <p:spPr>
          <a:xfrm>
            <a:off x="407506" y="1008714"/>
            <a:ext cx="6332812" cy="61389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1453D4"/>
                </a:solidFill>
              </a:rPr>
              <a:t>УФНС по Камчатскому краю</a:t>
            </a:r>
            <a:endParaRPr lang="ru-RU" sz="2600" b="1" dirty="0">
              <a:solidFill>
                <a:srgbClr val="1453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15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505" y="1846729"/>
            <a:ext cx="6332813" cy="4692184"/>
          </a:xfrm>
        </p:spPr>
        <p:txBody>
          <a:bodyPr/>
          <a:lstStyle/>
          <a:p>
            <a:pPr lvl="0"/>
            <a:r>
              <a:rPr lang="ru-RU" sz="1600" dirty="0" smtClean="0"/>
              <a:t>ведет </a:t>
            </a:r>
            <a:r>
              <a:rPr lang="ru-RU" sz="1600" dirty="0"/>
              <a:t>активную </a:t>
            </a:r>
            <a:r>
              <a:rPr lang="ru-RU" sz="1600" dirty="0" err="1"/>
              <a:t>претензионно</a:t>
            </a:r>
            <a:r>
              <a:rPr lang="ru-RU" sz="1600" dirty="0"/>
              <a:t>-исковую работу, задействованы механизмы досудебного регулирования и судебного взыскания, по ряду производств уже обеспечены частичные поступления средств.</a:t>
            </a:r>
          </a:p>
          <a:p>
            <a:r>
              <a:rPr lang="ru-RU" sz="1600" dirty="0"/>
              <a:t>Вместе с </a:t>
            </a:r>
            <a:r>
              <a:rPr lang="ru-RU" sz="1600" dirty="0" smtClean="0"/>
              <a:t>тем, </a:t>
            </a:r>
            <a:r>
              <a:rPr lang="ru-RU" sz="1600" dirty="0"/>
              <a:t>существенная часть задолженности остается просроченной и характеризуется низким потенциалом взыскания в силу неудовлетворительного финансового положения должников. В частности, исполнение по счету 209.36 на сумму </a:t>
            </a:r>
            <a:r>
              <a:rPr lang="ru-RU" sz="1600" dirty="0" smtClean="0"/>
              <a:t>    1 </a:t>
            </a:r>
            <a:r>
              <a:rPr lang="ru-RU" sz="1600" dirty="0"/>
              <a:t>772,94 тыс. рублей осуществляется службой судебных приставов и напрямую зависит от нерегулярного поступления средств на счета контрагентов.</a:t>
            </a:r>
          </a:p>
          <a:p>
            <a:r>
              <a:rPr lang="ru-RU" sz="1600" dirty="0" smtClean="0"/>
              <a:t>Текущая </a:t>
            </a:r>
            <a:r>
              <a:rPr lang="ru-RU" sz="1600" dirty="0"/>
              <a:t>ситуация требует непрерывного мониторинга. </a:t>
            </a:r>
            <a:r>
              <a:rPr lang="ru-RU" sz="1600" dirty="0" err="1"/>
              <a:t>УАиГ</a:t>
            </a:r>
            <a:r>
              <a:rPr lang="ru-RU" sz="1600" dirty="0"/>
              <a:t> необходимо продолжить реализацию комплекса правовых мер для минимизации финансовых рисков и обеспечения максимального возврата средств в бюджет городского округа.</a:t>
            </a:r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766970" y="6356349"/>
            <a:ext cx="2743200" cy="365125"/>
          </a:xfrm>
        </p:spPr>
        <p:txBody>
          <a:bodyPr/>
          <a:lstStyle/>
          <a:p>
            <a:r>
              <a:rPr lang="ru-RU" dirty="0" smtClean="0"/>
              <a:t>21</a:t>
            </a:r>
            <a:endParaRPr lang="en-CN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506" y="811490"/>
            <a:ext cx="6332812" cy="83801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1453D4"/>
                </a:solidFill>
              </a:rPr>
              <a:t>Управление архитектуры и градостроительства (</a:t>
            </a:r>
            <a:r>
              <a:rPr lang="ru-RU" sz="2600" b="1" dirty="0" err="1" smtClean="0">
                <a:solidFill>
                  <a:srgbClr val="1453D4"/>
                </a:solidFill>
              </a:rPr>
              <a:t>УАиГ</a:t>
            </a:r>
            <a:r>
              <a:rPr lang="ru-RU" sz="2600" b="1" dirty="0" smtClean="0">
                <a:solidFill>
                  <a:srgbClr val="1453D4"/>
                </a:solidFill>
              </a:rPr>
              <a:t>)</a:t>
            </a:r>
            <a:endParaRPr lang="ru-RU" sz="2600" b="1" dirty="0">
              <a:solidFill>
                <a:srgbClr val="1453D4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608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505" y="1586754"/>
            <a:ext cx="6332813" cy="4952159"/>
          </a:xfrm>
        </p:spPr>
        <p:txBody>
          <a:bodyPr/>
          <a:lstStyle/>
          <a:p>
            <a:pPr lvl="0"/>
            <a:r>
              <a:rPr lang="ru-RU" sz="1500" dirty="0" smtClean="0"/>
              <a:t>основными </a:t>
            </a:r>
            <a:r>
              <a:rPr lang="ru-RU" sz="1500" dirty="0"/>
              <a:t>факторами формирования дебиторской задолженности в </a:t>
            </a:r>
            <a:r>
              <a:rPr lang="ru-RU" sz="1500" dirty="0" err="1"/>
              <a:t>УКХиЖФ</a:t>
            </a:r>
            <a:r>
              <a:rPr lang="ru-RU" sz="1500" dirty="0"/>
              <a:t> являются неисполнение обязательств арендаторами и нанимателями жилых помещений, невозврат остатков субсидий, а также невозмещенный ущерб от некачественного выполнения ремонтных работ подрядчиком.</a:t>
            </a:r>
          </a:p>
          <a:p>
            <a:r>
              <a:rPr lang="ru-RU" sz="1500" dirty="0" err="1"/>
              <a:t>УКХиЖФ</a:t>
            </a:r>
            <a:r>
              <a:rPr lang="ru-RU" sz="1500" dirty="0"/>
              <a:t> принимает меры для минимизации </a:t>
            </a:r>
            <a:r>
              <a:rPr lang="ru-RU" sz="1500" dirty="0" smtClean="0"/>
              <a:t>долгов: ведется </a:t>
            </a:r>
            <a:r>
              <a:rPr lang="ru-RU" sz="1500" dirty="0" err="1"/>
              <a:t>претензионно</a:t>
            </a:r>
            <a:r>
              <a:rPr lang="ru-RU" sz="1500" dirty="0"/>
              <a:t>-исковая работа (направление претензий, оформление судебных приказов), используются финансовые инструменты (договоры реструктуризации), актуализируется база данных (перерасчеты по лицевым счетам), а безнадежная задолженность списывается с баланса.</a:t>
            </a:r>
          </a:p>
          <a:p>
            <a:r>
              <a:rPr lang="ru-RU" sz="1500" dirty="0"/>
              <a:t>Однако высокий объем списанной, а также подлежащей списанию безнадежной дебиторской задолженности указывает на системные проблемы с оплатой за использование муниципального жилищного фонда. Данные меры устраняют лишь уже возникшую задолженность, но не предупреждают ее появление. Для решения проблемы необходимо внедрить комплекс </a:t>
            </a:r>
            <a:r>
              <a:rPr lang="ru-RU" sz="1500" dirty="0" smtClean="0"/>
              <a:t>мер, </a:t>
            </a:r>
            <a:r>
              <a:rPr lang="ru-RU" sz="1500" dirty="0"/>
              <a:t>направленных на предотвращение просроченной дебиторской задолженности.</a:t>
            </a:r>
          </a:p>
          <a:p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766970" y="6356349"/>
            <a:ext cx="2743200" cy="365125"/>
          </a:xfrm>
        </p:spPr>
        <p:txBody>
          <a:bodyPr/>
          <a:lstStyle/>
          <a:p>
            <a:r>
              <a:rPr lang="ru-RU" dirty="0" smtClean="0"/>
              <a:t>22</a:t>
            </a:r>
            <a:endParaRPr lang="en-CN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506" y="390150"/>
            <a:ext cx="6332812" cy="119660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1453D4"/>
                </a:solidFill>
              </a:rPr>
              <a:t>Управление коммунального хозяйства и жилищного фонда (</a:t>
            </a:r>
            <a:r>
              <a:rPr lang="ru-RU" sz="2600" b="1" dirty="0" err="1" smtClean="0">
                <a:solidFill>
                  <a:srgbClr val="1453D4"/>
                </a:solidFill>
              </a:rPr>
              <a:t>УКХиЖФ</a:t>
            </a:r>
            <a:r>
              <a:rPr lang="ru-RU" sz="2600" b="1" dirty="0" smtClean="0">
                <a:solidFill>
                  <a:srgbClr val="1453D4"/>
                </a:solidFill>
              </a:rPr>
              <a:t>)</a:t>
            </a:r>
            <a:endParaRPr lang="ru-RU" sz="2600" b="1" dirty="0">
              <a:solidFill>
                <a:srgbClr val="1453D4"/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88307" y="1447057"/>
            <a:ext cx="4223254" cy="4001232"/>
          </a:xfrm>
        </p:spPr>
      </p:pic>
    </p:spTree>
    <p:extLst>
      <p:ext uri="{BB962C8B-B14F-4D97-AF65-F5344CB8AC3E}">
        <p14:creationId xmlns:p14="http://schemas.microsoft.com/office/powerpoint/2010/main" val="127246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505" y="1353670"/>
            <a:ext cx="6332813" cy="5367803"/>
          </a:xfrm>
        </p:spPr>
        <p:txBody>
          <a:bodyPr/>
          <a:lstStyle/>
          <a:p>
            <a:pPr lvl="0"/>
            <a:r>
              <a:rPr lang="ru-RU" sz="1800" dirty="0"/>
              <a:t>несмотря на то, что </a:t>
            </a:r>
            <a:r>
              <a:rPr lang="ru-RU" sz="1800" dirty="0" err="1"/>
              <a:t>УЭРиП</a:t>
            </a:r>
            <a:r>
              <a:rPr lang="ru-RU" sz="1800" dirty="0"/>
              <a:t> сформирована исчерпывающая четырехуровневая система работы с дебиторской задолженностью (включая досудебный, судебный этапы и процедуру списания безнадежных долгов), принимаемые меры на текущий момент не обеспечивают должного уровня платежной дисциплины контрагентов, в результате чего вся сумма долга в размере 3 122,55 тыс. рублей на 100 % является просроченной, создавая риск невозврата средств в бюджет городского округа. </a:t>
            </a:r>
            <a:endParaRPr lang="ru-RU" sz="1800" dirty="0" smtClean="0"/>
          </a:p>
          <a:p>
            <a:pPr lvl="0"/>
            <a:r>
              <a:rPr lang="ru-RU" sz="1800" dirty="0" smtClean="0"/>
              <a:t>Ключевым </a:t>
            </a:r>
            <a:r>
              <a:rPr lang="ru-RU" sz="1800" dirty="0"/>
              <a:t>источником недоимки выступает сектор нестационарной торговли: на основное обязательство </a:t>
            </a:r>
            <a:r>
              <a:rPr lang="ru-RU" sz="1800" dirty="0" smtClean="0"/>
              <a:t>приходится </a:t>
            </a:r>
            <a:r>
              <a:rPr lang="ru-RU" sz="1800" dirty="0"/>
              <a:t>80,56 % долга (2 515,64 тыс. рублей), а нарушение договорных обязательств контрагентами привело к росту задолженности по штрафным санкциям.</a:t>
            </a:r>
          </a:p>
          <a:p>
            <a:endParaRPr lang="ru-RU" sz="1500" dirty="0"/>
          </a:p>
          <a:p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766970" y="6356349"/>
            <a:ext cx="2743200" cy="365125"/>
          </a:xfrm>
        </p:spPr>
        <p:txBody>
          <a:bodyPr/>
          <a:lstStyle/>
          <a:p>
            <a:r>
              <a:rPr lang="ru-RU" dirty="0" smtClean="0"/>
              <a:t>23</a:t>
            </a:r>
            <a:endParaRPr lang="en-CN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506" y="461868"/>
            <a:ext cx="6332812" cy="7394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1453D4"/>
                </a:solidFill>
              </a:rPr>
              <a:t>Управление экономики (</a:t>
            </a:r>
            <a:r>
              <a:rPr lang="ru-RU" sz="2600" b="1" dirty="0" err="1" smtClean="0">
                <a:solidFill>
                  <a:srgbClr val="1453D4"/>
                </a:solidFill>
              </a:rPr>
              <a:t>УЭРиП</a:t>
            </a:r>
            <a:r>
              <a:rPr lang="ru-RU" sz="2600" b="1" dirty="0" smtClean="0">
                <a:solidFill>
                  <a:srgbClr val="1453D4"/>
                </a:solidFill>
              </a:rPr>
              <a:t>)</a:t>
            </a:r>
            <a:endParaRPr lang="ru-RU" sz="2600" b="1" dirty="0">
              <a:solidFill>
                <a:srgbClr val="1453D4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054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505" y="1353670"/>
            <a:ext cx="6332813" cy="5367803"/>
          </a:xfrm>
        </p:spPr>
        <p:txBody>
          <a:bodyPr/>
          <a:lstStyle/>
          <a:p>
            <a:pPr lvl="0"/>
            <a:r>
              <a:rPr lang="ru-RU" sz="1750" dirty="0"/>
              <a:t>дебиторская задолженность УД по состоянию на 01.01.2026 сформирована в полном объеме как просроченная (1 243,69 тыс. рублей), ключевыми причинами </a:t>
            </a:r>
            <a:r>
              <a:rPr lang="ru-RU" sz="1750" dirty="0" smtClean="0"/>
              <a:t>возникновения выступают </a:t>
            </a:r>
            <a:r>
              <a:rPr lang="ru-RU" sz="1750" dirty="0"/>
              <a:t>неисполнение судебных актов (93,5 % от общего объема) и несвоевременная оплата коммунальных услуг. </a:t>
            </a:r>
            <a:endParaRPr lang="ru-RU" sz="1750" dirty="0" smtClean="0"/>
          </a:p>
          <a:p>
            <a:pPr lvl="0"/>
            <a:r>
              <a:rPr lang="ru-RU" sz="1750" dirty="0" smtClean="0"/>
              <a:t>Несмотря </a:t>
            </a:r>
            <a:r>
              <a:rPr lang="ru-RU" sz="1750" dirty="0"/>
              <a:t>на длительный характер взыскания основной массы долгов через службу судебных приставов, в </a:t>
            </a:r>
            <a:r>
              <a:rPr lang="ru-RU" sz="1750" dirty="0" smtClean="0"/>
              <a:t>УД </a:t>
            </a:r>
            <a:r>
              <a:rPr lang="ru-RU" sz="1750" dirty="0"/>
              <a:t>отмечается положительная динамика: в январе - феврале 2026 года обеспечено полное и частичное погашение обязательств рядом контрагентов на возмещение коммунальных расходов, а администрирование задолженности ведется системно за счет регулярной инвентаризации расчетов, квитирования в ГИС ГМП, судебного взыскания и вынесения безнадежных сумм на рассмотрение </a:t>
            </a:r>
            <a:r>
              <a:rPr lang="ru-RU" sz="1750" dirty="0" smtClean="0"/>
              <a:t>комиссии по поступлению и выбытию активов.</a:t>
            </a:r>
            <a:endParaRPr lang="ru-RU" sz="1750" dirty="0"/>
          </a:p>
          <a:p>
            <a:endParaRPr lang="ru-RU" sz="1500" dirty="0"/>
          </a:p>
          <a:p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766970" y="6356349"/>
            <a:ext cx="2743200" cy="365125"/>
          </a:xfrm>
        </p:spPr>
        <p:txBody>
          <a:bodyPr/>
          <a:lstStyle/>
          <a:p>
            <a:r>
              <a:rPr lang="ru-RU" dirty="0" smtClean="0"/>
              <a:t>24</a:t>
            </a:r>
            <a:endParaRPr lang="en-CN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506" y="461868"/>
            <a:ext cx="6332812" cy="7394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1453D4"/>
                </a:solidFill>
              </a:rPr>
              <a:t>Управление делами (УД)</a:t>
            </a:r>
            <a:endParaRPr lang="ru-RU" sz="2600" b="1" dirty="0">
              <a:solidFill>
                <a:srgbClr val="1453D4"/>
              </a:solidFill>
            </a:endParaRPr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09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505" y="1353670"/>
            <a:ext cx="6332813" cy="5367803"/>
          </a:xfrm>
        </p:spPr>
        <p:txBody>
          <a:bodyPr/>
          <a:lstStyle/>
          <a:p>
            <a:pPr lvl="0"/>
            <a:r>
              <a:rPr lang="ru-RU" sz="1800" dirty="0"/>
              <a:t>в Администрации </a:t>
            </a:r>
            <a:r>
              <a:rPr lang="ru-RU" sz="1800" dirty="0" smtClean="0"/>
              <a:t>городского округа по состоянию </a:t>
            </a:r>
            <a:r>
              <a:rPr lang="ru-RU" sz="1800" dirty="0"/>
              <a:t>на 01.01.2026 вся сумма долга (44 580,79 тыс. рублей) является просроченной. Более 98 % этой суммы </a:t>
            </a:r>
            <a:r>
              <a:rPr lang="ru-RU" sz="1800" dirty="0" smtClean="0"/>
              <a:t>            (</a:t>
            </a:r>
            <a:r>
              <a:rPr lang="ru-RU" sz="1800" dirty="0"/>
              <a:t>44 025,43 тыс. рублей) приходится </a:t>
            </a:r>
            <a:r>
              <a:rPr lang="ru-RU" sz="1800" dirty="0" smtClean="0"/>
              <a:t>по </a:t>
            </a:r>
            <a:r>
              <a:rPr lang="ru-RU" sz="1800" dirty="0"/>
              <a:t>взысканию имущественного ущерба в рамках исполнительного производства. Задолженность </a:t>
            </a:r>
            <a:r>
              <a:rPr lang="ru-RU" sz="1800" dirty="0" smtClean="0"/>
              <a:t>по </a:t>
            </a:r>
            <a:r>
              <a:rPr lang="ru-RU" sz="1800" dirty="0"/>
              <a:t>компенсации затрат </a:t>
            </a:r>
            <a:r>
              <a:rPr lang="ru-RU" sz="1800" dirty="0" smtClean="0"/>
              <a:t>остается </a:t>
            </a:r>
            <a:r>
              <a:rPr lang="ru-RU" sz="1800" dirty="0"/>
              <a:t>неизменной с 2023 года, сохраняясь с 2019 года, а обязательства ПАО «Камчатскэнерго» по пениям </a:t>
            </a:r>
            <a:r>
              <a:rPr lang="ru-RU" sz="1800" dirty="0" smtClean="0"/>
              <a:t>полностью </a:t>
            </a:r>
            <a:r>
              <a:rPr lang="ru-RU" sz="1800" dirty="0"/>
              <a:t>погашены в феврале 2026 года. </a:t>
            </a:r>
            <a:endParaRPr lang="ru-RU" sz="1800" dirty="0" smtClean="0"/>
          </a:p>
          <a:p>
            <a:pPr lvl="0"/>
            <a:r>
              <a:rPr lang="ru-RU" sz="1800" dirty="0" smtClean="0"/>
              <a:t>Несмотря </a:t>
            </a:r>
            <a:r>
              <a:rPr lang="ru-RU" sz="1800" dirty="0"/>
              <a:t>на низкие темпы взыскания по исполнительным листам, Администрация ПКГО ведет системную работу, содержащую: мониторинг должников, квитирование платежей в ГИС ГМП, судебное взыскание и при необходимости признание безнадежных долгов сомнительными.</a:t>
            </a:r>
          </a:p>
          <a:p>
            <a:endParaRPr lang="ru-RU" sz="1500" dirty="0"/>
          </a:p>
          <a:p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766970" y="6356349"/>
            <a:ext cx="2743200" cy="365125"/>
          </a:xfrm>
        </p:spPr>
        <p:txBody>
          <a:bodyPr/>
          <a:lstStyle/>
          <a:p>
            <a:r>
              <a:rPr lang="ru-RU" dirty="0" smtClean="0"/>
              <a:t>25</a:t>
            </a:r>
            <a:endParaRPr lang="en-CN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506" y="461868"/>
            <a:ext cx="6332812" cy="7394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1453D4"/>
                </a:solidFill>
              </a:rPr>
              <a:t>Администрация городского округа</a:t>
            </a:r>
            <a:endParaRPr lang="ru-RU" sz="2600" b="1" dirty="0">
              <a:solidFill>
                <a:srgbClr val="1453D4"/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8243" y="1447057"/>
            <a:ext cx="4693318" cy="4001232"/>
          </a:xfrm>
        </p:spPr>
      </p:pic>
    </p:spTree>
    <p:extLst>
      <p:ext uri="{BB962C8B-B14F-4D97-AF65-F5344CB8AC3E}">
        <p14:creationId xmlns:p14="http://schemas.microsoft.com/office/powerpoint/2010/main" val="3070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505" y="1604682"/>
            <a:ext cx="6332813" cy="3944471"/>
          </a:xfrm>
        </p:spPr>
        <p:txBody>
          <a:bodyPr/>
          <a:lstStyle/>
          <a:p>
            <a:pPr lvl="0"/>
            <a:r>
              <a:rPr lang="ru-RU" sz="1800" dirty="0" smtClean="0"/>
              <a:t>ключевым </a:t>
            </a:r>
            <a:r>
              <a:rPr lang="ru-RU" sz="1800" dirty="0"/>
              <a:t>фактором формирования дебиторской задолженности является расторжение социальных контрактов на оказание материальной помощи малоимущим гражданам (7 800,81 тыс. рублей). </a:t>
            </a:r>
            <a:endParaRPr lang="ru-RU" sz="1800" dirty="0" smtClean="0"/>
          </a:p>
          <a:p>
            <a:pPr lvl="0"/>
            <a:r>
              <a:rPr lang="ru-RU" sz="1800" dirty="0" smtClean="0"/>
              <a:t>Несмотря </a:t>
            </a:r>
            <a:r>
              <a:rPr lang="ru-RU" sz="1800" dirty="0"/>
              <a:t>на то, что Управлением образования в полном объеме инициирована </a:t>
            </a:r>
            <a:r>
              <a:rPr lang="ru-RU" sz="1800" dirty="0" err="1"/>
              <a:t>претензионно</a:t>
            </a:r>
            <a:r>
              <a:rPr lang="ru-RU" sz="1800" dirty="0"/>
              <a:t>-исковая работа для минимизации финансовых потерь, высокая доля просроченных обязательств указывает на необходимость усиления контроля за исполнением социальных контрактов и своевременного погашения задолженности для улучшения финансового состояния.</a:t>
            </a:r>
          </a:p>
          <a:p>
            <a:endParaRPr lang="ru-RU" sz="1500" dirty="0"/>
          </a:p>
          <a:p>
            <a:endParaRPr lang="ru-RU" sz="1500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766970" y="6356349"/>
            <a:ext cx="2743200" cy="365125"/>
          </a:xfrm>
        </p:spPr>
        <p:txBody>
          <a:bodyPr/>
          <a:lstStyle/>
          <a:p>
            <a:r>
              <a:rPr lang="ru-RU" dirty="0" smtClean="0"/>
              <a:t>26</a:t>
            </a:r>
            <a:endParaRPr lang="en-CN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506" y="461868"/>
            <a:ext cx="6332812" cy="7394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1453D4"/>
                </a:solidFill>
              </a:rPr>
              <a:t>Управление образования</a:t>
            </a:r>
            <a:endParaRPr lang="ru-RU" sz="2600" b="1" dirty="0">
              <a:solidFill>
                <a:srgbClr val="1453D4"/>
              </a:solidFill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87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505" y="1604682"/>
            <a:ext cx="6332813" cy="5038165"/>
          </a:xfrm>
        </p:spPr>
        <p:txBody>
          <a:bodyPr/>
          <a:lstStyle/>
          <a:p>
            <a:pPr lvl="0"/>
            <a:r>
              <a:rPr lang="ru-RU" sz="1800" dirty="0" smtClean="0"/>
              <a:t>совокупный </a:t>
            </a:r>
            <a:r>
              <a:rPr lang="ru-RU" sz="1800" dirty="0"/>
              <a:t>объем дебиторской задолженности составляет  1 406 934,21 тыс. рублей, из которых 20,6 % (289 761,96 тыс. рублей) является просроченной. Основная часть задолженности (93,3 %) носит долгосрочный характер и обусловлена спецификой учета будущих арендных платежей за землю и имущество</a:t>
            </a:r>
            <a:r>
              <a:rPr lang="ru-RU" sz="1800" dirty="0" smtClean="0"/>
              <a:t>.</a:t>
            </a:r>
          </a:p>
          <a:p>
            <a:pPr lvl="0"/>
            <a:r>
              <a:rPr lang="ru-RU" sz="1800" dirty="0" smtClean="0"/>
              <a:t> </a:t>
            </a:r>
            <a:r>
              <a:rPr lang="ru-RU" sz="1800" dirty="0"/>
              <a:t>Из общей суммы просроченной задолженности 35 112,12 тыс. рублей составляют обязательства по судебным решениям о взаимозачете, признание которых в учете отложено до момента получения надлежащим образом оформленных первичных документов. Несмотря на принимаемые меры, объем просроченных неисполненных обязательств остается значительным, что требует усиления контроля и повышения эффективности процедур взыскания.</a:t>
            </a:r>
          </a:p>
          <a:p>
            <a:endParaRPr lang="ru-RU" sz="1500" dirty="0"/>
          </a:p>
          <a:p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766970" y="6356349"/>
            <a:ext cx="2743200" cy="365125"/>
          </a:xfrm>
        </p:spPr>
        <p:txBody>
          <a:bodyPr/>
          <a:lstStyle/>
          <a:p>
            <a:r>
              <a:rPr lang="ru-RU" dirty="0" smtClean="0"/>
              <a:t>27</a:t>
            </a:r>
            <a:endParaRPr lang="en-CN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506" y="461868"/>
            <a:ext cx="6332812" cy="7394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1453D4"/>
                </a:solidFill>
              </a:rPr>
              <a:t>Управление имущественных и земельных отношений (</a:t>
            </a:r>
            <a:r>
              <a:rPr lang="ru-RU" sz="2600" b="1" dirty="0" err="1" smtClean="0">
                <a:solidFill>
                  <a:srgbClr val="1453D4"/>
                </a:solidFill>
              </a:rPr>
              <a:t>УИиЗО</a:t>
            </a:r>
            <a:r>
              <a:rPr lang="ru-RU" sz="2600" b="1" dirty="0" smtClean="0">
                <a:solidFill>
                  <a:srgbClr val="1453D4"/>
                </a:solidFill>
              </a:rPr>
              <a:t>) </a:t>
            </a:r>
            <a:endParaRPr lang="ru-RU" sz="2600" b="1" dirty="0">
              <a:solidFill>
                <a:srgbClr val="1453D4"/>
              </a:solidFill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7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D3BC9-9C25-4872-9F14-411553677A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7505" y="1414368"/>
            <a:ext cx="6332813" cy="5307106"/>
          </a:xfrm>
        </p:spPr>
        <p:txBody>
          <a:bodyPr/>
          <a:lstStyle/>
          <a:p>
            <a:pPr lvl="0"/>
            <a:r>
              <a:rPr lang="ru-RU" sz="1500" dirty="0"/>
              <a:t>дебиторская задолженность </a:t>
            </a:r>
            <a:r>
              <a:rPr lang="ru-RU" sz="1500" dirty="0" smtClean="0"/>
              <a:t>имеет </a:t>
            </a:r>
            <a:r>
              <a:rPr lang="ru-RU" sz="1500" dirty="0"/>
              <a:t>комплексный характер, обусловленный как долгосрочными обязательствами, так и текущими проблемами с платежами, неисполнением обязательств контрагентами, а также случаями недостач и ущерба. Для сокращения задолженности предпринимаются системные меры, включающие судебное взыскание, взаимодействие с судебными приставами, установление виновных лиц и законное списание долгов</a:t>
            </a:r>
            <a:r>
              <a:rPr lang="ru-RU" sz="1500" dirty="0" smtClean="0"/>
              <a:t>.</a:t>
            </a:r>
          </a:p>
          <a:p>
            <a:pPr lvl="0"/>
            <a:r>
              <a:rPr lang="ru-RU" sz="1500" dirty="0" smtClean="0"/>
              <a:t> </a:t>
            </a:r>
            <a:r>
              <a:rPr lang="ru-RU" sz="1500" dirty="0"/>
              <a:t>Однако, несмотря на применение всех доступных правовых механизмов, эффективность мер по сокращению задолженности ограничена следующими факторами: длительные сроки принудительного исполнения судебных актов, высокая доля задолженности по неустановленным лицам (в случаях хищений и недостач), возврат которой зависит от результатов оперативно-следственных мероприятий. </a:t>
            </a:r>
            <a:endParaRPr lang="ru-RU" sz="1500" dirty="0" smtClean="0"/>
          </a:p>
          <a:p>
            <a:pPr lvl="0"/>
            <a:r>
              <a:rPr lang="ru-RU" sz="1500" dirty="0" smtClean="0"/>
              <a:t>Таким </a:t>
            </a:r>
            <a:r>
              <a:rPr lang="ru-RU" sz="1500" dirty="0"/>
              <a:t>образом, работа по сокращению дебиторской задолженности ведется активно, но ее эффективность ограничена внешними и внутренними факторами, требующими дальнейшего внимания и решения.</a:t>
            </a:r>
          </a:p>
          <a:p>
            <a:endParaRPr lang="ru-RU" sz="1500" dirty="0"/>
          </a:p>
          <a:p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11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766970" y="6356349"/>
            <a:ext cx="2743200" cy="365125"/>
          </a:xfrm>
        </p:spPr>
        <p:txBody>
          <a:bodyPr/>
          <a:lstStyle/>
          <a:p>
            <a:r>
              <a:rPr lang="ru-RU" dirty="0" smtClean="0"/>
              <a:t>28</a:t>
            </a:r>
            <a:endParaRPr lang="en-CN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07506" y="461868"/>
            <a:ext cx="6332812" cy="73940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solidFill>
                  <a:srgbClr val="1453D4"/>
                </a:solidFill>
              </a:rPr>
              <a:t>Управление дорожного хозяйства (</a:t>
            </a:r>
            <a:r>
              <a:rPr lang="ru-RU" sz="2600" b="1" dirty="0" err="1" smtClean="0">
                <a:solidFill>
                  <a:srgbClr val="1453D4"/>
                </a:solidFill>
              </a:rPr>
              <a:t>УДХТиБ</a:t>
            </a:r>
            <a:r>
              <a:rPr lang="ru-RU" sz="2600" b="1" dirty="0" smtClean="0">
                <a:solidFill>
                  <a:srgbClr val="1453D4"/>
                </a:solidFill>
              </a:rPr>
              <a:t>) </a:t>
            </a:r>
            <a:endParaRPr lang="ru-RU" sz="2600" b="1" dirty="0">
              <a:solidFill>
                <a:srgbClr val="1453D4"/>
              </a:solidFill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28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B51A-48B2-1AA7-553B-75EB9666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7105" y="-942921"/>
            <a:ext cx="6884895" cy="2120808"/>
          </a:xfrm>
        </p:spPr>
        <p:txBody>
          <a:bodyPr/>
          <a:lstStyle/>
          <a:p>
            <a:r>
              <a:rPr lang="ru-RU" sz="2800" dirty="0"/>
              <a:t>Предложения по результатам контрольного мероприятия:</a:t>
            </a:r>
            <a:endParaRPr lang="zh-CN" altLang="en-US" sz="25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F2EDDA-BA68-C643-A74B-A2F911582C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695678" y="1402359"/>
            <a:ext cx="462842" cy="468312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B6E51-C0C9-3D50-4204-D56442C352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44649" y="902212"/>
            <a:ext cx="6342308" cy="896169"/>
          </a:xfrm>
        </p:spPr>
        <p:txBody>
          <a:bodyPr/>
          <a:lstStyle/>
          <a:p>
            <a:r>
              <a:rPr lang="ru-RU" dirty="0"/>
              <a:t>Отчет о результатах контрольного мероприятия направить для сведения: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1BD13-F43F-E3F4-E8B5-BA27ADF5DE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44649" y="1870671"/>
            <a:ext cx="6342304" cy="912480"/>
          </a:xfrm>
        </p:spPr>
        <p:txBody>
          <a:bodyPr/>
          <a:lstStyle/>
          <a:p>
            <a:r>
              <a:rPr lang="ru-RU" altLang="zh-CN" sz="1500" dirty="0"/>
              <a:t>- в Городскую Думу Петропавловск-Камчатского городского округа;</a:t>
            </a:r>
          </a:p>
          <a:p>
            <a:pPr marL="285750" indent="-285750">
              <a:buFontTx/>
              <a:buChar char="-"/>
            </a:pPr>
            <a:r>
              <a:rPr lang="ru-RU" altLang="zh-CN" sz="1500" dirty="0" smtClean="0"/>
              <a:t>Главе </a:t>
            </a:r>
            <a:r>
              <a:rPr lang="ru-RU" altLang="zh-CN" sz="1500" dirty="0"/>
              <a:t>Петропавловск-Камчатского городского </a:t>
            </a:r>
            <a:r>
              <a:rPr lang="ru-RU" altLang="zh-CN" sz="1500" dirty="0" smtClean="0"/>
              <a:t>округа</a:t>
            </a:r>
            <a:r>
              <a:rPr lang="ru-RU" altLang="zh-CN" sz="1500" dirty="0"/>
              <a:t>;</a:t>
            </a:r>
            <a:endParaRPr lang="ru-RU" altLang="zh-CN" sz="1500" dirty="0" smtClean="0"/>
          </a:p>
          <a:p>
            <a:r>
              <a:rPr lang="ru-RU" altLang="zh-CN" sz="1500" dirty="0"/>
              <a:t>- </a:t>
            </a:r>
            <a:r>
              <a:rPr lang="ru-RU" altLang="zh-CN" sz="1500" dirty="0" smtClean="0"/>
              <a:t>в Управление финансов администрации ПКГО.</a:t>
            </a:r>
            <a:endParaRPr lang="zh-CN" altLang="en-US" sz="1500" dirty="0"/>
          </a:p>
          <a:p>
            <a:pPr marL="285750" indent="-285750">
              <a:buFontTx/>
              <a:buChar char="-"/>
            </a:pPr>
            <a:endParaRPr lang="zh-CN" alt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4E74B2-2C30-52D6-3CCF-D7926A8BD5F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56022" y="2925118"/>
            <a:ext cx="542154" cy="503882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B1B25-E76C-33C6-2A9F-E847FF225F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44647" y="3091887"/>
            <a:ext cx="6342306" cy="517773"/>
          </a:xfrm>
        </p:spPr>
        <p:txBody>
          <a:bodyPr/>
          <a:lstStyle/>
          <a:p>
            <a:r>
              <a:rPr lang="ru-RU" altLang="zh-CN" dirty="0"/>
              <a:t>Направить </a:t>
            </a:r>
            <a:r>
              <a:rPr lang="ru-RU" dirty="0" smtClean="0"/>
              <a:t>информационные письма с предложениями (рекомендациями) с целью дальнейшего использования в работе в: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7E2E19-0569-13F7-77B3-8F2AA14FCF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4649" y="3643514"/>
            <a:ext cx="6342304" cy="304415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дорожного хозяйства;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имущественных и земельных отношений;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экономики;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архитектуры и градостроительства;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образования;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делами;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Администрацию городского округа;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коммунального хозяйства;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Контрольное управление;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по обеспечению безопасности жизнедеятельности;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культуры;</a:t>
            </a:r>
          </a:p>
          <a:p>
            <a:pPr marL="285750" indent="-285750">
              <a:buFontTx/>
              <a:buChar char="-"/>
            </a:pPr>
            <a:r>
              <a:rPr lang="ru-RU" altLang="zh-CN" dirty="0" smtClean="0"/>
              <a:t>Управление закупок.</a:t>
            </a:r>
          </a:p>
          <a:p>
            <a:pPr marL="285750" indent="-285750">
              <a:buFontTx/>
              <a:buChar char="-"/>
            </a:pPr>
            <a:endParaRPr lang="ru-RU" altLang="zh-CN" sz="1600" dirty="0" smtClean="0"/>
          </a:p>
          <a:p>
            <a:pPr marL="285750" indent="-285750">
              <a:buFontTx/>
              <a:buChar char="-"/>
            </a:pPr>
            <a:endParaRPr lang="zh-CN" altLang="en-US" sz="16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859078" y="639947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7497A-8219-D24C-A0EB-E9A5CBD8030E}" type="slidenum">
              <a:rPr kumimoji="0" lang="en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82000"/>
                  </a:prstClr>
                </a:solidFill>
                <a:effectLst/>
                <a:uLnTx/>
                <a:uFillTx/>
                <a:latin typeface="Apto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N" sz="12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82000"/>
                </a:prstClr>
              </a:solidFill>
              <a:effectLst/>
              <a:uLnTx/>
              <a:uFillTx/>
              <a:latin typeface="Aptos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1303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A29DD-C637-6D58-9668-FD966181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247" y="450787"/>
            <a:ext cx="10504000" cy="1027944"/>
          </a:xfrm>
        </p:spPr>
        <p:txBody>
          <a:bodyPr/>
          <a:lstStyle/>
          <a:p>
            <a:pPr algn="l"/>
            <a:r>
              <a:rPr lang="ru-RU" altLang="zh-CN" dirty="0" smtClean="0"/>
              <a:t>Объект контроля: </a:t>
            </a:r>
            <a:endParaRPr lang="zh-CN" alt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77EAD9-959E-9DC1-682E-CB26BBBABDA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79810" y="2362395"/>
            <a:ext cx="4338570" cy="739384"/>
          </a:xfrm>
        </p:spPr>
        <p:txBody>
          <a:bodyPr/>
          <a:lstStyle/>
          <a:p>
            <a:r>
              <a:rPr lang="ru-RU" altLang="zh-CN" dirty="0" smtClean="0"/>
              <a:t>Срок проведения контрольного мероприятия: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DFA98-E71B-0DD1-2D15-D11B9588553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79812" y="3101779"/>
            <a:ext cx="4338568" cy="943106"/>
          </a:xfrm>
        </p:spPr>
        <p:txBody>
          <a:bodyPr/>
          <a:lstStyle/>
          <a:p>
            <a:r>
              <a:rPr lang="ru-RU" altLang="zh-CN" dirty="0" smtClean="0"/>
              <a:t>с 21.05.2026 </a:t>
            </a:r>
            <a:r>
              <a:rPr lang="ru-RU" altLang="zh-CN" smtClean="0"/>
              <a:t>по 29.06.2026</a:t>
            </a:r>
            <a:endParaRPr lang="en-US" altLang="zh-CN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23B1D61-37B3-937B-2699-0D0D0FFFE8B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563370" y="4148153"/>
            <a:ext cx="4448818" cy="509572"/>
          </a:xfrm>
        </p:spPr>
        <p:txBody>
          <a:bodyPr/>
          <a:lstStyle/>
          <a:p>
            <a:r>
              <a:rPr lang="ru-RU" altLang="zh-CN" dirty="0" smtClean="0"/>
              <a:t>Результаты контрольного мероприятия:</a:t>
            </a:r>
            <a:endParaRPr lang="zh-CN" alt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755FC0-15B7-4CE6-9003-292C2A6D42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63370" y="4809986"/>
            <a:ext cx="4338568" cy="1142579"/>
          </a:xfrm>
        </p:spPr>
        <p:txBody>
          <a:bodyPr/>
          <a:lstStyle/>
          <a:p>
            <a:r>
              <a:rPr lang="ru-RU" sz="1600" dirty="0" smtClean="0"/>
              <a:t>«Анализ динамики </a:t>
            </a:r>
            <a:r>
              <a:rPr lang="ru-RU" sz="1600" dirty="0"/>
              <a:t>и структуры дебиторской задолженности бюджета Петропавловск-Камчатского городского округа по налоговым и неналоговым доходам» за </a:t>
            </a:r>
            <a:r>
              <a:rPr lang="ru-RU" sz="1600" dirty="0" smtClean="0"/>
              <a:t>2023-2025 годы:</a:t>
            </a:r>
            <a:endParaRPr lang="en-US" altLang="zh-CN" sz="16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C7497A-8219-D24C-A0EB-E9A5CBD8030E}" type="slidenum">
              <a:rPr lang="en-CN" smtClean="0"/>
              <a:t>3</a:t>
            </a:fld>
            <a:endParaRPr lang="en-CN"/>
          </a:p>
        </p:txBody>
      </p:sp>
      <p:sp>
        <p:nvSpPr>
          <p:cNvPr id="14" name="Прямоугольник 13"/>
          <p:cNvSpPr/>
          <p:nvPr/>
        </p:nvSpPr>
        <p:spPr>
          <a:xfrm>
            <a:off x="5136776" y="924294"/>
            <a:ext cx="6460831" cy="66485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1453D4"/>
                </a:solidFill>
              </a:rPr>
              <a:t>Управление финансов администрации ПКГО, иные объекты в случае необходимости</a:t>
            </a:r>
            <a:endParaRPr lang="ru-RU" sz="2000" b="1" dirty="0">
              <a:solidFill>
                <a:srgbClr val="1453D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32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DF166-70CC-C2F7-9854-12BB6D109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015" y="1597866"/>
            <a:ext cx="9758710" cy="1554909"/>
          </a:xfrm>
        </p:spPr>
        <p:txBody>
          <a:bodyPr/>
          <a:lstStyle/>
          <a:p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</a:t>
            </a: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палата </a:t>
            </a:r>
            <a:b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Петропавловск-Камчатского городского округа</a:t>
            </a:r>
            <a: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zh-CN" altLang="en-US" sz="3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818" y="317330"/>
            <a:ext cx="1359517" cy="130677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57200" y="6311900"/>
            <a:ext cx="118673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Ленинская, д. 18, г. Петропавловск-Камчатский, 683001,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ksp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pkgo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D6E7-435B-F19A-35F5-AE0027329D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6587" y="165378"/>
            <a:ext cx="784225" cy="673100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A1F90-5F0A-BBCF-0E23-01760B71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8541" y="1129552"/>
            <a:ext cx="10820400" cy="5118848"/>
          </a:xfrm>
        </p:spPr>
        <p:txBody>
          <a:bodyPr/>
          <a:lstStyle/>
          <a:p>
            <a:r>
              <a:rPr lang="ru-RU" sz="2900" dirty="0"/>
              <a:t>Реализация полномочий главных администраторов по администрированию дебиторской задолженности по доходам бюджета в соответствии с постановлением администрации Петропавловск-Камчатского городского округа от 22.12.2010 №  3506 «Об утверждении порядка осуществления бюджетных полномочий главными администраторами доходов бюджета Петропавловск-Камчатского городского округа, являющимися органами местного самоуправления Петропавловск-Камчатского городского округа и (или) находящимися в их ведении казенными учреждениями»</a:t>
            </a:r>
            <a:endParaRPr lang="zh-CN" altLang="en-US" sz="2900" dirty="0"/>
          </a:p>
        </p:txBody>
      </p:sp>
      <p:sp>
        <p:nvSpPr>
          <p:cNvPr id="4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4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61963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B51A-48B2-1AA7-553B-75EB9666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775" y="170330"/>
            <a:ext cx="6884895" cy="2120808"/>
          </a:xfrm>
        </p:spPr>
        <p:txBody>
          <a:bodyPr/>
          <a:lstStyle/>
          <a:p>
            <a:r>
              <a:rPr lang="ru-RU" sz="2500" dirty="0" smtClean="0"/>
              <a:t>В ходе </a:t>
            </a:r>
            <a:r>
              <a:rPr lang="ru-RU" sz="2500" dirty="0"/>
              <a:t>анализа локальных нормативных актов главных администраторов доходов бюджета городского округа на предмет их соответствия законодательству РФ установлено </a:t>
            </a:r>
            <a:r>
              <a:rPr lang="ru-RU" sz="2500" dirty="0" smtClean="0"/>
              <a:t>следующее</a:t>
            </a:r>
            <a:r>
              <a:rPr lang="ru-RU" altLang="zh-CN" sz="2500" dirty="0" smtClean="0"/>
              <a:t>:</a:t>
            </a:r>
            <a:endParaRPr lang="zh-CN" altLang="en-US" sz="25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F2EDDA-BA68-C643-A74B-A2F911582C3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776360" y="3194844"/>
            <a:ext cx="462842" cy="468312"/>
          </a:xfrm>
        </p:spPr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B6E51-C0C9-3D50-4204-D56442C352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408066" y="2763972"/>
            <a:ext cx="6342308" cy="896169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орядки </a:t>
            </a:r>
            <a:r>
              <a:rPr lang="ru-RU" dirty="0"/>
              <a:t>принятия решений о признании безнадежной к взысканию задолженности по платежам в бюджет (включая пени и штрафы) и ее списания у </a:t>
            </a:r>
            <a:r>
              <a:rPr lang="ru-RU" dirty="0" smtClean="0"/>
              <a:t>некоторых </a:t>
            </a:r>
            <a:r>
              <a:rPr lang="ru-RU" dirty="0"/>
              <a:t>главных администраторов доходов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11BD13-F43F-E3F4-E8B5-BA27ADF5DEA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408070" y="3744626"/>
            <a:ext cx="6342304" cy="566362"/>
          </a:xfrm>
        </p:spPr>
        <p:txBody>
          <a:bodyPr/>
          <a:lstStyle/>
          <a:p>
            <a:r>
              <a:rPr lang="ru-RU" dirty="0"/>
              <a:t>сформированы с нарушением требований статьи 47.2 БК РФ и Постановления № </a:t>
            </a:r>
            <a:r>
              <a:rPr lang="ru-RU" dirty="0" smtClean="0"/>
              <a:t>393.</a:t>
            </a:r>
            <a:endParaRPr lang="ru-RU" altLang="zh-CN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E4E74B2-2C30-52D6-3CCF-D7926A8BD5F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97048" y="4566862"/>
            <a:ext cx="542154" cy="503882"/>
          </a:xfrm>
        </p:spPr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8B1B25-E76C-33C6-2A9F-E847FF225F9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344649" y="4780103"/>
            <a:ext cx="6342306" cy="517773"/>
          </a:xfrm>
        </p:spPr>
        <p:txBody>
          <a:bodyPr/>
          <a:lstStyle/>
          <a:p>
            <a:r>
              <a:rPr lang="ru-RU" dirty="0" smtClean="0"/>
              <a:t>Регламенты </a:t>
            </a:r>
            <a:r>
              <a:rPr lang="ru-RU" dirty="0"/>
              <a:t>реализации полномочий по взысканию дебиторской задолженности по доходам у отдельных главных администраторов доходов </a:t>
            </a:r>
            <a:endParaRPr lang="zh-CN" alt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7E2E19-0569-13F7-77B3-8F2AA14FCF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44651" y="5466846"/>
            <a:ext cx="6342304" cy="634191"/>
          </a:xfrm>
        </p:spPr>
        <p:txBody>
          <a:bodyPr/>
          <a:lstStyle/>
          <a:p>
            <a:r>
              <a:rPr lang="ru-RU" dirty="0"/>
              <a:t>разработаны с нарушением требований статьи 160.1 БК РФ и Приказа </a:t>
            </a:r>
            <a:r>
              <a:rPr lang="ru-RU" dirty="0" smtClean="0"/>
              <a:t>      № </a:t>
            </a:r>
            <a:r>
              <a:rPr lang="ru-RU" dirty="0"/>
              <a:t>139н</a:t>
            </a:r>
            <a:r>
              <a:rPr lang="ru-RU" altLang="zh-CN" dirty="0" smtClean="0"/>
              <a:t> </a:t>
            </a:r>
            <a:endParaRPr lang="zh-CN" altLang="en-US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80174" y="6472906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5</a:t>
            </a:fld>
            <a:endParaRPr lang="en-CN" dirty="0"/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629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D6E7-435B-F19A-35F5-AE0027329D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6587" y="165378"/>
            <a:ext cx="784225" cy="673100"/>
          </a:xfrm>
        </p:spPr>
        <p:txBody>
          <a:bodyPr/>
          <a:lstStyle/>
          <a:p>
            <a:r>
              <a:rPr lang="en-US" altLang="zh-CN" dirty="0" smtClean="0"/>
              <a:t>0</a:t>
            </a:r>
            <a:r>
              <a:rPr lang="ru-RU" altLang="zh-CN" dirty="0" smtClean="0"/>
              <a:t>2</a:t>
            </a:r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A1F90-5F0A-BBCF-0E23-01760B71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682" y="2447364"/>
            <a:ext cx="10820400" cy="1846730"/>
          </a:xfrm>
        </p:spPr>
        <p:txBody>
          <a:bodyPr/>
          <a:lstStyle/>
          <a:p>
            <a:r>
              <a:rPr lang="ru-RU" sz="3500" dirty="0"/>
              <a:t>Анализ динамики и структуры дебиторской задолженности по налоговым и неналоговым доходам бюджета городского округа</a:t>
            </a:r>
          </a:p>
        </p:txBody>
      </p:sp>
      <p:sp>
        <p:nvSpPr>
          <p:cNvPr id="4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6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5777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C7BA31F-D3AC-7341-B158-EAF6DE8E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179" y="358587"/>
            <a:ext cx="11221277" cy="1846731"/>
          </a:xfrm>
        </p:spPr>
        <p:txBody>
          <a:bodyPr/>
          <a:lstStyle/>
          <a:p>
            <a:pPr algn="just"/>
            <a:r>
              <a:rPr lang="ru-RU" sz="3000" dirty="0"/>
              <a:t>Динамика дебиторской задолженности по налоговым и неналоговым доходам бюджета городского округа за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2023-2025 </a:t>
            </a:r>
            <a:r>
              <a:rPr lang="ru-RU" sz="3000" dirty="0"/>
              <a:t>годы отражена на следующей </a:t>
            </a:r>
            <a:r>
              <a:rPr lang="ru-RU" sz="3000" dirty="0" smtClean="0"/>
              <a:t>диаграмме     (тыс. рублей)</a:t>
            </a:r>
            <a:r>
              <a:rPr lang="ru-RU" altLang="zh-CN" sz="3000" noProof="0" dirty="0" smtClean="0"/>
              <a:t>:</a:t>
            </a:r>
            <a:endParaRPr lang="zh-CN" altLang="en-US" sz="3000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8856367" y="6317146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7</a:t>
            </a:fld>
            <a:endParaRPr lang="en-CN" dirty="0"/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478630270"/>
              </p:ext>
            </p:extLst>
          </p:nvPr>
        </p:nvGraphicFramePr>
        <p:xfrm>
          <a:off x="1222513" y="1911006"/>
          <a:ext cx="9561444" cy="4588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82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3B51A-48B2-1AA7-553B-75EB9666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545" y="360485"/>
            <a:ext cx="7121769" cy="1557767"/>
          </a:xfrm>
        </p:spPr>
        <p:txBody>
          <a:bodyPr/>
          <a:lstStyle/>
          <a:p>
            <a:r>
              <a:rPr lang="ru-RU" altLang="zh-CN" sz="3000" dirty="0" smtClean="0"/>
              <a:t>Кроме этого, в ходе экспертно-аналитического мероприятия установлено </a:t>
            </a:r>
            <a:r>
              <a:rPr lang="ru-RU" altLang="zh-CN" sz="3000" dirty="0"/>
              <a:t>следующее:</a:t>
            </a:r>
            <a:endParaRPr lang="zh-CN" altLang="en-US" sz="3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B6E51-C0C9-3D50-4204-D56442C3523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33545" y="1918252"/>
            <a:ext cx="6978671" cy="3210339"/>
          </a:xfrm>
        </p:spPr>
        <p:txBody>
          <a:bodyPr/>
          <a:lstStyle/>
          <a:p>
            <a:pPr algn="just"/>
            <a:r>
              <a:rPr lang="ru-RU" sz="2200" dirty="0" smtClean="0"/>
              <a:t>При </a:t>
            </a:r>
            <a:r>
              <a:rPr lang="ru-RU" sz="2200" dirty="0"/>
              <a:t>формировании </a:t>
            </a:r>
            <a:r>
              <a:rPr lang="ru-RU" sz="2200" dirty="0" smtClean="0"/>
              <a:t>Сведений </a:t>
            </a:r>
            <a:r>
              <a:rPr lang="ru-RU" sz="2200" dirty="0"/>
              <a:t>(ф. 0503169) </a:t>
            </a:r>
            <a:r>
              <a:rPr lang="ru-RU" sz="2200" dirty="0" smtClean="0"/>
              <a:t>Управлением дорожного хозяйства, транспорта и благоустройства администрации Петропавловск-Камчатского городского округа </a:t>
            </a:r>
            <a:r>
              <a:rPr lang="ru-RU" sz="2200" dirty="0"/>
              <a:t>допущено нарушение пункта 167 Приказа Минфина РФ </a:t>
            </a:r>
            <a:r>
              <a:rPr lang="ru-RU" sz="2200" dirty="0" smtClean="0"/>
              <a:t>      № </a:t>
            </a:r>
            <a:r>
              <a:rPr lang="ru-RU" sz="2200" dirty="0"/>
              <a:t>191н, выразившееся в </a:t>
            </a:r>
            <a:r>
              <a:rPr lang="ru-RU" sz="2200" dirty="0" smtClean="0"/>
              <a:t>не отражении </a:t>
            </a:r>
            <a:r>
              <a:rPr lang="ru-RU" sz="2200" dirty="0"/>
              <a:t>в отчете данных о наличии долгосрочной и просроченной дебиторской </a:t>
            </a:r>
            <a:r>
              <a:rPr lang="ru-RU" sz="2200" dirty="0" smtClean="0"/>
              <a:t>задолженности.</a:t>
            </a:r>
            <a:endParaRPr lang="ru-RU" sz="2200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869017" y="6336472"/>
            <a:ext cx="2743200" cy="365125"/>
          </a:xfrm>
        </p:spPr>
        <p:txBody>
          <a:bodyPr/>
          <a:lstStyle/>
          <a:p>
            <a:fld id="{4CC7497A-8219-D24C-A0EB-E9A5CBD8030E}" type="slidenum">
              <a:rPr lang="en-CN" smtClean="0"/>
              <a:t>8</a:t>
            </a:fld>
            <a:endParaRPr lang="en-CN"/>
          </a:p>
        </p:txBody>
      </p:sp>
      <p:pic>
        <p:nvPicPr>
          <p:cNvPr id="14" name="Рисунок 13"/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313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BD6E7-435B-F19A-35F5-AE0027329D5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716587" y="165378"/>
            <a:ext cx="784225" cy="673100"/>
          </a:xfrm>
        </p:spPr>
        <p:txBody>
          <a:bodyPr/>
          <a:lstStyle/>
          <a:p>
            <a:r>
              <a:rPr lang="ru-RU" altLang="zh-CN" dirty="0" smtClean="0"/>
              <a:t>2.1</a:t>
            </a:r>
            <a:endParaRPr lang="zh-CN" alt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2A1F90-5F0A-BBCF-0E23-01760B713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601" y="1555766"/>
            <a:ext cx="10820400" cy="2618668"/>
          </a:xfrm>
        </p:spPr>
        <p:txBody>
          <a:bodyPr/>
          <a:lstStyle/>
          <a:p>
            <a:r>
              <a:rPr lang="ru-RU" sz="3500" dirty="0"/>
              <a:t>Анализ состояния дебиторской задолженности по налоговым </a:t>
            </a:r>
            <a:r>
              <a:rPr lang="ru-RU" sz="3500" dirty="0" smtClean="0"/>
              <a:t>доходам</a:t>
            </a:r>
            <a:endParaRPr lang="zh-CN" altLang="en-US" sz="3500" dirty="0"/>
          </a:p>
        </p:txBody>
      </p:sp>
      <p:sp>
        <p:nvSpPr>
          <p:cNvPr id="4" name="Номер слайда 12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ru-RU" dirty="0" smtClean="0"/>
              <a:t>9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6453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PLUS.THEME" val="template.pptx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">
  <a:themeElements>
    <a:clrScheme name="2.27方案3">
      <a:dk1>
        <a:sysClr val="windowText" lastClr="000000"/>
      </a:dk1>
      <a:lt1>
        <a:sysClr val="window" lastClr="FFFFFF"/>
      </a:lt1>
      <a:dk2>
        <a:srgbClr val="1453D4"/>
      </a:dk2>
      <a:lt2>
        <a:srgbClr val="DBEFF9"/>
      </a:lt2>
      <a:accent1>
        <a:srgbClr val="9BEAFF"/>
      </a:accent1>
      <a:accent2>
        <a:srgbClr val="70A7F3"/>
      </a:accent2>
      <a:accent3>
        <a:srgbClr val="32B7F3"/>
      </a:accent3>
      <a:accent4>
        <a:srgbClr val="071D28"/>
      </a:accent4>
      <a:accent5>
        <a:srgbClr val="598196"/>
      </a:accent5>
      <a:accent6>
        <a:srgbClr val="50BBC1"/>
      </a:accent6>
      <a:hlink>
        <a:srgbClr val="2995AD"/>
      </a:hlink>
      <a:folHlink>
        <a:srgbClr val="85DFD0"/>
      </a:folHlink>
    </a:clrScheme>
    <a:fontScheme name="Custom 2">
      <a:majorFont>
        <a:latin typeface="Arial"/>
        <a:ea typeface=""/>
        <a:cs typeface=""/>
      </a:majorFont>
      <a:minorFont>
        <a:latin typeface="Aptos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rcRect/>
          <a:stretch>
            <a:fillRect t="-18412" b="-39640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">
  <a:themeElements>
    <a:clrScheme name="2.27方案3">
      <a:dk1>
        <a:sysClr val="windowText" lastClr="000000"/>
      </a:dk1>
      <a:lt1>
        <a:sysClr val="window" lastClr="FFFFFF"/>
      </a:lt1>
      <a:dk2>
        <a:srgbClr val="1453D4"/>
      </a:dk2>
      <a:lt2>
        <a:srgbClr val="DBEFF9"/>
      </a:lt2>
      <a:accent1>
        <a:srgbClr val="9BEAFF"/>
      </a:accent1>
      <a:accent2>
        <a:srgbClr val="70A7F3"/>
      </a:accent2>
      <a:accent3>
        <a:srgbClr val="32B7F3"/>
      </a:accent3>
      <a:accent4>
        <a:srgbClr val="071D28"/>
      </a:accent4>
      <a:accent5>
        <a:srgbClr val="598196"/>
      </a:accent5>
      <a:accent6>
        <a:srgbClr val="50BBC1"/>
      </a:accent6>
      <a:hlink>
        <a:srgbClr val="2995AD"/>
      </a:hlink>
      <a:folHlink>
        <a:srgbClr val="85DFD0"/>
      </a:folHlink>
    </a:clrScheme>
    <a:fontScheme name="Custom 2">
      <a:majorFont>
        <a:latin typeface="Arial"/>
        <a:ea typeface=""/>
        <a:cs typeface=""/>
      </a:majorFont>
      <a:minorFont>
        <a:latin typeface="Aptos"/>
        <a:ea typeface=""/>
        <a:cs typeface=""/>
      </a:minorFont>
    </a:fontScheme>
    <a:fmtScheme name="OfficePL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rcRect/>
          <a:stretch>
            <a:fillRect t="-18412" b="-39640"/>
          </a:stretch>
        </a:blip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PLUS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67FBBEFD40724CA20725D6B3094130" ma:contentTypeVersion="14" ma:contentTypeDescription="Create a new document." ma:contentTypeScope="" ma:versionID="b563ecc397a77cd5d82b22a852f9d63c">
  <xsd:schema xmlns:xsd="http://www.w3.org/2001/XMLSchema" xmlns:xs="http://www.w3.org/2001/XMLSchema" xmlns:p="http://schemas.microsoft.com/office/2006/metadata/properties" xmlns:ns1="http://schemas.microsoft.com/sharepoint/v3" xmlns:ns2="21705155-b4ce-4c69-95dc-4fd6cb8c5571" xmlns:ns3="38de0ec0-4312-429b-9ba4-a6f7899b86f2" targetNamespace="http://schemas.microsoft.com/office/2006/metadata/properties" ma:root="true" ma:fieldsID="514fef1a96c1431b584933149cb0dc9f" ns1:_="" ns2:_="" ns3:_="">
    <xsd:import namespace="http://schemas.microsoft.com/sharepoint/v3"/>
    <xsd:import namespace="21705155-b4ce-4c69-95dc-4fd6cb8c5571"/>
    <xsd:import namespace="38de0ec0-4312-429b-9ba4-a6f7899b86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705155-b4ce-4c69-95dc-4fd6cb8c5571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1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de0ec0-4312-429b-9ba4-a6f7899b86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ef2866-7176-4fd6-ae15-58358271bbbc}" ma:internalName="TaxCatchAll" ma:showField="CatchAllData" ma:web="38de0ec0-4312-429b-9ba4-a6f7899b86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38de0ec0-4312-429b-9ba4-a6f7899b86f2" xsi:nil="true"/>
    <_ip_UnifiedCompliancePolicyProperties xmlns="http://schemas.microsoft.com/sharepoint/v3" xsi:nil="true"/>
    <lcf76f155ced4ddcb4097134ff3c332f xmlns="21705155-b4ce-4c69-95dc-4fd6cb8c557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1C010C0-775B-4F43-820F-D3BDAF9240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A44E4B-1A91-4509-917C-EC59753BC7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1705155-b4ce-4c69-95dc-4fd6cb8c5571"/>
    <ds:schemaRef ds:uri="38de0ec0-4312-429b-9ba4-a6f7899b86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2599FA8-926C-4FE5-9E7F-E46CDF48ACA3}">
  <ds:schemaRefs>
    <ds:schemaRef ds:uri="http://schemas.microsoft.com/sharepoint/v3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21705155-b4ce-4c69-95dc-4fd6cb8c5571"/>
    <ds:schemaRef ds:uri="38de0ec0-4312-429b-9ba4-a6f7899b86f2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otalTime>6145</TotalTime>
  <Words>1626</Words>
  <Application>Microsoft Office PowerPoint</Application>
  <PresentationFormat>Широкоэкранный</PresentationFormat>
  <Paragraphs>172</Paragraphs>
  <Slides>30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Aptos</vt:lpstr>
      <vt:lpstr>Arial</vt:lpstr>
      <vt:lpstr>Calibri</vt:lpstr>
      <vt:lpstr>等线</vt:lpstr>
      <vt:lpstr>Times New Roman</vt:lpstr>
      <vt:lpstr>Custom</vt:lpstr>
      <vt:lpstr>2_Custom</vt:lpstr>
      <vt:lpstr>        Контрольно-счетная палата  Петропавловск-Камчатского городского округа ​Отчет о результатах экспертно-аналитического мероприятия</vt:lpstr>
      <vt:lpstr>Объект контроля: </vt:lpstr>
      <vt:lpstr>Объект контроля: </vt:lpstr>
      <vt:lpstr>Реализация полномочий главных администраторов по администрированию дебиторской задолженности по доходам бюджета в соответствии с постановлением администрации Петропавловск-Камчатского городского округа от 22.12.2010 №  3506 «Об утверждении порядка осуществления бюджетных полномочий главными администраторами доходов бюджета Петропавловск-Камчатского городского округа, являющимися органами местного самоуправления Петропавловск-Камчатского городского округа и (или) находящимися в их ведении казенными учреждениями»</vt:lpstr>
      <vt:lpstr>В ходе анализа локальных нормативных актов главных администраторов доходов бюджета городского округа на предмет их соответствия законодательству РФ установлено следующее:</vt:lpstr>
      <vt:lpstr>Анализ динамики и структуры дебиторской задолженности по налоговым и неналоговым доходам бюджета городского округа</vt:lpstr>
      <vt:lpstr>Динамика дебиторской задолженности по налоговым и неналоговым доходам бюджета городского округа за  2023-2025 годы отражена на следующей диаграмме     (тыс. рублей):</vt:lpstr>
      <vt:lpstr>Кроме этого, в ходе экспертно-аналитического мероприятия установлено следующее:</vt:lpstr>
      <vt:lpstr>Анализ состояния дебиторской задолженности по налоговым доходам</vt:lpstr>
      <vt:lpstr>Структура и динамика дебиторской задолженности по налоговым доходам в период с 2023 по 2025 годы представлена на следующей диаграмме (тыс. рублей):</vt:lpstr>
      <vt:lpstr>Анализ состояния дебиторской задолженности по неналоговым доходам </vt:lpstr>
      <vt:lpstr>Структура и динамика дебиторской задолженности по доходам от использования имущества, находящегося в государственной и муниципальной собственности в период с 2023 по 2025 годы представлена на следующей диаграмме (тыс. рублей):</vt:lpstr>
      <vt:lpstr>Анализ состояния дебиторской задолженности по неналоговым доходам </vt:lpstr>
      <vt:lpstr>Структура и динамика дебиторской задолженности по доходам от оказания платных услуг (работ), компенсации затрат в период с 2023 по 2025 годы представлена на следующей диаграмме (тыс. рублей):</vt:lpstr>
      <vt:lpstr>Анализ состояния дебиторской задолженности по неналоговым доходам </vt:lpstr>
      <vt:lpstr>Структура и динамика дебиторской задолженности по доходам от продажи материальных и нематериальных активов в период с 2023 по 2025 годы представлена на следующей диаграмме        (тыс. рублей):</vt:lpstr>
      <vt:lpstr>Анализ состояния дебиторской задолженности по неналоговым доходам </vt:lpstr>
      <vt:lpstr>Структура и динамика дебиторской задолженности по поступлениям бюджета от штрафов, санкций, возмещения ущерба в период с 2023 по 2025 годы представлена на следующей диаграмме (тыс. рублей):</vt:lpstr>
      <vt:lpstr>Деятельность главных администраторов доходов (главных распорядителей бюджетных средств) по сокращению дебиторской задолженности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по результатам контрольного мероприятия:</vt:lpstr>
      <vt:lpstr>Контрольно-счетная палата  Петропавловск-Камчатского городского округа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Company​ Overview</dc:title>
  <dc:creator>Яковлева Марина Сергеевна</dc:creator>
  <cp:lastModifiedBy>Яковлева Марина Сергеевна</cp:lastModifiedBy>
  <cp:revision>361</cp:revision>
  <cp:lastPrinted>2026-06-24T20:50:56Z</cp:lastPrinted>
  <dcterms:modified xsi:type="dcterms:W3CDTF">2026-06-24T21:17:55Z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0x0101001867FBBEFD40724CA20725D6B3094130</vt:lpwstr>
  </property>
</Properties>
</file>