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heme/theme3.xml" ContentType="application/vnd.openxmlformats-officedocument.theme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Layouts/slideLayout25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bookmarkIdSeed="5" saveSubsetFonts="1">
  <p:sldMasterIdLst>
    <p:sldMasterId id="2147483648" r:id="rId1"/>
    <p:sldMasterId id="2147483660" r:id="rId2"/>
    <p:sldMasterId id="2147483672" r:id="rId3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2" d="100"/>
          <a:sy n="102" d="100"/>
        </p:scale>
        <p:origin x="834" y="3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 bwMode="auto"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fill="norm" stroke="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dt="0" ftr="0" hdr="0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990601" y="762000"/>
            <a:ext cx="7581899" cy="54102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dt="0" ftr="0" hdr="0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ChangeArrowheads="1" noGrp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ChangeArrowheads="1" noGrp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ChangeArrowheads="1" noGrp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ChangeArrowheads="1" noGrp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ChangeArrowheads="1" noGrp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 bwMode="auto"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fill="norm" stroke="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dt="0" ftr="0" hdr="0" sldNum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24128" y="585216"/>
            <a:ext cx="9720072" cy="1499616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24127" y="2286000"/>
            <a:ext cx="4754880" cy="402336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989320" y="2286000"/>
            <a:ext cx="4754880" cy="402336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24128" y="2967788"/>
            <a:ext cx="4754880" cy="33415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cap="none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990888" y="2967788"/>
            <a:ext cx="4754880" cy="33415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p:hf dt="0" ftr="0" hdr="0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0" y="-1"/>
            <a:ext cx="12188952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dt="0" ftr="0" hdr="0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80000"/>
        </a:lnSpc>
        <a:spcBef>
          <a:spcPts val="0"/>
        </a:spcBef>
        <a:buNone/>
        <a:defRPr sz="5000" cap="all" spc="1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/>
        <a:buChar char=" 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1216151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1362455" indent="-13716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/>
        <a:buChar char="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ChangeArrowheads="1" noGrp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ChangeArrowheads="1" noGrp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ChangeArrowheads="1" noGrp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1"/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Liberation Sans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Liberation Sans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Liberation Sans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Liberation Sans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Liberation Sans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Liberation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Liberation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Liberation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Liberation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92EB44-216C-4FE0-9DC8-CF896C48DB6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97165A-551A-48BC-820A-2B6675CA242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media1.sv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media1.sv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media1.sv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media1.svg"/><Relationship Id="rId5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1"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675235"/>
            <a:ext cx="12277164" cy="8152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10243" y="2119642"/>
            <a:ext cx="11719420" cy="23226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Times New Roman"/>
                <a:cs typeface="Times New Roman"/>
              </a:rPr>
              <a:t>ОТЧЕТ</a:t>
            </a:r>
            <a:b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о результатах </a:t>
            </a: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Экспертно-Аналитического  </a:t>
            </a: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мероприятия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43280" y="3651970"/>
            <a:ext cx="11653345" cy="23918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Анализ эффективности использования средств бюджета Петропавловск-Камчатского городского округа выделенных субъектам малого и среднего предпринимательства в виде субсидий в рамках подпрограммы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округа</a:t>
            </a:r>
            <a:r>
              <a:rPr lang="ru-RU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1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2020-2025 годы (выборочно)</a:t>
            </a:r>
            <a:endParaRPr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83126" y="1361564"/>
            <a:ext cx="11223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/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Контрольно-счетная палата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Петропавловск-Камчатского городского округа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/>
          <p:cNvSpPr/>
          <p:nvPr/>
        </p:nvSpPr>
        <p:spPr bwMode="auto">
          <a:xfrm flipH="0" flipV="0">
            <a:off x="379026" y="320835"/>
            <a:ext cx="9058834" cy="1594747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800" b="1" u="sng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1. Основание для проведения контрольного мероприятия:</a:t>
            </a:r>
            <a:r>
              <a:rPr lang="ru-RU" sz="18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является пункт 2.1.2 плана деятельности Контрольно-счетной палаты Петропавловск-Камчатского городского округа на 2026 год, утвержденного приказом Контрольно-счетной палаты Петропавловск-Камчатского городского </a:t>
            </a:r>
            <a:r>
              <a:rPr lang="ru-RU">
                <a:latin typeface="Times New Roman"/>
                <a:cs typeface="Times New Roman"/>
              </a:rPr>
              <a:t>округа  от </a:t>
            </a:r>
            <a:r>
              <a:rPr lang="ru-RU">
                <a:latin typeface="Times New Roman"/>
                <a:cs typeface="Times New Roman"/>
              </a:rPr>
              <a:t>29.12.2025 </a:t>
            </a:r>
            <a:r>
              <a:rPr lang="ru-RU">
                <a:latin typeface="Times New Roman"/>
                <a:cs typeface="Times New Roman"/>
              </a:rPr>
              <a:t>№ </a:t>
            </a:r>
            <a:r>
              <a:rPr lang="ru-RU">
                <a:latin typeface="Times New Roman"/>
                <a:cs typeface="Times New Roman"/>
              </a:rPr>
              <a:t>73-КСП</a:t>
            </a:r>
            <a:r>
              <a:rPr lang="ru-RU">
                <a:latin typeface="Times New Roman"/>
                <a:cs typeface="Times New Roman"/>
              </a:rPr>
              <a:t>.</a:t>
            </a: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: усеченные противолежащие углы 8"/>
          <p:cNvSpPr/>
          <p:nvPr/>
        </p:nvSpPr>
        <p:spPr bwMode="auto">
          <a:xfrm>
            <a:off x="1159677" y="2195019"/>
            <a:ext cx="9058836" cy="1583165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1800" b="1" u="sng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2. Цель контрольного мероприятия: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ru-RU">
                <a:latin typeface="Times New Roman"/>
                <a:cs typeface="Times New Roman"/>
              </a:rPr>
              <a:t>анализ и оценка результативности, достижения целей осуществления мероприятий по предоставлению субсидий (грантов) субъектам малого и среднего предпринимательства</a:t>
            </a:r>
            <a:r>
              <a:rPr lang="ru-RU">
                <a:latin typeface="Times New Roman"/>
                <a:cs typeface="Times New Roman"/>
              </a:rPr>
              <a:t>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10" name="Прямоугольник: усеченные противолежащие углы 9"/>
          <p:cNvSpPr/>
          <p:nvPr/>
        </p:nvSpPr>
        <p:spPr bwMode="auto">
          <a:xfrm flipH="0" flipV="0">
            <a:off x="2858583" y="3992424"/>
            <a:ext cx="9112249" cy="2703237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800" b="1" u="sng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3. Предмет контрольного мероприятия: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деятельность Управления экономического развития и предпринимательства администрации Петропавловск-Камчатского городского округа по обеспечению законности и результативности использования средств бюджета Петропавловск-Камчатского городского округа, выделенных на реализацию подпрограммы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округа»</a:t>
            </a:r>
            <a:r>
              <a:rPr lang="ru-RU">
                <a:latin typeface="Times New Roman"/>
                <a:cs typeface="Times New Roman"/>
              </a:rPr>
              <a:t>.</a:t>
            </a: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1716472" y="6415713"/>
            <a:ext cx="296609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/>
              <a:t>2</a:t>
            </a:r>
            <a:endParaRPr sz="16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-179704"/>
            <a:ext cx="183636" cy="3661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5616483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060534" y="106004"/>
            <a:ext cx="957625" cy="920475"/>
          </a:xfrm>
          <a:prstGeom prst="ellipse">
            <a:avLst/>
          </a:prstGeom>
          <a:ln w="63500" cap="rnd">
            <a:solidFill>
              <a:schemeClr val="accent1">
                <a:lumMod val="74901"/>
              </a:schemeClr>
            </a:solidFill>
            <a:prstDash val="solid"/>
          </a:ln>
          <a:effectLst/>
        </p:spPr>
      </p:pic>
      <p:pic>
        <p:nvPicPr>
          <p:cNvPr id="108500588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1616" y="4272376"/>
            <a:ext cx="2143332" cy="2143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усеченные противолежащие углы 13"/>
          <p:cNvSpPr/>
          <p:nvPr/>
        </p:nvSpPr>
        <p:spPr bwMode="auto">
          <a:xfrm flipH="0" flipV="0">
            <a:off x="2886634" y="1475307"/>
            <a:ext cx="9149737" cy="1403358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: усеченные противолежащие углы 4"/>
          <p:cNvSpPr/>
          <p:nvPr/>
        </p:nvSpPr>
        <p:spPr bwMode="auto">
          <a:xfrm>
            <a:off x="3004477" y="1585720"/>
            <a:ext cx="8720520" cy="1182533"/>
          </a:xfrm>
          <a:prstGeom prst="snip2DiagRect">
            <a:avLst>
              <a:gd name="adj1" fmla="val 0"/>
              <a:gd name="adj2" fmla="val 16667"/>
            </a:avLst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1800" b="1" u="sng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5. Объект контроля: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  <a:defRPr/>
            </a:pPr>
            <a:r>
              <a:rPr lang="ru-RU">
                <a:latin typeface="Times New Roman"/>
                <a:cs typeface="Times New Roman"/>
              </a:rPr>
              <a:t>Управление экономического развития и предпринимательства администрации Петропавловск-Камчатского городского округа – муниципальное учреждение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" name="Прямоугольник: усеченные противолежащие углы 17"/>
          <p:cNvSpPr/>
          <p:nvPr/>
        </p:nvSpPr>
        <p:spPr bwMode="auto">
          <a:xfrm>
            <a:off x="660397" y="3064446"/>
            <a:ext cx="8832988" cy="557512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: усеченные противолежащие углы 6"/>
          <p:cNvSpPr/>
          <p:nvPr/>
        </p:nvSpPr>
        <p:spPr bwMode="auto">
          <a:xfrm>
            <a:off x="822646" y="3157491"/>
            <a:ext cx="8508490" cy="371421"/>
          </a:xfrm>
          <a:prstGeom prst="snip2DiagRect">
            <a:avLst>
              <a:gd name="adj1" fmla="val 0"/>
              <a:gd name="adj2" fmla="val 16667"/>
            </a:avLst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1800" b="1" u="sng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6. Срок проведения контрольного мероприятия: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с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.03.2026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по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15.04.2026.</a:t>
            </a: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" name="Прямоугольник: усеченные противолежащие углы 19"/>
          <p:cNvSpPr/>
          <p:nvPr/>
        </p:nvSpPr>
        <p:spPr bwMode="auto">
          <a:xfrm>
            <a:off x="2519637" y="3893360"/>
            <a:ext cx="9457766" cy="2695974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endParaRPr lang="ru-RU" sz="1800">
              <a:latin typeface="Times New Roman"/>
              <a:cs typeface="Times New Roman"/>
            </a:endParaRPr>
          </a:p>
        </p:txBody>
      </p:sp>
      <p:sp>
        <p:nvSpPr>
          <p:cNvPr id="8" name="Прямоугольник: усеченные противолежащие углы 7"/>
          <p:cNvSpPr/>
          <p:nvPr/>
        </p:nvSpPr>
        <p:spPr bwMode="auto">
          <a:xfrm>
            <a:off x="2799160" y="4027448"/>
            <a:ext cx="8925836" cy="2388261"/>
          </a:xfrm>
          <a:prstGeom prst="snip2DiagRect">
            <a:avLst>
              <a:gd name="adj1" fmla="val 0"/>
              <a:gd name="adj2" fmla="val 16667"/>
            </a:avLst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1800" b="1" u="sng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7. Результаты контрольного мероприятия: </a:t>
            </a:r>
            <a:endParaRPr>
              <a:solidFill>
                <a:schemeClr val="accent1">
                  <a:lumMod val="75000"/>
                </a:schemeClr>
              </a:solidFill>
            </a:endParaRPr>
          </a:p>
          <a:p>
            <a:pPr marL="45720" algn="just">
              <a:defRPr/>
            </a:pPr>
            <a:r>
              <a:rPr lang="ru-RU">
                <a:latin typeface="Times New Roman"/>
                <a:cs typeface="Times New Roman"/>
              </a:rPr>
              <a:t>«</a:t>
            </a:r>
            <a:r>
              <a:rPr lang="ru-RU">
                <a:latin typeface="Times New Roman"/>
                <a:cs typeface="Times New Roman"/>
              </a:rPr>
              <a:t>Анализ эффективности использования средств бюджета Петропавловск-Камчатского городского округа выделенных субъектам малого и среднего предпринимательства в виде субсидий в рамках подпрограммы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округа</a:t>
            </a:r>
            <a:r>
              <a:rPr lang="ru-RU">
                <a:latin typeface="Times New Roman"/>
                <a:cs typeface="Times New Roman"/>
              </a:rPr>
              <a:t>».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16" name="Прямоугольник: усеченные противолежащие углы 15"/>
          <p:cNvSpPr/>
          <p:nvPr/>
        </p:nvSpPr>
        <p:spPr bwMode="auto">
          <a:xfrm flipH="0" flipV="0">
            <a:off x="613955" y="226463"/>
            <a:ext cx="8502610" cy="1001201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Прямоугольник: усеченные противолежащие углы 1"/>
          <p:cNvSpPr/>
          <p:nvPr/>
        </p:nvSpPr>
        <p:spPr bwMode="auto">
          <a:xfrm flipH="0" flipV="0">
            <a:off x="719789" y="311194"/>
            <a:ext cx="8012260" cy="831741"/>
          </a:xfrm>
          <a:prstGeom prst="snip2DiagRect">
            <a:avLst>
              <a:gd name="adj1" fmla="val 0"/>
              <a:gd name="adj2" fmla="val 16667"/>
            </a:avLst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u="sng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4. Проверяемый период: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2020-2025 годы (выборочно).</a:t>
            </a: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724996" y="6496653"/>
            <a:ext cx="296609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/>
              <a:t>3</a:t>
            </a:r>
            <a:endParaRPr lang="ru-RU"/>
          </a:p>
        </p:txBody>
      </p:sp>
      <p:pic>
        <p:nvPicPr>
          <p:cNvPr id="1901768997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060533" y="106003"/>
            <a:ext cx="957624" cy="920475"/>
          </a:xfrm>
          <a:prstGeom prst="ellipse">
            <a:avLst/>
          </a:prstGeom>
          <a:ln w="63500" cap="rnd">
            <a:solidFill>
              <a:schemeClr val="accent1">
                <a:lumMod val="74901"/>
              </a:schemeClr>
            </a:solidFill>
            <a:prstDash val="solid"/>
          </a:ln>
          <a:effectLst/>
        </p:spPr>
      </p:pic>
      <p:pic>
        <p:nvPicPr>
          <p:cNvPr id="2098645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51033" y="4272376"/>
            <a:ext cx="2143333" cy="214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84617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583417" y="3847438"/>
            <a:ext cx="2520171" cy="2471669"/>
          </a:xfrm>
          <a:prstGeom prst="flowChartConnector">
            <a:avLst/>
          </a:prstGeom>
        </p:spPr>
      </p:pic>
      <p:sp>
        <p:nvSpPr>
          <p:cNvPr id="5" name="Прямоугольник: усеченные противолежащие углы 4"/>
          <p:cNvSpPr/>
          <p:nvPr/>
        </p:nvSpPr>
        <p:spPr bwMode="auto">
          <a:xfrm flipH="0" flipV="0">
            <a:off x="217800" y="1135125"/>
            <a:ext cx="9246706" cy="2993253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: усеченные противолежащие углы 8"/>
          <p:cNvSpPr/>
          <p:nvPr/>
        </p:nvSpPr>
        <p:spPr bwMode="auto">
          <a:xfrm flipH="0" flipV="0">
            <a:off x="458498" y="1187877"/>
            <a:ext cx="8966010" cy="2887749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bg1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/>
              <a:t>	</a:t>
            </a:r>
            <a:r>
              <a:rPr lang="ru-RU">
                <a:latin typeface="Times New Roman"/>
                <a:cs typeface="Times New Roman"/>
              </a:rPr>
              <a:t>С </a:t>
            </a:r>
            <a:r>
              <a:rPr lang="ru-RU">
                <a:latin typeface="Times New Roman"/>
                <a:cs typeface="Times New Roman"/>
              </a:rPr>
              <a:t>января 2024 года вступили в силу Общие требования к нормативным правовым актам, муниципальным правовым актам, регулирующим предоставление из бюджетов субъектов Российской Федерации, местных бюджетов субсидий, в том числе грантов в форме субсидий, юридическим лицам, индивидуальным предпринимателям, физическим лицам и проведение отборов получателей указанных субсидий, в том числе грантов в форме </a:t>
            </a:r>
            <a:r>
              <a:rPr lang="ru-RU">
                <a:latin typeface="Times New Roman"/>
                <a:cs typeface="Times New Roman"/>
              </a:rPr>
              <a:t>субсидий.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Общие </a:t>
            </a:r>
            <a:r>
              <a:rPr lang="ru-RU">
                <a:latin typeface="Times New Roman"/>
                <a:cs typeface="Times New Roman"/>
              </a:rPr>
              <a:t>требования в целом стандартизировали порядки предоставления субсидий определив обязательные требования, перечень обязательных документов, сроки и так далее, но вместе с тем,  усложнили доступ к получению субсидий  индивидуальным предпринимателям и субъектам МCП.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14" name="Прямоугольник: усеченные противолежащие углы 13"/>
          <p:cNvSpPr/>
          <p:nvPr/>
        </p:nvSpPr>
        <p:spPr bwMode="auto">
          <a:xfrm flipH="0" flipV="0">
            <a:off x="217800" y="4413249"/>
            <a:ext cx="9317392" cy="2215918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: усеченные противолежащие углы 15"/>
          <p:cNvSpPr/>
          <p:nvPr/>
        </p:nvSpPr>
        <p:spPr bwMode="auto">
          <a:xfrm flipH="0" flipV="0">
            <a:off x="407509" y="4506258"/>
            <a:ext cx="9016999" cy="2029899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bg1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defRPr/>
            </a:pPr>
            <a:r>
              <a:rPr lang="en-US"/>
              <a:t>	</a:t>
            </a:r>
            <a:r>
              <a:rPr sz="1800">
                <a:solidFill>
                  <a:schemeClr val="tx1">
                    <a:wordTint val="242"/>
                  </a:schemeClr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sz="1800">
                <a:latin typeface="Times New Roman"/>
                <a:cs typeface="Times New Roman"/>
              </a:rPr>
              <a:t>аиболее </a:t>
            </a:r>
            <a:r>
              <a:rPr sz="1800">
                <a:latin typeface="Times New Roman"/>
                <a:cs typeface="Times New Roman"/>
              </a:rPr>
              <a:t>значимыми ограничениями в развитии МСП в Камчатском крае являются</a:t>
            </a:r>
            <a:r>
              <a:rPr sz="1800">
                <a:latin typeface="Times New Roman"/>
                <a:cs typeface="Times New Roman"/>
              </a:rPr>
              <a:t>,</a:t>
            </a:r>
            <a:r>
              <a:rPr sz="1800">
                <a:latin typeface="Times New Roman"/>
                <a:cs typeface="Times New Roman"/>
              </a:rPr>
              <a:t> в том числе: недостаток стартового капитала и профессиональной подготовки для успешного начала предпринимательской деятельности, а также финансовых средств для развития бизнеса; низкая досту</a:t>
            </a:r>
            <a:r>
              <a:rPr sz="1800">
                <a:latin typeface="Times New Roman"/>
                <a:cs typeface="Times New Roman"/>
              </a:rPr>
              <a:t>пность современного производственного оборудования; недостаточно развитая инфраструктура поддержки субъектов МСП в городском округе.</a:t>
            </a:r>
            <a:endParaRPr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Рисунок 17" descr="Контрольный список (справа налево)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711279" y="4170267"/>
            <a:ext cx="778336" cy="778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736832" y="6446107"/>
            <a:ext cx="296609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/>
              <a:t>4</a:t>
            </a:r>
            <a:endParaRPr lang="ru-RU"/>
          </a:p>
        </p:txBody>
      </p:sp>
      <p:sp>
        <p:nvSpPr>
          <p:cNvPr id="6" name="Прямоугольник: усеченные противолежащие углы 5"/>
          <p:cNvSpPr/>
          <p:nvPr/>
        </p:nvSpPr>
        <p:spPr bwMode="auto">
          <a:xfrm>
            <a:off x="2974468" y="123427"/>
            <a:ext cx="6690740" cy="778336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/>
                <a:ea typeface="Segoe UI Black"/>
                <a:cs typeface="Times New Roman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/>
              <a:ea typeface="Segoe UI Black"/>
              <a:cs typeface="Times New Roman"/>
            </a:endParaRPr>
          </a:p>
        </p:txBody>
      </p:sp>
      <p:pic>
        <p:nvPicPr>
          <p:cNvPr id="318864332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1060533" y="106003"/>
            <a:ext cx="957624" cy="920475"/>
          </a:xfrm>
          <a:prstGeom prst="ellipse">
            <a:avLst/>
          </a:prstGeom>
          <a:ln w="63500" cap="rnd">
            <a:solidFill>
              <a:schemeClr val="accent1">
                <a:lumMod val="74901"/>
              </a:schemeClr>
            </a:solidFill>
            <a:prstDash val="solid"/>
          </a:ln>
          <a:effectLst/>
        </p:spPr>
      </p:pic>
      <p:pic>
        <p:nvPicPr>
          <p:cNvPr id="941899837" name="Рисунок 17" descr="Контрольный список (справа налево)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810763" y="851463"/>
            <a:ext cx="778335" cy="778335"/>
          </a:xfrm>
          <a:prstGeom prst="rect">
            <a:avLst/>
          </a:prstGeom>
        </p:spPr>
      </p:pic>
      <p:pic>
        <p:nvPicPr>
          <p:cNvPr id="1734197878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9583417" y="1566333"/>
            <a:ext cx="2464150" cy="2207021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6942165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488095" y="1290929"/>
            <a:ext cx="2530061" cy="1881306"/>
          </a:xfrm>
          <a:prstGeom prst="flowChartConnector">
            <a:avLst/>
          </a:prstGeom>
        </p:spPr>
      </p:pic>
      <p:sp>
        <p:nvSpPr>
          <p:cNvPr id="5" name="Прямоугольник: усеченные противолежащие углы 4"/>
          <p:cNvSpPr/>
          <p:nvPr/>
        </p:nvSpPr>
        <p:spPr bwMode="auto">
          <a:xfrm flipH="0" flipV="0">
            <a:off x="217800" y="1145156"/>
            <a:ext cx="9364347" cy="3349163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: усеченные противолежащие углы 8"/>
          <p:cNvSpPr/>
          <p:nvPr/>
        </p:nvSpPr>
        <p:spPr bwMode="auto">
          <a:xfrm flipH="0" flipV="0">
            <a:off x="400237" y="1367630"/>
            <a:ext cx="9054844" cy="2890718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bg1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49579"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en-US"/>
              <a:t>	</a:t>
            </a:r>
            <a:r>
              <a:rPr sz="1800">
                <a:latin typeface="Times New Roman"/>
                <a:cs typeface="Times New Roman"/>
              </a:rPr>
              <a:t>Самыми востребованными за период с 2020-2025 </a:t>
            </a:r>
            <a:r>
              <a:rPr sz="1800">
                <a:latin typeface="Times New Roman"/>
                <a:cs typeface="Times New Roman"/>
              </a:rPr>
              <a:t>годы являлись следующие меры поддержки: </a:t>
            </a:r>
            <a:endParaRPr sz="1800">
              <a:latin typeface="Times New Roman"/>
              <a:cs typeface="Times New Roman"/>
            </a:endParaRPr>
          </a:p>
          <a:p>
            <a:pPr indent="449579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800">
                <a:latin typeface="Times New Roman"/>
                <a:cs typeface="Times New Roman"/>
              </a:rPr>
              <a:t>- субсидия субъектам малого и среднего предпринимательства в целях возмещения части затрат, связанных с приобретением оборудования для создания и (или) развития и (или) модернизации производства товаров (работ, услуг) </a:t>
            </a:r>
            <a:r>
              <a:rPr sz="1800">
                <a:latin typeface="Times New Roman"/>
                <a:cs typeface="Times New Roman"/>
              </a:rPr>
              <a:t>на которую заявилось 69 субъектов МСП</a:t>
            </a:r>
            <a:r>
              <a:rPr sz="1800">
                <a:latin typeface="Times New Roman"/>
                <a:cs typeface="Times New Roman"/>
              </a:rPr>
              <a:t> и </a:t>
            </a:r>
            <a:r>
              <a:rPr sz="1800">
                <a:latin typeface="Times New Roman"/>
                <a:cs typeface="Times New Roman"/>
              </a:rPr>
              <a:t>по мнению Контрольно-счетной палаты </a:t>
            </a:r>
            <a:r>
              <a:rPr sz="1800">
                <a:latin typeface="Times New Roman"/>
                <a:cs typeface="Times New Roman"/>
              </a:rPr>
              <a:t>в целях дальнейшего развития предпринимательств</a:t>
            </a:r>
            <a:r>
              <a:rPr sz="1800">
                <a:latin typeface="Times New Roman"/>
                <a:cs typeface="Times New Roman"/>
              </a:rPr>
              <a:t>а в городском округе, </a:t>
            </a:r>
            <a:r>
              <a:rPr sz="1800">
                <a:latin typeface="Times New Roman"/>
                <a:cs typeface="Times New Roman"/>
              </a:rPr>
              <a:t>необходимо  выделение дополнительных бюджетных ассигнований</a:t>
            </a:r>
            <a:r>
              <a:rPr sz="180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indent="449579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800">
                <a:highlight>
                  <a:srgbClr val="FFFFFF"/>
                </a:highlight>
                <a:latin typeface="Times New Roman"/>
                <a:cs typeface="Times New Roman"/>
              </a:rPr>
              <a:t>- </a:t>
            </a:r>
            <a:r>
              <a:rPr sz="1800">
                <a:highlight>
                  <a:srgbClr val="FFFFFF"/>
                </a:highlight>
                <a:latin typeface="Times New Roman"/>
                <a:cs typeface="Times New Roman"/>
              </a:rPr>
              <a:t>гранты в форме субсидий юридическим лицам (за исключением государственных (муниципальных) учреждений), индивидуальным предпринимателям на создание собственного бизнеса - 52 субъекта МСП.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Прямоугольник: усеченные противолежащие углы 13"/>
          <p:cNvSpPr/>
          <p:nvPr/>
        </p:nvSpPr>
        <p:spPr bwMode="auto">
          <a:xfrm flipH="0" flipV="0">
            <a:off x="236090" y="4707014"/>
            <a:ext cx="10050908" cy="1938882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: усеченные противолежащие углы 15"/>
          <p:cNvSpPr/>
          <p:nvPr/>
        </p:nvSpPr>
        <p:spPr bwMode="auto">
          <a:xfrm flipH="0" flipV="0">
            <a:off x="367645" y="4771746"/>
            <a:ext cx="9813301" cy="1779881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bg1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/>
              <a:t>	</a:t>
            </a:r>
            <a:r>
              <a:rPr lang="ru-RU">
                <a:latin typeface="Times New Roman"/>
                <a:cs typeface="Times New Roman"/>
              </a:rPr>
              <a:t>В </a:t>
            </a:r>
            <a:r>
              <a:rPr lang="ru-RU">
                <a:latin typeface="Times New Roman"/>
                <a:cs typeface="Times New Roman"/>
              </a:rPr>
              <a:t>целях исполнения пункта 9 прогноза социально-экономического развития городского округа  на 2026 год и плановый период до 2032 года необходимо рассмотреть вопрос о возобновлении предоставления финансовой поддержки в виде субсидий:</a:t>
            </a:r>
            <a:r>
              <a:rPr lang="ru-RU">
                <a:latin typeface="Times New Roman"/>
                <a:cs typeface="Times New Roman"/>
              </a:rPr>
              <a:t> субъектам малого и среднего предпринимательства в целях возмещения части затрат, связанных с изготовлением и размещением вывесок.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18" name="Рисунок 17" descr="Контрольный список (справа налево)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673498" y="901762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673497" y="4478413"/>
            <a:ext cx="778336" cy="778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736832" y="6446107"/>
            <a:ext cx="296609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/>
              <a:t>5</a:t>
            </a:r>
            <a:endParaRPr lang="ru-RU"/>
          </a:p>
        </p:txBody>
      </p:sp>
      <p:sp>
        <p:nvSpPr>
          <p:cNvPr id="6" name="Прямоугольник: усеченные противолежащие углы 5"/>
          <p:cNvSpPr/>
          <p:nvPr/>
        </p:nvSpPr>
        <p:spPr bwMode="auto">
          <a:xfrm>
            <a:off x="2974468" y="123427"/>
            <a:ext cx="6690740" cy="778336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/>
                <a:ea typeface="Segoe UI Black"/>
                <a:cs typeface="Times New Roman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/>
              <a:ea typeface="Segoe UI Black"/>
              <a:cs typeface="Times New Roman"/>
            </a:endParaRPr>
          </a:p>
        </p:txBody>
      </p:sp>
      <p:pic>
        <p:nvPicPr>
          <p:cNvPr id="737950872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1060533" y="106003"/>
            <a:ext cx="957624" cy="920475"/>
          </a:xfrm>
          <a:prstGeom prst="ellipse">
            <a:avLst/>
          </a:prstGeom>
          <a:ln w="63500" cap="rnd">
            <a:solidFill>
              <a:schemeClr val="accent1">
                <a:lumMod val="74901"/>
              </a:schemeClr>
            </a:solidFill>
            <a:prstDash val="solid"/>
          </a:ln>
          <a:effectLst/>
        </p:spPr>
      </p:pic>
      <p:pic>
        <p:nvPicPr>
          <p:cNvPr id="91111541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10270372" y="3359877"/>
            <a:ext cx="1568274" cy="1507705"/>
          </a:xfrm>
          <a:prstGeom prst="flowChartConnector">
            <a:avLst/>
          </a:prstGeom>
        </p:spPr>
      </p:pic>
      <p:pic>
        <p:nvPicPr>
          <p:cNvPr id="205983521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0320085" y="4984441"/>
            <a:ext cx="1665061" cy="1567186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415411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308274" y="4147321"/>
            <a:ext cx="2765906" cy="2145436"/>
          </a:xfrm>
          <a:prstGeom prst="flowChartConnector">
            <a:avLst/>
          </a:prstGeom>
        </p:spPr>
      </p:pic>
      <p:pic>
        <p:nvPicPr>
          <p:cNvPr id="124809283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308274" y="1943690"/>
            <a:ext cx="2764939" cy="2023517"/>
          </a:xfrm>
          <a:prstGeom prst="flowChartConnector">
            <a:avLst/>
          </a:prstGeom>
        </p:spPr>
      </p:pic>
      <p:sp>
        <p:nvSpPr>
          <p:cNvPr id="9" name="Прямоугольник: усеченные противолежащие углы 8"/>
          <p:cNvSpPr/>
          <p:nvPr/>
        </p:nvSpPr>
        <p:spPr bwMode="auto">
          <a:xfrm flipH="0" flipV="0">
            <a:off x="461910" y="1562838"/>
            <a:ext cx="9091774" cy="4638994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/>
              <a:t>	</a:t>
            </a:r>
            <a:r>
              <a:rPr lang="ru-RU">
                <a:latin typeface="Times New Roman"/>
                <a:cs typeface="Times New Roman"/>
              </a:rPr>
              <a:t>В </a:t>
            </a:r>
            <a:r>
              <a:rPr lang="ru-RU">
                <a:latin typeface="Times New Roman"/>
                <a:cs typeface="Times New Roman"/>
              </a:rPr>
              <a:t>целях достижения результатов установленных стратегией социально-экономического развития Камчатского края до 2035 года, утвержденной Постановлением № 541-П, Контрольно-счетная палата считает необходимым рассмотреть вопрос о возобновлении предоставления финансовой поддержки  в виде</a:t>
            </a:r>
            <a:r>
              <a:rPr lang="ru-RU">
                <a:latin typeface="Times New Roman"/>
                <a:cs typeface="Times New Roman"/>
              </a:rPr>
              <a:t> следующих</a:t>
            </a:r>
            <a:r>
              <a:rPr lang="ru-RU">
                <a:latin typeface="Times New Roman"/>
                <a:cs typeface="Times New Roman"/>
              </a:rPr>
              <a:t> субсидий:</a:t>
            </a:r>
            <a:endParaRPr lang="ru-RU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- субъектам малого и среднего предпринимательства (сельскохозяйственным производителям), в целях возмещения части затрат, связанных с приобретением оборудования и специализированной техники для создания и (или) развития, и (или) модернизации сельскохозяйственного производства;</a:t>
            </a:r>
            <a:endParaRPr lang="ru-RU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- субъектам малого и среднего предпринимательства (предприятиям пищевой и перерабатывающей промышленности), в целях возмещения части затрат, связанных с приобретением оборудования и (или) специализированных автотранспортных средств для создания и (или) развития, и (или) модернизации производства товаров (пищевых продуктов).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862787" y="6552405"/>
            <a:ext cx="296609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/>
              <a:t>6</a:t>
            </a:r>
            <a:endParaRPr lang="ru-RU"/>
          </a:p>
        </p:txBody>
      </p:sp>
      <p:sp>
        <p:nvSpPr>
          <p:cNvPr id="5" name="Прямоугольник: усеченные противолежащие углы 4"/>
          <p:cNvSpPr/>
          <p:nvPr/>
        </p:nvSpPr>
        <p:spPr bwMode="auto">
          <a:xfrm>
            <a:off x="2974467" y="248141"/>
            <a:ext cx="6690740" cy="778336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/>
                <a:ea typeface="Segoe UI Black"/>
                <a:cs typeface="Times New Roman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/>
              <a:ea typeface="Segoe UI Black"/>
              <a:cs typeface="Times New Roman"/>
            </a:endParaRPr>
          </a:p>
        </p:txBody>
      </p:sp>
      <p:pic>
        <p:nvPicPr>
          <p:cNvPr id="1552212721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1060533" y="106003"/>
            <a:ext cx="957624" cy="920475"/>
          </a:xfrm>
          <a:prstGeom prst="ellipse">
            <a:avLst/>
          </a:prstGeom>
          <a:ln w="63500" cap="rnd">
            <a:solidFill>
              <a:schemeClr val="accent1">
                <a:lumMod val="74901"/>
              </a:schemeClr>
            </a:solidFill>
            <a:prstDash val="solid"/>
          </a:ln>
          <a:effectLst/>
        </p:spPr>
      </p:pic>
      <p:pic>
        <p:nvPicPr>
          <p:cNvPr id="1415244634" name="Рисунок 17" descr="Контрольный список (справа налево)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74986" y="1554521"/>
            <a:ext cx="778335" cy="778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265978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665207" y="1781822"/>
            <a:ext cx="2524039" cy="3831454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/>
          <p:cNvSpPr/>
          <p:nvPr/>
        </p:nvSpPr>
        <p:spPr bwMode="auto">
          <a:xfrm flipH="0" flipV="0">
            <a:off x="445010" y="1104971"/>
            <a:ext cx="8775765" cy="2954712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: усеченные противолежащие углы 8"/>
          <p:cNvSpPr/>
          <p:nvPr/>
        </p:nvSpPr>
        <p:spPr bwMode="auto">
          <a:xfrm flipH="0" flipV="0">
            <a:off x="575035" y="1268841"/>
            <a:ext cx="8645740" cy="2428706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bg1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>
                <a:latin typeface="Times New Roman"/>
                <a:cs typeface="Times New Roman"/>
              </a:rPr>
              <a:t>	</a:t>
            </a:r>
            <a:r>
              <a:rPr sz="1800">
                <a:latin typeface="Times New Roman"/>
                <a:cs typeface="Times New Roman"/>
              </a:rPr>
              <a:t>В 2026 году на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субсидию субъектам малого и среднего предпринимательства на ранней стадии их деятельности на приобретение основных средств</a:t>
            </a:r>
            <a:r>
              <a:rPr sz="1800">
                <a:latin typeface="Times New Roman"/>
                <a:cs typeface="Times New Roman"/>
              </a:rPr>
              <a:t> в муниципальн</a:t>
            </a:r>
            <a:r>
              <a:rPr sz="1800">
                <a:latin typeface="Times New Roman"/>
                <a:cs typeface="Times New Roman"/>
              </a:rPr>
              <a:t>ой программе средства бюджета городского округа не запланированы, что, по мнению КСП, может привести к сокращению числа </a:t>
            </a:r>
            <a:r>
              <a:rPr sz="1800">
                <a:latin typeface="Times New Roman"/>
                <a:cs typeface="Times New Roman"/>
              </a:rPr>
              <a:t>субъектов МСП на начальном этапе их деятельности, так как в современных условиях им необходима дополнительная поддержка,  для их дальнейшего развития в целом.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8" name="Рисунок 17" descr="Контрольный список (справа налево)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882511" y="901763"/>
            <a:ext cx="778336" cy="778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736831" y="6446106"/>
            <a:ext cx="296609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/>
              <a:t>7</a:t>
            </a:r>
            <a:endParaRPr lang="ru-RU"/>
          </a:p>
        </p:txBody>
      </p:sp>
      <p:sp>
        <p:nvSpPr>
          <p:cNvPr id="7" name="Прямоугольник: усеченные противолежащие углы 6"/>
          <p:cNvSpPr/>
          <p:nvPr/>
        </p:nvSpPr>
        <p:spPr bwMode="auto">
          <a:xfrm>
            <a:off x="2974468" y="123427"/>
            <a:ext cx="6690740" cy="778336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/>
                <a:ea typeface="Segoe UI Black"/>
                <a:cs typeface="Times New Roman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/>
              <a:ea typeface="Segoe UI Black"/>
              <a:cs typeface="Times New Roman"/>
            </a:endParaRPr>
          </a:p>
        </p:txBody>
      </p:sp>
      <p:sp>
        <p:nvSpPr>
          <p:cNvPr id="15" name="Прямоугольник: усеченные противолежащие углы 8"/>
          <p:cNvSpPr/>
          <p:nvPr/>
        </p:nvSpPr>
        <p:spPr bwMode="auto">
          <a:xfrm flipH="0" flipV="0">
            <a:off x="575034" y="4836480"/>
            <a:ext cx="9182100" cy="1883934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/>
              <a:t>	</a:t>
            </a:r>
            <a:r>
              <a:rPr sz="1800">
                <a:solidFill>
                  <a:schemeClr val="tx1">
                    <a:wordTint val="242"/>
                  </a:schemeClr>
                </a:solidFill>
                <a:latin typeface="Times New Roman"/>
                <a:ea typeface="Times New Roman"/>
                <a:cs typeface="Times New Roman"/>
              </a:rPr>
              <a:t>По результатам экспертно-аналитического мероприятия установлено, что </a:t>
            </a:r>
            <a:r>
              <a:rPr sz="1800">
                <a:solidFill>
                  <a:schemeClr val="tx1">
                    <a:wordTint val="242"/>
                  </a:schemeClr>
                </a:solidFill>
                <a:latin typeface="Times New Roman"/>
                <a:ea typeface="Times New Roman"/>
                <a:cs typeface="Times New Roman"/>
              </a:rPr>
              <a:t>субсидии</a:t>
            </a:r>
            <a:r>
              <a:rPr sz="1800">
                <a:solidFill>
                  <a:schemeClr val="tx1">
                    <a:wordTint val="242"/>
                  </a:schemeClr>
                </a:solidFill>
                <a:latin typeface="Times New Roman"/>
                <a:ea typeface="Times New Roman"/>
                <a:cs typeface="Times New Roman"/>
              </a:rPr>
              <a:t> предост</a:t>
            </a:r>
            <a:r>
              <a:rPr sz="1800">
                <a:solidFill>
                  <a:schemeClr val="tx1">
                    <a:wordTint val="242"/>
                  </a:schemeClr>
                </a:solidFill>
                <a:latin typeface="Times New Roman"/>
                <a:ea typeface="Times New Roman"/>
                <a:cs typeface="Times New Roman"/>
              </a:rPr>
              <a:t>авляемые городским округом субъектам МСП пользуются спросом, цели установленные в соглашениях в большинстве своем достигаются, эффективность предоставления субсидий подтверждается субъектами МСП, развивающими новое производство.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615320628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1060533" y="106003"/>
            <a:ext cx="957624" cy="920475"/>
          </a:xfrm>
          <a:prstGeom prst="ellipse">
            <a:avLst/>
          </a:prstGeom>
          <a:ln w="63500" cap="rnd">
            <a:solidFill>
              <a:schemeClr val="accent1">
                <a:lumMod val="74901"/>
              </a:schemeClr>
            </a:solidFill>
            <a:prstDash val="solid"/>
          </a:ln>
          <a:effectLst/>
        </p:spPr>
      </p:pic>
      <p:pic>
        <p:nvPicPr>
          <p:cNvPr id="14" name="Рисунок 13" descr="Контрольный список (справа налево)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882510" y="4594454"/>
            <a:ext cx="778336" cy="778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/>
          <p:cNvSpPr/>
          <p:nvPr/>
        </p:nvSpPr>
        <p:spPr bwMode="auto">
          <a:xfrm>
            <a:off x="514561" y="1415684"/>
            <a:ext cx="4343864" cy="2184976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1. Отчет о результатах контрольного мероприятия направить для сведения: </a:t>
            </a:r>
            <a:endParaRPr/>
          </a:p>
          <a:p>
            <a:pPr marL="45720" indent="0" algn="just">
              <a:buNone/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- в Городскую Думу Петропавловск-Камчатского городского округа;</a:t>
            </a:r>
            <a:endParaRPr/>
          </a:p>
          <a:p>
            <a:pPr marL="45720" indent="0" algn="just">
              <a:buNone/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ru-RU">
                <a:latin typeface="Times New Roman"/>
                <a:cs typeface="Times New Roman"/>
              </a:rPr>
              <a:t>Временно исполняющему полномочия Главы Петропавловск-Камчатского городского округа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: усеченные противолежащие углы 8"/>
          <p:cNvSpPr/>
          <p:nvPr/>
        </p:nvSpPr>
        <p:spPr bwMode="auto">
          <a:xfrm flipH="0" flipV="0">
            <a:off x="5049226" y="2191673"/>
            <a:ext cx="6730183" cy="2848253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>
                <a:latin typeface="Times New Roman"/>
                <a:cs typeface="Times New Roman"/>
              </a:rPr>
              <a:t>2.</a:t>
            </a:r>
            <a:r>
              <a:rPr lang="ru-RU">
                <a:latin typeface="Times New Roman"/>
                <a:cs typeface="Times New Roman"/>
              </a:rPr>
              <a:t>Направить </a:t>
            </a:r>
            <a:r>
              <a:rPr lang="ru-RU">
                <a:latin typeface="Times New Roman"/>
                <a:cs typeface="Times New Roman"/>
              </a:rPr>
              <a:t>информационное письмо объекту экспертно-аналитического мероприятия с предложениями (рекомендациями) с целью дальнейшего использования в работе.</a:t>
            </a:r>
            <a:endParaRPr lang="ru-RU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3</a:t>
            </a:r>
            <a:r>
              <a:rPr lang="ru-RU">
                <a:latin typeface="Times New Roman"/>
                <a:cs typeface="Times New Roman"/>
              </a:rPr>
              <a:t>. Направить информационное письмо Временно исполняющему полномочия Главы Петропавловск-Камчатского городского округа о результатах проведения экспертно-аналитического мероприятия.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3" name="Прямоугольник: усеченные противолежащие углы 2"/>
          <p:cNvSpPr/>
          <p:nvPr/>
        </p:nvSpPr>
        <p:spPr bwMode="auto">
          <a:xfrm>
            <a:off x="1369272" y="250866"/>
            <a:ext cx="9453455" cy="778336"/>
          </a:xfrm>
          <a:prstGeom prst="snip2DiagRect">
            <a:avLst>
              <a:gd name="adj1" fmla="val 0"/>
              <a:gd name="adj2" fmla="val 16667"/>
            </a:avLst>
          </a:prstGeom>
          <a:ln w="25400" cap="flat" cmpd="sng" algn="ctr">
            <a:solidFill>
              <a:schemeClr val="accent1">
                <a:lumMod val="74901"/>
              </a:schemeClr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  <a:defRPr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/>
                <a:ea typeface="Segoe UI Black"/>
                <a:cs typeface="Times New Roman"/>
              </a:rPr>
              <a:t>ПРЕДЛОЖЕНИЯ ПО РЕЗУЛЬТАТАМ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/>
              <a:ea typeface="Segoe UI Black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1723925" y="6422465"/>
            <a:ext cx="296609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/>
              <a:t>8</a:t>
            </a:r>
            <a:endParaRPr lang="ru-RU"/>
          </a:p>
        </p:txBody>
      </p:sp>
      <p:pic>
        <p:nvPicPr>
          <p:cNvPr id="1176281602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060533" y="106003"/>
            <a:ext cx="957624" cy="920475"/>
          </a:xfrm>
          <a:prstGeom prst="ellipse">
            <a:avLst/>
          </a:prstGeom>
          <a:ln w="63500" cap="rnd">
            <a:solidFill>
              <a:schemeClr val="accent1">
                <a:lumMod val="74901"/>
              </a:schemeClr>
            </a:solidFill>
            <a:prstDash val="solid"/>
          </a:ln>
          <a:effectLst/>
        </p:spPr>
      </p:pic>
      <p:pic>
        <p:nvPicPr>
          <p:cNvPr id="5037918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04854" y="3891232"/>
            <a:ext cx="2952672" cy="2531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6290" y="5320584"/>
            <a:ext cx="11719420" cy="98488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5400" b="1" i="1">
                <a:latin typeface="Monotype Corsiva"/>
                <a:ea typeface="Monotype Corsiva"/>
                <a:cs typeface="Monotype Corsiva"/>
              </a:rPr>
              <a:t>СПАСИБО ЗА ВНИМАНИЕ!</a:t>
            </a:r>
            <a:endParaRPr sz="2800" b="1" i="1"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649152" y="3558096"/>
            <a:ext cx="8733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/>
          </a:p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Контрольно-счетная палата </a:t>
            </a:r>
            <a:endParaRPr/>
          </a:p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Петропавловск-Камчатского городского округа</a:t>
            </a:r>
            <a:endParaRPr/>
          </a:p>
        </p:txBody>
      </p:sp>
      <p:pic>
        <p:nvPicPr>
          <p:cNvPr id="12607375" name="Рисунок 3"/>
          <p:cNvPicPr>
            <a:picLocks noChangeAspect="1"/>
          </p:cNvPicPr>
          <p:nvPr/>
        </p:nvPicPr>
        <p:blipFill>
          <a:blip r:embed="rId2"/>
          <a:srcRect l="0" t="17733" r="0" b="18857"/>
          <a:stretch/>
        </p:blipFill>
        <p:spPr bwMode="auto">
          <a:xfrm>
            <a:off x="-182714" y="-656602"/>
            <a:ext cx="12557430" cy="7962658"/>
          </a:xfrm>
          <a:prstGeom prst="rect">
            <a:avLst/>
          </a:prstGeom>
        </p:spPr>
      </p:pic>
      <p:sp>
        <p:nvSpPr>
          <p:cNvPr id="2035196805" name="Заголовок 1"/>
          <p:cNvSpPr>
            <a:spLocks noGrp="1"/>
          </p:cNvSpPr>
          <p:nvPr/>
        </p:nvSpPr>
        <p:spPr bwMode="auto">
          <a:xfrm>
            <a:off x="388689" y="5472983"/>
            <a:ext cx="11719419" cy="984884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400" b="1" i="1">
                <a:latin typeface="Times New Roman"/>
                <a:cs typeface="Times New Roman"/>
              </a:rPr>
              <a:t>СПАСИБО ЗА ВНИМАНИЕ!</a:t>
            </a:r>
            <a:endParaRPr lang="ru-RU" sz="2800" b="1" i="1">
              <a:latin typeface="Times New Roman"/>
              <a:cs typeface="Times New Roman"/>
            </a:endParaRPr>
          </a:p>
        </p:txBody>
      </p:sp>
      <p:sp>
        <p:nvSpPr>
          <p:cNvPr id="969190335" name="Прямоугольник 4"/>
          <p:cNvSpPr/>
          <p:nvPr/>
        </p:nvSpPr>
        <p:spPr bwMode="auto">
          <a:xfrm>
            <a:off x="1649152" y="3511858"/>
            <a:ext cx="8733793" cy="97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/>
          </a:p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Контрольно-счетная палата </a:t>
            </a:r>
            <a:endParaRPr/>
          </a:p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Петропавловск-Камчатского городского округа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6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Интеграл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/>
        <a:ea typeface="Liberation Sans"/>
        <a:cs typeface="Liberation Sans"/>
      </a:majorFont>
      <a:minorFont>
        <a:latin typeface="Tw Cen MT"/>
        <a:ea typeface="Liberation Sans"/>
        <a:cs typeface="Liberation Sans"/>
      </a:minorFont>
    </a:fontScheme>
    <a:fmtScheme name="Интеграл">
      <a:fillStyleLst>
        <a:solidFill>
          <a:schemeClr val="phClr"/>
        </a:solidFill>
        <a:gradFill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/>
        </a:gradFill>
        <a:gradFill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>
          <a:blip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algn="tl" flip="none" sx="40000" sy="40000" tx="0" ty="0"/>
        </a:blipFill>
      </a:bgFillStyleLst>
    </a:fmtScheme>
  </a:themeElements>
  <a:objectDefaults/>
  <a:extraClrSchemeLst>
    <a:extraClrScheme>
      <a:clrScheme name="Интеграл">
        <a:dk1>
          <a:sysClr val="windowText" lastClr="000000"/>
        </a:dk1>
        <a:lt1>
          <a:sysClr val="window" lastClr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27CED7"/>
        </a:accent3>
        <a:accent4>
          <a:srgbClr val="42BA97"/>
        </a:accent4>
        <a:accent5>
          <a:srgbClr val="3E8853"/>
        </a:accent5>
        <a:accent6>
          <a:srgbClr val="62A39F"/>
        </a:accent6>
        <a:hlink>
          <a:srgbClr val="6B9F25"/>
        </a:hlink>
        <a:folHlink>
          <a:srgbClr val="B26B02"/>
        </a:folHlink>
      </a:clrScheme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urt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Liberation Sans"/>
        <a:ea typeface="Liberation Sans"/>
        <a:cs typeface="Liberation Sans"/>
      </a:majorFont>
      <a:minorFont>
        <a:latin typeface="Liberation San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ндартная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Р7-Офис/2025.4.1.1604</Application>
  <DocSecurity>0</DocSecurity>
  <PresentationFormat>Широкоэкранный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subject/>
  <dc:creator>Курмаева Светлана Рашидовна</dc:creator>
  <cp:keywords/>
  <dc:description/>
  <dc:identifier/>
  <dc:language/>
  <cp:lastModifiedBy>VGlukhov</cp:lastModifiedBy>
  <cp:revision>407</cp:revision>
  <dcterms:created xsi:type="dcterms:W3CDTF">2022-03-02T21:34:15Z</dcterms:created>
  <dcterms:modified xsi:type="dcterms:W3CDTF">2026-05-21T05:30:53Z</dcterms:modified>
  <cp:category/>
  <cp:contentStatus/>
  <cp:version/>
</cp:coreProperties>
</file>