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1" r:id="rId2"/>
    <p:sldId id="256" r:id="rId3"/>
    <p:sldId id="274" r:id="rId4"/>
    <p:sldId id="273" r:id="rId5"/>
    <p:sldId id="278" r:id="rId6"/>
    <p:sldId id="279" r:id="rId7"/>
    <p:sldId id="277" r:id="rId8"/>
    <p:sldId id="281" r:id="rId9"/>
    <p:sldId id="276" r:id="rId10"/>
    <p:sldId id="275" r:id="rId11"/>
    <p:sldId id="280" r:id="rId1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B04DC-E004-433F-B058-79C7B43D925C}" type="datetimeFigureOut">
              <a:rPr lang="ru-RU" smtClean="0"/>
              <a:t>25.05.2026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09C4A9-46C2-443A-84AE-120E6CED6F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054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176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7517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EAB0E-1654-4D8B-A0BF-B4D29403FEF3}" type="datetimeFigureOut">
              <a:rPr lang="ru-RU" smtClean="0"/>
              <a:t>25.05.2026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A76E3-CE56-4680-B5A6-1A655D038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598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EAB0E-1654-4D8B-A0BF-B4D29403FEF3}" type="datetimeFigureOut">
              <a:rPr lang="ru-RU" smtClean="0"/>
              <a:t>25.05.2026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A76E3-CE56-4680-B5A6-1A655D038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422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EAB0E-1654-4D8B-A0BF-B4D29403FEF3}" type="datetimeFigureOut">
              <a:rPr lang="ru-RU" smtClean="0"/>
              <a:t>25.05.2026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A76E3-CE56-4680-B5A6-1A655D038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831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EAB0E-1654-4D8B-A0BF-B4D29403FEF3}" type="datetimeFigureOut">
              <a:rPr lang="ru-RU" smtClean="0"/>
              <a:t>25.05.2026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A76E3-CE56-4680-B5A6-1A655D038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631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EAB0E-1654-4D8B-A0BF-B4D29403FEF3}" type="datetimeFigureOut">
              <a:rPr lang="ru-RU" smtClean="0"/>
              <a:t>25.05.2026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A76E3-CE56-4680-B5A6-1A655D038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675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EAB0E-1654-4D8B-A0BF-B4D29403FEF3}" type="datetimeFigureOut">
              <a:rPr lang="ru-RU" smtClean="0"/>
              <a:t>25.05.2026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A76E3-CE56-4680-B5A6-1A655D038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524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EAB0E-1654-4D8B-A0BF-B4D29403FEF3}" type="datetimeFigureOut">
              <a:rPr lang="ru-RU" smtClean="0"/>
              <a:t>25.05.2026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A76E3-CE56-4680-B5A6-1A655D038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663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EAB0E-1654-4D8B-A0BF-B4D29403FEF3}" type="datetimeFigureOut">
              <a:rPr lang="ru-RU" smtClean="0"/>
              <a:t>25.05.2026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A76E3-CE56-4680-B5A6-1A655D038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621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EAB0E-1654-4D8B-A0BF-B4D29403FEF3}" type="datetimeFigureOut">
              <a:rPr lang="ru-RU" smtClean="0"/>
              <a:t>25.05.2026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A76E3-CE56-4680-B5A6-1A655D038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346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EAB0E-1654-4D8B-A0BF-B4D29403FEF3}" type="datetimeFigureOut">
              <a:rPr lang="ru-RU" smtClean="0"/>
              <a:t>25.05.2026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A76E3-CE56-4680-B5A6-1A655D038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753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EAB0E-1654-4D8B-A0BF-B4D29403FEF3}" type="datetimeFigureOut">
              <a:rPr lang="ru-RU" smtClean="0"/>
              <a:t>25.05.2026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A76E3-CE56-4680-B5A6-1A655D038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553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EAB0E-1654-4D8B-A0BF-B4D29403FEF3}" type="datetimeFigureOut">
              <a:rPr lang="ru-RU" smtClean="0"/>
              <a:t>25.05.2026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A76E3-CE56-4680-B5A6-1A655D038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812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3282" y="2310798"/>
            <a:ext cx="11719420" cy="1022952"/>
          </a:xfrm>
          <a:effectLst/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результатах контрольного мероприятия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2634" y="3819912"/>
            <a:ext cx="10948407" cy="191674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Выборочная проверка эффективности управления и распоряжения имуществом Петропавловск-Камчатского городского округа, переданном в хозяйственное ведение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за 2025 год (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иные периоды в случае необходимости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6002" y="1374907"/>
            <a:ext cx="1122305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Контрольно-счетная палата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Петропавловск-Камчатского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8912" y="280548"/>
            <a:ext cx="1359517" cy="1306777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316002" y="3454151"/>
            <a:ext cx="11561673" cy="0"/>
          </a:xfrm>
          <a:prstGeom prst="line">
            <a:avLst/>
          </a:prstGeom>
          <a:ln w="19050" cmpd="sng">
            <a:gradFill>
              <a:gsLst>
                <a:gs pos="0">
                  <a:schemeClr val="bg1"/>
                </a:gs>
                <a:gs pos="0">
                  <a:schemeClr val="accent1">
                    <a:lumMod val="45000"/>
                    <a:lumOff val="5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0">
                  <a:schemeClr val="bg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30941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1305869" y="298209"/>
            <a:ext cx="9573834" cy="837747"/>
          </a:xfrm>
          <a:prstGeom prst="round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349808" y="6377832"/>
            <a:ext cx="1706217" cy="365125"/>
          </a:xfrm>
        </p:spPr>
        <p:txBody>
          <a:bodyPr/>
          <a:lstStyle/>
          <a:p>
            <a:fld id="{A897165A-551A-48BC-820A-2B6675CA2424}" type="slidenum">
              <a:rPr lang="ru-RU" sz="3600" b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10</a:t>
            </a:fld>
            <a:endParaRPr lang="ru-RU" sz="3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05869" y="455472"/>
            <a:ext cx="9573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по результатам контрольного мероприятия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8186" y="1792586"/>
            <a:ext cx="1043864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Направить отчет о результатах контрольного мероприятия для сведения Временно исполняющему полномочия Главы Петропавловск-Камчатского городского округа.</a:t>
            </a:r>
          </a:p>
          <a:p>
            <a:pPr algn="just"/>
            <a:r>
              <a:rPr lang="ru-RU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Направить представление в муниципальное унитарное предприятие Петропавловск-Камчатского городского округа «Лотос-М» по устранению выявленных нарушений и недостатков, по привлечению к ответственности должностных лиц, виновных в допущенных нарушениях, а также мер по пресечению, устранению и предупреждению нарушений.</a:t>
            </a:r>
          </a:p>
          <a:p>
            <a:pPr algn="just"/>
            <a:r>
              <a:rPr lang="ru-RU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Направить </a:t>
            </a:r>
            <a:r>
              <a:rPr lang="ru-RU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информационное письмо в Управление имущественных и земельных отношений администрации Петропавловск-Камчатского городского округа о результатах проведенного контрольного мероприятия</a:t>
            </a:r>
            <a:r>
              <a:rPr lang="ru-RU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15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8167" y="3841491"/>
            <a:ext cx="11719420" cy="840230"/>
          </a:xfrm>
          <a:noFill/>
        </p:spPr>
        <p:txBody>
          <a:bodyPr>
            <a:spAutoFit/>
          </a:bodyPr>
          <a:lstStyle/>
          <a:p>
            <a:pPr algn="ctr"/>
            <a:r>
              <a:rPr lang="ru-RU" sz="5400" b="1" i="1" dirty="0" smtClean="0">
                <a:gradFill>
                  <a:gsLst>
                    <a:gs pos="93000">
                      <a:schemeClr val="tx2">
                        <a:lumMod val="20000"/>
                        <a:lumOff val="80000"/>
                      </a:schemeClr>
                    </a:gs>
                    <a:gs pos="48000">
                      <a:schemeClr val="bg1"/>
                    </a:gs>
                    <a:gs pos="61000">
                      <a:schemeClr val="bg1"/>
                    </a:gs>
                    <a:gs pos="9000">
                      <a:schemeClr val="tx2">
                        <a:lumMod val="20000"/>
                        <a:lumOff val="80000"/>
                      </a:schemeClr>
                    </a:gs>
                    <a:gs pos="37000">
                      <a:schemeClr val="bg1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2800" b="1" i="1" dirty="0">
              <a:gradFill>
                <a:gsLst>
                  <a:gs pos="93000">
                    <a:schemeClr val="tx2">
                      <a:lumMod val="20000"/>
                      <a:lumOff val="80000"/>
                    </a:schemeClr>
                  </a:gs>
                  <a:gs pos="48000">
                    <a:schemeClr val="bg1"/>
                  </a:gs>
                  <a:gs pos="61000">
                    <a:schemeClr val="bg1"/>
                  </a:gs>
                  <a:gs pos="9000">
                    <a:schemeClr val="tx2">
                      <a:lumMod val="20000"/>
                      <a:lumOff val="80000"/>
                    </a:schemeClr>
                  </a:gs>
                  <a:gs pos="37000">
                    <a:schemeClr val="bg1"/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6349" y="2368636"/>
            <a:ext cx="1122305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Контрольно-счетная палата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Петропавловск-Камчатского </a:t>
            </a:r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городского округа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8118" y="1181726"/>
            <a:ext cx="1359517" cy="1306777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7894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Скругленный прямоугольник 45"/>
          <p:cNvSpPr/>
          <p:nvPr/>
        </p:nvSpPr>
        <p:spPr>
          <a:xfrm>
            <a:off x="7246015" y="508673"/>
            <a:ext cx="4220631" cy="724806"/>
          </a:xfrm>
          <a:prstGeom prst="round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7007765" y="3704244"/>
            <a:ext cx="4697127" cy="724806"/>
          </a:xfrm>
          <a:prstGeom prst="round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643867" y="1264779"/>
            <a:ext cx="5130266" cy="933651"/>
          </a:xfrm>
          <a:prstGeom prst="round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57792" y="1377661"/>
            <a:ext cx="6102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Основание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проведения контрольного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6352447" y="1055921"/>
            <a:ext cx="1" cy="4668253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349808" y="6377832"/>
            <a:ext cx="1706217" cy="365125"/>
          </a:xfrm>
        </p:spPr>
        <p:txBody>
          <a:bodyPr/>
          <a:lstStyle/>
          <a:p>
            <a:fld id="{A897165A-551A-48BC-820A-2B6675CA2424}" type="slidenum">
              <a:rPr lang="ru-RU" sz="3600" b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</a:t>
            </a:fld>
            <a:endParaRPr lang="ru-RU" sz="3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279703" y="655811"/>
            <a:ext cx="41532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 контрольного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102539" y="3867944"/>
            <a:ext cx="4677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контрольного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0495" y="2478811"/>
            <a:ext cx="49570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пункта 1.1.1. плана деятельности Контрольно-счетной палаты Петропавловск-Камчатского городского округа на 2026 год, утвержденного приказом председателя Контрольно-счетной палаты Петропавловск-Камчатского городского округа от 29.12.2025 №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73-КСП.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32243" y="1404265"/>
            <a:ext cx="48481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ыборочная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эффективности управления и распоряжения имуществом Петропавловск-Камчатского городского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округа,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переданном в хозяйственное ведение МУП Петропавловск-Камчатского городского округа «Лотос-М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17391" y="4615046"/>
            <a:ext cx="453440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еятельность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МУП «Лотос-М» по распоряжению имуществом ПКГО, закрепленным на праве хозяйственного ведения за МУП «Лотос-М».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33360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кругленный прямоугольник 20"/>
          <p:cNvSpPr/>
          <p:nvPr/>
        </p:nvSpPr>
        <p:spPr>
          <a:xfrm>
            <a:off x="6617586" y="506161"/>
            <a:ext cx="5178392" cy="724806"/>
          </a:xfrm>
          <a:prstGeom prst="round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680969" y="4419810"/>
            <a:ext cx="5082138" cy="724806"/>
          </a:xfrm>
          <a:prstGeom prst="round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354889" y="2119887"/>
            <a:ext cx="5667065" cy="1043564"/>
          </a:xfrm>
          <a:prstGeom prst="round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573125" y="3534414"/>
            <a:ext cx="3084902" cy="724806"/>
          </a:xfrm>
          <a:prstGeom prst="round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690397" y="1230967"/>
            <a:ext cx="3084902" cy="724806"/>
          </a:xfrm>
          <a:prstGeom prst="round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5876743" y="946674"/>
            <a:ext cx="1" cy="4668253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349808" y="6377832"/>
            <a:ext cx="1706217" cy="365125"/>
          </a:xfrm>
        </p:spPr>
        <p:txBody>
          <a:bodyPr/>
          <a:lstStyle/>
          <a:p>
            <a:fld id="{A897165A-551A-48BC-820A-2B6675CA2424}" type="slidenum">
              <a:rPr lang="ru-RU" sz="3600" b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</a:t>
            </a:fld>
            <a:endParaRPr lang="ru-RU" sz="3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66700" y="1371132"/>
            <a:ext cx="2791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Проверяемый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период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68590" y="3712151"/>
            <a:ext cx="3493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контроля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13840" y="660027"/>
            <a:ext cx="5082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Срок проведения контрольного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06764" y="2173054"/>
            <a:ext cx="57322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пояснений и/или замечаний, поступивших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 МУП «Лотос-М»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акт о результатах проведения контрольного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13840" y="4606599"/>
            <a:ext cx="5082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Объем проверенных средств и/или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68590" y="2133510"/>
            <a:ext cx="3705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2025 год (иные периоды в случае необходимости)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83861" y="1461134"/>
            <a:ext cx="3542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05.03.2026 по 05.04.2026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4446" y="4444773"/>
            <a:ext cx="48222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унитарное предприятие Петропавловск-Камчатского городского округа «Лотос-М»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63021" y="3372961"/>
            <a:ext cx="5250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ояснения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замечания МУП «Лотос-М» от 20.04.2026 №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01-84.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86796" y="5331405"/>
            <a:ext cx="2736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45 876 996,91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8376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1554475" y="298209"/>
            <a:ext cx="9076623" cy="837747"/>
          </a:xfrm>
          <a:prstGeom prst="round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349808" y="6377832"/>
            <a:ext cx="1706217" cy="365125"/>
          </a:xfrm>
        </p:spPr>
        <p:txBody>
          <a:bodyPr/>
          <a:lstStyle/>
          <a:p>
            <a:fld id="{A897165A-551A-48BC-820A-2B6675CA2424}" type="slidenum">
              <a:rPr lang="ru-RU" sz="3600" b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4</a:t>
            </a:fld>
            <a:endParaRPr lang="ru-RU" sz="3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89520" y="455472"/>
            <a:ext cx="9406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по результатам контрольного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0491" y="1419480"/>
            <a:ext cx="1083699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Бухгалтерский учет на Предприятии ведется с применением автоматизированной системы 1С: Предприятие. Учетная политика для целей бухгалтерского учета на 2025 год утверждена приказом МУП «Лотос-М» от 30.12.2024 № 7-б/24.</a:t>
            </a:r>
          </a:p>
          <a:p>
            <a:pPr algn="just"/>
            <a:r>
              <a:rPr lang="ru-RU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части ведения Предприятием бухгалтерского учета в 2025 году в отношении объектов основных средств проверкой нарушений не установлено.</a:t>
            </a:r>
          </a:p>
          <a:p>
            <a:pPr algn="just"/>
            <a:r>
              <a:rPr lang="ru-RU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приказа </a:t>
            </a:r>
            <a:r>
              <a:rPr lang="ru-RU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УИиЗО</a:t>
            </a:r>
            <a:r>
              <a:rPr lang="ru-RU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 30.12.2025 № ОРД-06-02/4404/25 в отношении объекта недвижимого имущества «Здание прачечная», расположенного в г. Петропавловске-Камчатском по </a:t>
            </a:r>
            <a:r>
              <a:rPr lang="ru-RU" sz="2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пр-кту</a:t>
            </a:r>
            <a:r>
              <a:rPr lang="ru-RU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Циолковского, д. 9, закрепленного за МУП «Лотос-М», с 01.01.2026 прекращено право хозяйственного ведения. Согласно сведениям из ЕГРН, данный объект числится в муниципальной собственности и не обременен правами хозяйственного ведения. </a:t>
            </a:r>
          </a:p>
          <a:p>
            <a:pPr algn="just"/>
            <a:r>
              <a:rPr lang="ru-RU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состоянию на 03.04.2026 МУП «Лотос-М» в адрес </a:t>
            </a:r>
            <a:r>
              <a:rPr lang="ru-RU" sz="2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УИиЗО</a:t>
            </a:r>
            <a:r>
              <a:rPr lang="ru-RU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не представлен акт приема-передачи указанного объекта недвижимого имущества. Предприятие продолжает пользоваться зданием без правовых оснований</a:t>
            </a:r>
            <a:r>
              <a:rPr lang="ru-RU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432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1554475" y="298209"/>
            <a:ext cx="9076623" cy="837747"/>
          </a:xfrm>
          <a:prstGeom prst="round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349808" y="6377832"/>
            <a:ext cx="1706217" cy="365125"/>
          </a:xfrm>
        </p:spPr>
        <p:txBody>
          <a:bodyPr/>
          <a:lstStyle/>
          <a:p>
            <a:fld id="{A897165A-551A-48BC-820A-2B6675CA2424}" type="slidenum">
              <a:rPr lang="ru-RU" sz="3600" b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5</a:t>
            </a:fld>
            <a:endParaRPr lang="ru-RU" sz="3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89520" y="455472"/>
            <a:ext cx="9406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по результатам контрольного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8598" y="1607295"/>
            <a:ext cx="10646875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ходе сверки данных бухгалтерского учета Предприятия по счету 01 с реестром муниципального имущества по состоянию на 01.01.2025 и на 01.01.2026 установлено, что в реестре муниципального имущества, закрепленного на праве хозяйственного ведения за МУП «Лотос-М», отсутствуют инвентарные номера у 2 объектов движимого имущества («Самосвал HYUNDAY HD120 с крановой установкой SOOSAN SCS335», «Ниссан-Авенир»).</a:t>
            </a:r>
          </a:p>
          <a:p>
            <a:pPr algn="just"/>
            <a:r>
              <a:rPr lang="ru-RU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Предприятию необходимо обратиться в </a:t>
            </a:r>
            <a:r>
              <a:rPr lang="ru-RU" sz="2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УИиЗО</a:t>
            </a:r>
            <a:r>
              <a:rPr lang="ru-RU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 целью уточнения вышеуказанных характеристик в реестре муниципального имущества, закрепленного на праве хозяйственного ведения за МУП «Лотос-М».</a:t>
            </a:r>
          </a:p>
          <a:p>
            <a:pPr algn="just"/>
            <a:r>
              <a:rPr lang="ru-RU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проведения инвентаризации основных средств Предприятия по состоянию на 31.12.2025 составлено 8 инвентаризационных описей, по итогам проведения инвентаризации товарно-материальных ценностей составлено также 8 инвентаризационных описей, излишков и недостач не установлено</a:t>
            </a:r>
            <a:r>
              <a:rPr lang="ru-RU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4455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1554475" y="298209"/>
            <a:ext cx="9076623" cy="837747"/>
          </a:xfrm>
          <a:prstGeom prst="round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349808" y="6377832"/>
            <a:ext cx="1706217" cy="365125"/>
          </a:xfrm>
        </p:spPr>
        <p:txBody>
          <a:bodyPr/>
          <a:lstStyle/>
          <a:p>
            <a:fld id="{A897165A-551A-48BC-820A-2B6675CA2424}" type="slidenum">
              <a:rPr lang="ru-RU" sz="3600" b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6</a:t>
            </a:fld>
            <a:endParaRPr lang="ru-RU" sz="3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89520" y="455472"/>
            <a:ext cx="9406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по результатам контрольного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644" y="1326920"/>
            <a:ext cx="10375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По результатам визуального осмотра объектов недвижимого и движимого имущества, принадлежащих на праве собственности ПКГО и закрепленных на праве хозяйственного ведения за МУП «Лотос-М», установлено следующее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Users\APanov\AppData\Local\Microsoft\Windows\INetCache\Content.Word\IMG_3984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4" r="2701" b="12191"/>
          <a:stretch/>
        </p:blipFill>
        <p:spPr bwMode="auto">
          <a:xfrm>
            <a:off x="6427960" y="2407514"/>
            <a:ext cx="4774955" cy="397031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827644" y="2472567"/>
            <a:ext cx="521101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арендатора здания мастерских текущего ремонта, расположенного по адресу: г. Петропавловск-Камчатский, ул. Высотная д. 4/2, не в полной мере соответствуют условиям договора аренды здания, заключенного 02.07.2021 между МУП «Лотос-М» и арендатором – осуществляется деятельность, не предусмотренная договором аренды, с нарушением режима использования здания, установленного договором.</a:t>
            </a:r>
          </a:p>
          <a:p>
            <a:pPr algn="just"/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Кроме этого, у арендатора по состоянию на 01.01.2026 имелась дебиторская задолженность по договору аренды в размере 503 429,84 рублей. По состоянию на 03.04.2026 размер задолженности составил 552 768,35 рублей.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19988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1554475" y="298209"/>
            <a:ext cx="9076623" cy="837747"/>
          </a:xfrm>
          <a:prstGeom prst="round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349808" y="6377832"/>
            <a:ext cx="1706217" cy="365125"/>
          </a:xfrm>
        </p:spPr>
        <p:txBody>
          <a:bodyPr/>
          <a:lstStyle/>
          <a:p>
            <a:fld id="{A897165A-551A-48BC-820A-2B6675CA2424}" type="slidenum">
              <a:rPr lang="ru-RU" sz="3600" b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7</a:t>
            </a:fld>
            <a:endParaRPr lang="ru-RU" sz="3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89520" y="455472"/>
            <a:ext cx="9406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по результатам контрольного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10200" y="1508437"/>
            <a:ext cx="95651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Контрольным мероприятием выявлено 2 факта несоответствия сведений об основных характеристиках, внесенных в реестр муниципального имущества городского округа, фактическим сведениям объектов - «Нежилые помещения поз. 1-4 в здании Котельная (</a:t>
            </a:r>
            <a:r>
              <a:rPr lang="ru-RU" sz="2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пристр</a:t>
            </a:r>
            <a:r>
              <a:rPr lang="ru-RU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гараж)» и оборудование (сервер</a:t>
            </a:r>
            <a:r>
              <a:rPr lang="ru-RU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C:\Users\APanov\AppData\Local\Temp\Rar$DRa996.9704\IMG_392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519" y="3242823"/>
            <a:ext cx="4431859" cy="3266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193" y="3242822"/>
            <a:ext cx="4431859" cy="326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7445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1554475" y="298209"/>
            <a:ext cx="9076623" cy="837747"/>
          </a:xfrm>
          <a:prstGeom prst="round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349808" y="6377832"/>
            <a:ext cx="1706217" cy="365125"/>
          </a:xfrm>
        </p:spPr>
        <p:txBody>
          <a:bodyPr/>
          <a:lstStyle/>
          <a:p>
            <a:fld id="{A897165A-551A-48BC-820A-2B6675CA2424}" type="slidenum">
              <a:rPr lang="ru-RU" sz="3600" b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8</a:t>
            </a:fld>
            <a:endParaRPr lang="ru-RU" sz="3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89520" y="455472"/>
            <a:ext cx="9406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по результатам контрольного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89520" y="1679402"/>
            <a:ext cx="940653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Несмотря на общее удовлетворительное состояние недвижимого имущества, принадлежащего на праве собственности ПКГО и закрепленного на праве хозяйственного ведения за МУП «Лотос-М», отдельные объекты требуют ремонта, часть объектов не используется Предприятием в своей деятельности.</a:t>
            </a:r>
          </a:p>
          <a:p>
            <a:pPr algn="just"/>
            <a:r>
              <a:rPr lang="ru-RU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перечне движимого имущества также имеются объекты, находящиеся в нерабочем состоянии по различным причинам, которые разобраны или не используется предприятием для осуществления своей деятельности.</a:t>
            </a:r>
          </a:p>
          <a:p>
            <a:pPr algn="just"/>
            <a:r>
              <a:rPr lang="ru-RU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визуальных осмотров фактов отсутствия объектов недвижимого или движимого имущества, принадлежащих на праве собственности ПКГО и закрепленных на праве хозяйственного ведения за МУП «Лотос-М», не выявлено.</a:t>
            </a:r>
          </a:p>
        </p:txBody>
      </p:sp>
    </p:spTree>
    <p:extLst>
      <p:ext uri="{BB962C8B-B14F-4D97-AF65-F5344CB8AC3E}">
        <p14:creationId xmlns:p14="http://schemas.microsoft.com/office/powerpoint/2010/main" val="7730997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1554475" y="298209"/>
            <a:ext cx="9076623" cy="837747"/>
          </a:xfrm>
          <a:prstGeom prst="round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349808" y="6377832"/>
            <a:ext cx="1706217" cy="365125"/>
          </a:xfrm>
        </p:spPr>
        <p:txBody>
          <a:bodyPr/>
          <a:lstStyle/>
          <a:p>
            <a:fld id="{A897165A-551A-48BC-820A-2B6675CA2424}" type="slidenum">
              <a:rPr lang="ru-RU" sz="3600" b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9</a:t>
            </a:fld>
            <a:endParaRPr lang="ru-RU" sz="3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89520" y="455472"/>
            <a:ext cx="9406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по результатам контрольного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54475" y="1774479"/>
            <a:ext cx="90766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По итогам 2025 года МУП «Лотос-М» согласно отчета о финансовых результатах за 2025 год получен положительный финансовый результат в размере 25 962,00 тысяч рублей.</a:t>
            </a:r>
          </a:p>
          <a:p>
            <a:pPr algn="just"/>
            <a:r>
              <a:rPr lang="ru-RU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по итогам деятельности за 2025 год МУП «Лотос-М» на основании приказа </a:t>
            </a:r>
            <a:r>
              <a:rPr lang="ru-RU" sz="2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УИиЗО</a:t>
            </a:r>
            <a:r>
              <a:rPr lang="ru-RU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в соответствии с требованиями Федерального закона № 161-ФЗ и Решения № 453-нд должно произвести перечисление части прибыли, остающейся в распоряжении Предприятия после уплаты налогов и иных обязательных платежей в бюджет, в бюджет городского округа в 2026 году в установленные сроки.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40160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3662</TotalTime>
  <Words>932</Words>
  <Application>Microsoft Office PowerPoint</Application>
  <PresentationFormat>Широкоэкранный</PresentationFormat>
  <Paragraphs>62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ОТЧЕТ о результатах контрольного мероприятия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Панов Андрей Александрович</dc:creator>
  <cp:lastModifiedBy>Панов Андрей Александрович</cp:lastModifiedBy>
  <cp:revision>41</cp:revision>
  <cp:lastPrinted>2026-05-24T23:01:39Z</cp:lastPrinted>
  <dcterms:created xsi:type="dcterms:W3CDTF">2026-05-06T04:40:34Z</dcterms:created>
  <dcterms:modified xsi:type="dcterms:W3CDTF">2026-05-24T23:59:42Z</dcterms:modified>
</cp:coreProperties>
</file>