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bookmarkIdSeed="4">
  <p:sldMasterIdLst>
    <p:sldMasterId id="2147484128" r:id="rId1"/>
  </p:sldMasterIdLst>
  <p:notesMasterIdLst>
    <p:notesMasterId r:id="rId14"/>
  </p:notesMasterIdLst>
  <p:sldIdLst>
    <p:sldId id="256" r:id="rId2"/>
    <p:sldId id="399" r:id="rId3"/>
    <p:sldId id="400" r:id="rId4"/>
    <p:sldId id="401" r:id="rId5"/>
    <p:sldId id="389" r:id="rId6"/>
    <p:sldId id="390" r:id="rId7"/>
    <p:sldId id="363" r:id="rId8"/>
    <p:sldId id="392" r:id="rId9"/>
    <p:sldId id="402" r:id="rId10"/>
    <p:sldId id="403" r:id="rId11"/>
    <p:sldId id="342" r:id="rId12"/>
    <p:sldId id="288" r:id="rId13"/>
  </p:sldIdLst>
  <p:sldSz cx="12192000" cy="6858000"/>
  <p:notesSz cx="6797675" cy="9926638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69CF1AB2-1976-4502-BF36-3FF5EA218861}" styleName="Средний стиль 4 —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  <a:tblStyle styleId="{D113A9D2-9D6B-4929-AA2D-F23B5EE8CBE7}" styleName="Стиль из темы 2 - акцент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BC89EF96-8CEA-46FF-86C4-4CE0E7609802}" styleName="Светлый стиль 3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9012ECD-51FC-41F1-AA8D-1B2483CD663E}" styleName="Светлый стиль 2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B4B98B0-60AC-42C2-AFA5-B58CD77FA1E5}" styleName="Светлый стиль 1 — акцент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567" autoAdjust="0"/>
  </p:normalViewPr>
  <p:slideViewPr>
    <p:cSldViewPr snapToGrid="0">
      <p:cViewPr varScale="1">
        <p:scale>
          <a:sx n="105" d="100"/>
          <a:sy n="105" d="100"/>
        </p:scale>
        <p:origin x="71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37928C6-BA60-4288-8294-054D4ED65875}" type="datetimeFigureOut">
              <a:rPr lang="ru-RU" smtClean="0"/>
              <a:t>31.03.2026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22275" y="1241425"/>
            <a:ext cx="59531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77194"/>
            <a:ext cx="5438140" cy="3908614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5B4CE31-6DE7-45F3-95CF-1654736712CA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2511773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5B4CE31-6DE7-45F3-95CF-1654736712CA}" type="slidenum">
              <a:rPr lang="ru-RU" smtClean="0"/>
              <a:t>1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2097522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5B4CE31-6DE7-45F3-95CF-1654736712CA}" type="slidenum">
              <a:rPr lang="ru-RU" smtClean="0"/>
              <a:t>11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791154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5B4CE31-6DE7-45F3-95CF-1654736712CA}" type="slidenum">
              <a:rPr lang="ru-RU" smtClean="0"/>
              <a:t>12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9873222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5B4CE31-6DE7-45F3-95CF-1654736712CA}" type="slidenum">
              <a:rPr lang="ru-RU" smtClean="0"/>
              <a:t>2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9664284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5B4CE31-6DE7-45F3-95CF-1654736712CA}" type="slidenum">
              <a:rPr lang="ru-RU" smtClean="0"/>
              <a:t>3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0385903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5B4CE31-6DE7-45F3-95CF-1654736712CA}" type="slidenum">
              <a:rPr lang="ru-RU" smtClean="0"/>
              <a:t>5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1266966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5B4CE31-6DE7-45F3-95CF-1654736712CA}" type="slidenum">
              <a:rPr lang="ru-RU" smtClean="0"/>
              <a:t>6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5125078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5B4CE31-6DE7-45F3-95CF-1654736712CA}" type="slidenum">
              <a:rPr lang="ru-RU" smtClean="0"/>
              <a:t>7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266511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5B4CE31-6DE7-45F3-95CF-1654736712CA}" type="slidenum">
              <a:rPr lang="ru-RU" smtClean="0"/>
              <a:t>8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517292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5B4CE31-6DE7-45F3-95CF-1654736712CA}" type="slidenum">
              <a:rPr lang="ru-RU" smtClean="0"/>
              <a:t>9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3107225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5B4CE31-6DE7-45F3-95CF-1654736712CA}" type="slidenum">
              <a:rPr lang="ru-RU" smtClean="0"/>
              <a:t>10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381052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046406-E553-47CE-B3E8-22D7919CB46E}" type="datetime1">
              <a:rPr lang="ru-RU" smtClean="0"/>
              <a:t>31.03.2026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97165A-551A-48BC-820A-2B6675CA2424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984003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A8FD25-85B0-4099-BBFB-3C671C9CF543}" type="datetime1">
              <a:rPr lang="ru-RU" smtClean="0"/>
              <a:t>31.03.2026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97165A-551A-48BC-820A-2B6675CA2424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286771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1CFDF93-B53D-42CC-9662-F9C13A2019DB}" type="datetime1">
              <a:rPr lang="ru-RU" smtClean="0"/>
              <a:t>31.03.2026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97165A-551A-48BC-820A-2B6675CA2424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668311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020309-C970-4B6D-AE97-077F40C01049}" type="datetime1">
              <a:rPr lang="ru-RU" smtClean="0"/>
              <a:t>31.03.2026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97165A-551A-48BC-820A-2B6675CA2424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1929533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CC22EC-3F9D-4E57-9FD6-559AA6FB85D7}" type="datetime1">
              <a:rPr lang="ru-RU" smtClean="0"/>
              <a:t>31.03.2026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97165A-551A-48BC-820A-2B6675CA2424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749882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0BBC12-43F3-4999-8F4D-239731984014}" type="datetime1">
              <a:rPr lang="ru-RU" smtClean="0"/>
              <a:t>31.03.2026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97165A-551A-48BC-820A-2B6675CA2424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690351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51D9B5-CFC4-41CE-8087-08B7C3942CA3}" type="datetime1">
              <a:rPr lang="ru-RU" smtClean="0"/>
              <a:t>31.03.2026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97165A-551A-48BC-820A-2B6675CA2424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140549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818E89-44E3-4D23-AFE1-0D177C6C47CA}" type="datetime1">
              <a:rPr lang="ru-RU" smtClean="0"/>
              <a:t>31.03.2026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97165A-551A-48BC-820A-2B6675CA2424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253289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0FF59E-BA64-4AF8-9E99-BFF12B52347D}" type="datetime1">
              <a:rPr lang="ru-RU" smtClean="0"/>
              <a:t>31.03.2026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97165A-551A-48BC-820A-2B6675CA2424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1273572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0D45B0-A576-4918-B86F-ED255345BD6D}" type="datetime1">
              <a:rPr lang="ru-RU" smtClean="0"/>
              <a:t>31.03.2026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97165A-551A-48BC-820A-2B6675CA2424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067159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37B89C-02B0-48F7-933F-82F08AB7FB3B}" type="datetime1">
              <a:rPr lang="ru-RU" smtClean="0"/>
              <a:t>31.03.2026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897165A-551A-48BC-820A-2B6675CA2424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356918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92EB44-216C-4FE0-9DC8-CF896C48DB60}" type="datetime1">
              <a:rPr lang="ru-RU" smtClean="0"/>
              <a:t>31.03.2026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897165A-551A-48BC-820A-2B6675CA2424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949191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129" r:id="rId1"/>
    <p:sldLayoutId id="2147484130" r:id="rId2"/>
    <p:sldLayoutId id="2147484131" r:id="rId3"/>
    <p:sldLayoutId id="2147484132" r:id="rId4"/>
    <p:sldLayoutId id="2147484133" r:id="rId5"/>
    <p:sldLayoutId id="2147484134" r:id="rId6"/>
    <p:sldLayoutId id="2147484135" r:id="rId7"/>
    <p:sldLayoutId id="2147484136" r:id="rId8"/>
    <p:sldLayoutId id="2147484137" r:id="rId9"/>
    <p:sldLayoutId id="2147484138" r:id="rId10"/>
    <p:sldLayoutId id="214748413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6000" b="-6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51637" y="2359792"/>
            <a:ext cx="11561673" cy="1408812"/>
          </a:xfrm>
          <a:solidFill>
            <a:schemeClr val="tx1">
              <a:alpha val="50000"/>
            </a:schemeClr>
          </a:solidFill>
          <a:effectLst/>
        </p:spPr>
        <p:txBody>
          <a:bodyPr>
            <a:normAutofit/>
          </a:bodyPr>
          <a:lstStyle/>
          <a:p>
            <a:pPr algn="ctr"/>
            <a:r>
              <a:rPr lang="ru-RU" sz="3600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ОТЧЕТ</a:t>
            </a:r>
            <a:r>
              <a:rPr lang="ru-RU" sz="2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2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24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 результатах экспертно-аналитического мероприятия</a:t>
            </a:r>
            <a:endParaRPr lang="ru-RU" sz="24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351638" y="3768604"/>
            <a:ext cx="11561673" cy="2301160"/>
          </a:xfrm>
          <a:solidFill>
            <a:schemeClr val="tx1">
              <a:alpha val="50000"/>
            </a:schemeClr>
          </a:solidFill>
        </p:spPr>
        <p:txBody>
          <a:bodyPr>
            <a:no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</a:t>
            </a:r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Выборочная проверка соблюдения требований законодательства при проведении процедур по определению управляющих организаций (управляющих компаний) для многоквартирных домов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 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ru-RU" sz="28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 2024-2025 годы (иные периоды в случае необходимости</a:t>
            </a:r>
            <a:r>
              <a:rPr lang="ru-RU" sz="28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ru-RU" sz="2800" b="1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51637" y="1651905"/>
            <a:ext cx="11561674" cy="707886"/>
          </a:xfrm>
          <a:prstGeom prst="rect">
            <a:avLst/>
          </a:prstGeom>
          <a:solidFill>
            <a:schemeClr val="tx1">
              <a:alpha val="50000"/>
            </a:schemeClr>
          </a:solidFill>
        </p:spPr>
        <p:txBody>
          <a:bodyPr wrap="square">
            <a:spAutoFit/>
          </a:bodyPr>
          <a:lstStyle/>
          <a:p>
            <a:pPr algn="ctr"/>
            <a:r>
              <a:rPr lang="ru-RU" sz="2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Контрольно-счетная палата </a:t>
            </a:r>
          </a:p>
          <a:p>
            <a:pPr algn="ctr"/>
            <a:r>
              <a:rPr lang="ru-RU" sz="2000" b="1" dirty="0" smtClean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Петропавловск-Камчатского </a:t>
            </a:r>
            <a:r>
              <a:rPr lang="ru-RU" sz="20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городского округа</a:t>
            </a: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418912" y="280548"/>
            <a:ext cx="1359517" cy="1306777"/>
          </a:xfrm>
          <a:prstGeom prst="ellipse">
            <a:avLst/>
          </a:prstGeom>
          <a:ln w="63500" cap="rnd">
            <a:solidFill>
              <a:schemeClr val="accent1"/>
            </a:solidFill>
          </a:ln>
          <a:effectLst/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cxnSp>
        <p:nvCxnSpPr>
          <p:cNvPr id="9" name="Прямая соединительная линия 8"/>
          <p:cNvCxnSpPr/>
          <p:nvPr/>
        </p:nvCxnSpPr>
        <p:spPr>
          <a:xfrm>
            <a:off x="351637" y="3835982"/>
            <a:ext cx="11561673" cy="0"/>
          </a:xfrm>
          <a:prstGeom prst="line">
            <a:avLst/>
          </a:prstGeom>
          <a:ln w="19050" cmpd="sng">
            <a:gradFill>
              <a:gsLst>
                <a:gs pos="0">
                  <a:schemeClr val="bg1"/>
                </a:gs>
                <a:gs pos="0">
                  <a:schemeClr val="accent1">
                    <a:lumMod val="45000"/>
                    <a:lumOff val="55000"/>
                  </a:schemeClr>
                </a:gs>
                <a:gs pos="0">
                  <a:schemeClr val="accent1">
                    <a:lumMod val="45000"/>
                    <a:lumOff val="55000"/>
                  </a:schemeClr>
                </a:gs>
                <a:gs pos="0">
                  <a:schemeClr val="bg1"/>
                </a:gs>
              </a:gsLst>
              <a:lin ang="5400000" scaled="1"/>
            </a:gra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9024859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93000">
              <a:schemeClr val="accent1">
                <a:lumMod val="75000"/>
              </a:schemeClr>
            </a:gs>
            <a:gs pos="9000">
              <a:schemeClr val="accent1">
                <a:lumMod val="60000"/>
                <a:lumOff val="4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760490" y="2151853"/>
            <a:ext cx="1068336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ru-RU" sz="240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569156" y="2151853"/>
            <a:ext cx="10616689" cy="6192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 algn="just">
              <a:lnSpc>
                <a:spcPct val="107000"/>
              </a:lnSpc>
              <a:buFontTx/>
              <a:buChar char="-"/>
              <a:tabLst>
                <a:tab pos="630555" algn="l"/>
              </a:tabLst>
            </a:pPr>
            <a:endParaRPr lang="ru-RU" dirty="0"/>
          </a:p>
          <a:p>
            <a:pPr algn="just">
              <a:lnSpc>
                <a:spcPct val="107000"/>
              </a:lnSpc>
              <a:tabLst>
                <a:tab pos="630555" algn="l"/>
              </a:tabLst>
            </a:pPr>
            <a:endParaRPr lang="ru-RU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45660" y="28306"/>
            <a:ext cx="11686806" cy="794327"/>
          </a:xfrm>
        </p:spPr>
        <p:txBody>
          <a:bodyPr>
            <a:noAutofit/>
          </a:bodyPr>
          <a:lstStyle/>
          <a:p>
            <a:pPr algn="ctr"/>
            <a:r>
              <a:rPr lang="ru-RU" sz="3000" b="1" dirty="0" smtClean="0">
                <a:gradFill>
                  <a:gsLst>
                    <a:gs pos="93000">
                      <a:schemeClr val="accent1">
                        <a:lumMod val="75000"/>
                      </a:schemeClr>
                    </a:gs>
                    <a:gs pos="48000">
                      <a:schemeClr val="tx1"/>
                    </a:gs>
                    <a:gs pos="59000">
                      <a:schemeClr val="accent1">
                        <a:lumMod val="75000"/>
                      </a:schemeClr>
                    </a:gs>
                    <a:gs pos="9000">
                      <a:schemeClr val="tx1"/>
                    </a:gs>
                    <a:gs pos="37000">
                      <a:schemeClr val="accent1">
                        <a:lumMod val="75000"/>
                      </a:schemeClr>
                    </a:gs>
                  </a:gsLst>
                  <a:lin ang="5400000" scaled="1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Выводы по результатам </a:t>
            </a:r>
            <a:r>
              <a:rPr lang="ru-RU" sz="3000" b="1" dirty="0">
                <a:gradFill>
                  <a:gsLst>
                    <a:gs pos="93000">
                      <a:schemeClr val="accent1">
                        <a:lumMod val="75000"/>
                      </a:schemeClr>
                    </a:gs>
                    <a:gs pos="48000">
                      <a:schemeClr val="tx1"/>
                    </a:gs>
                    <a:gs pos="59000">
                      <a:schemeClr val="accent1">
                        <a:lumMod val="75000"/>
                      </a:schemeClr>
                    </a:gs>
                    <a:gs pos="9000">
                      <a:schemeClr val="tx1"/>
                    </a:gs>
                    <a:gs pos="37000">
                      <a:schemeClr val="accent1">
                        <a:lumMod val="75000"/>
                      </a:schemeClr>
                    </a:gs>
                  </a:gsLst>
                  <a:lin ang="5400000" scaled="1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экспертно-аналитического </a:t>
            </a:r>
            <a:r>
              <a:rPr lang="ru-RU" sz="3000" b="1" dirty="0" smtClean="0">
                <a:gradFill>
                  <a:gsLst>
                    <a:gs pos="93000">
                      <a:schemeClr val="accent1">
                        <a:lumMod val="75000"/>
                      </a:schemeClr>
                    </a:gs>
                    <a:gs pos="48000">
                      <a:schemeClr val="tx1"/>
                    </a:gs>
                    <a:gs pos="59000">
                      <a:schemeClr val="accent1">
                        <a:lumMod val="75000"/>
                      </a:schemeClr>
                    </a:gs>
                    <a:gs pos="9000">
                      <a:schemeClr val="tx1"/>
                    </a:gs>
                    <a:gs pos="37000">
                      <a:schemeClr val="accent1">
                        <a:lumMod val="75000"/>
                      </a:schemeClr>
                    </a:gs>
                  </a:gsLst>
                  <a:lin ang="5400000" scaled="1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мероприятия:</a:t>
            </a:r>
            <a:endParaRPr lang="ru-RU" sz="3000" b="1" dirty="0">
              <a:gradFill>
                <a:gsLst>
                  <a:gs pos="93000">
                    <a:schemeClr val="accent1">
                      <a:lumMod val="75000"/>
                    </a:schemeClr>
                  </a:gs>
                  <a:gs pos="48000">
                    <a:schemeClr val="tx1"/>
                  </a:gs>
                  <a:gs pos="59000">
                    <a:schemeClr val="accent1">
                      <a:lumMod val="75000"/>
                    </a:schemeClr>
                  </a:gs>
                  <a:gs pos="9000">
                    <a:schemeClr val="tx1"/>
                  </a:gs>
                  <a:gs pos="37000">
                    <a:schemeClr val="accent1">
                      <a:lumMod val="75000"/>
                    </a:schemeClr>
                  </a:gs>
                </a:gsLst>
                <a:lin ang="5400000" scaled="1"/>
              </a:gra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9365270" y="6278048"/>
            <a:ext cx="2602937" cy="365125"/>
          </a:xfrm>
        </p:spPr>
        <p:txBody>
          <a:bodyPr/>
          <a:lstStyle/>
          <a:p>
            <a:fld id="{A897165A-551A-48BC-820A-2B6675CA2424}" type="slidenum">
              <a:rPr lang="ru-RU" sz="3600" b="1" smtClean="0">
                <a:solidFill>
                  <a:schemeClr val="accent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10</a:t>
            </a:fld>
            <a:endParaRPr lang="ru-RU" sz="3600" b="1" dirty="0">
              <a:solidFill>
                <a:schemeClr val="accent6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245660" y="723331"/>
            <a:ext cx="11686807" cy="560923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ffectLst>
            <a:innerShdw blurRad="2540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indent="447675"/>
            <a:endParaRPr lang="ru-RU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457200" y="867344"/>
            <a:ext cx="11475266" cy="52091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450850"/>
            <a:r>
              <a:rPr lang="ru-RU" sz="17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Деятельность по проведению открытого конкурса на право заключения договора управления МКД осуществляется Управлением на постоянной основе и в целом соответствует требованиям ЖК РФ и Правил № 75.</a:t>
            </a:r>
          </a:p>
          <a:p>
            <a:pPr indent="450850"/>
            <a:r>
              <a:rPr lang="ru-RU" sz="17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Вместе с тем, в ходе экспертно-аналитического мероприятия по определению управляющих организаций (управляющих компаний) для МКД путем проведения открытых конкурсов выявлены отдельные недостатки. </a:t>
            </a:r>
          </a:p>
          <a:p>
            <a:pPr indent="450850"/>
            <a:r>
              <a:rPr lang="ru-RU" sz="17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нарушение пунктов 22, 27, 28 Правил № 75 секретарь, входящий в состав конкурсной комиссии, не имеет право голоса и не принимает участие в голосовании.</a:t>
            </a:r>
          </a:p>
          <a:p>
            <a:pPr indent="450850"/>
            <a:r>
              <a:rPr lang="ru-RU" sz="17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Выявлены отдельные факты </a:t>
            </a:r>
            <a:r>
              <a:rPr lang="ru-RU" sz="17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непроведения</a:t>
            </a:r>
            <a:r>
              <a:rPr lang="ru-RU" sz="17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конкурсов по определению управляющей организации в нарушение требований ЖК РФ, Правил № 75, в том числе факты </a:t>
            </a:r>
            <a:r>
              <a:rPr lang="ru-RU" sz="175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непроведения</a:t>
            </a:r>
            <a:r>
              <a:rPr lang="ru-RU" sz="17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повторных конкурсов при признании конкурсов несостоявшимися в связи с отсутствием заявок на участие.</a:t>
            </a:r>
          </a:p>
          <a:p>
            <a:pPr indent="450850"/>
            <a:r>
              <a:rPr lang="ru-RU" sz="17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Кроме этого, установлен факт отсутствия в Приложении 1 к извещению информации о размере ежемесячной платы за коммунальные услуги, рассчитываемом исходя из среднемесячных объемов потребления ресурсов, необходимой в соответствии с пунктом 42 Правил № 75 для расчета размера обеспечения исполнения обязательств, а также факт применения Управлением при определении размера обеспечения заявки площадей нежилых помещений, входящих в состав общего имущества в МКД, что привело к неактуальности расчетов размера обеспечения заявки.</a:t>
            </a:r>
          </a:p>
          <a:p>
            <a:pPr indent="450850"/>
            <a:r>
              <a:rPr lang="ru-RU" sz="17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ходе анализа официального сайта ГИС «Торги» выявлено 19 фактов нарушений сроков размещения протоколов вскрытия конвертов и протоколов рассмотрения заявок в проверяемом периоде.</a:t>
            </a:r>
          </a:p>
          <a:p>
            <a:pPr indent="450850"/>
            <a:r>
              <a:rPr lang="ru-RU" sz="175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 этом, МКД, относящиеся к старому жилому фонду, признанные аварийными, подлежащими расселению, не являются востребованными у управляющих организаций, чем и обусловлено небольшое количество конкурсов по определению управляющих компаний, состоявшихся в период с 2024 по 2025 годы.</a:t>
            </a:r>
          </a:p>
        </p:txBody>
      </p:sp>
    </p:spTree>
    <p:extLst>
      <p:ext uri="{BB962C8B-B14F-4D97-AF65-F5344CB8AC3E}">
        <p14:creationId xmlns:p14="http://schemas.microsoft.com/office/powerpoint/2010/main" val="21157544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93000">
              <a:schemeClr val="accent1">
                <a:lumMod val="75000"/>
              </a:schemeClr>
            </a:gs>
            <a:gs pos="9000">
              <a:schemeClr val="accent1">
                <a:lumMod val="60000"/>
                <a:lumOff val="4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10271091" y="6223828"/>
            <a:ext cx="1706217" cy="365125"/>
          </a:xfrm>
        </p:spPr>
        <p:txBody>
          <a:bodyPr/>
          <a:lstStyle/>
          <a:p>
            <a:fld id="{A897165A-551A-48BC-820A-2B6675CA2424}" type="slidenum">
              <a:rPr lang="ru-RU" sz="3600" b="1" smtClean="0">
                <a:solidFill>
                  <a:schemeClr val="accent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11</a:t>
            </a:fld>
            <a:endParaRPr lang="ru-RU" sz="3600" b="1" dirty="0">
              <a:solidFill>
                <a:schemeClr val="accent6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" name="Заголовок 1"/>
          <p:cNvSpPr txBox="1">
            <a:spLocks/>
          </p:cNvSpPr>
          <p:nvPr/>
        </p:nvSpPr>
        <p:spPr>
          <a:xfrm>
            <a:off x="755477" y="301781"/>
            <a:ext cx="10778638" cy="139336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just"/>
            <a:endParaRPr lang="ru-RU" sz="2200" b="1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Объект 2"/>
          <p:cNvSpPr txBox="1">
            <a:spLocks/>
          </p:cNvSpPr>
          <p:nvPr/>
        </p:nvSpPr>
        <p:spPr>
          <a:xfrm>
            <a:off x="778999" y="1872749"/>
            <a:ext cx="10778638" cy="45258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182880" algn="l" defTabSz="914400" rtl="0" eaLnBrk="1" latinLnBrk="0" hangingPunct="1">
              <a:lnSpc>
                <a:spcPct val="90000"/>
              </a:lnSpc>
              <a:spcBef>
                <a:spcPts val="1400"/>
              </a:spcBef>
              <a:buClr>
                <a:schemeClr val="accent1"/>
              </a:buClr>
              <a:buSzPct val="80000"/>
              <a:buFont typeface="Corbel" pitchFamily="34" charset="0"/>
              <a:buChar char="•"/>
              <a:defRPr sz="2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20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8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60363" indent="-314325" algn="just">
              <a:buFont typeface="Wingdings" panose="05000000000000000000" pitchFamily="2" charset="2"/>
              <a:buChar char="Ø"/>
            </a:pPr>
            <a:endParaRPr lang="ru-RU" dirty="0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192024" y="301781"/>
            <a:ext cx="11785284" cy="10156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324000" algn="ctr"/>
            <a:r>
              <a:rPr lang="ru-RU" sz="3000" b="1" dirty="0" smtClean="0">
                <a:gradFill>
                  <a:gsLst>
                    <a:gs pos="93000">
                      <a:schemeClr val="accent1">
                        <a:lumMod val="75000"/>
                      </a:schemeClr>
                    </a:gs>
                    <a:gs pos="48000">
                      <a:schemeClr val="tx1"/>
                    </a:gs>
                    <a:gs pos="59000">
                      <a:schemeClr val="accent1">
                        <a:lumMod val="75000"/>
                      </a:schemeClr>
                    </a:gs>
                    <a:gs pos="9000">
                      <a:schemeClr val="tx1"/>
                    </a:gs>
                    <a:gs pos="37000">
                      <a:schemeClr val="accent1">
                        <a:lumMod val="75000"/>
                      </a:schemeClr>
                    </a:gs>
                  </a:gsLst>
                  <a:lin ang="5400000" scaled="1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Предложения по результатам </a:t>
            </a:r>
            <a:r>
              <a:rPr lang="ru-RU" sz="3000" b="1" dirty="0">
                <a:gradFill>
                  <a:gsLst>
                    <a:gs pos="93000">
                      <a:schemeClr val="accent1">
                        <a:lumMod val="75000"/>
                      </a:schemeClr>
                    </a:gs>
                    <a:gs pos="48000">
                      <a:schemeClr val="tx1"/>
                    </a:gs>
                    <a:gs pos="59000">
                      <a:schemeClr val="accent1">
                        <a:lumMod val="75000"/>
                      </a:schemeClr>
                    </a:gs>
                    <a:gs pos="9000">
                      <a:schemeClr val="tx1"/>
                    </a:gs>
                    <a:gs pos="37000">
                      <a:schemeClr val="accent1">
                        <a:lumMod val="75000"/>
                      </a:schemeClr>
                    </a:gs>
                  </a:gsLst>
                  <a:lin ang="5400000" scaled="1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экспертно-аналитического </a:t>
            </a:r>
            <a:r>
              <a:rPr lang="ru-RU" sz="3000" b="1" dirty="0" smtClean="0">
                <a:gradFill>
                  <a:gsLst>
                    <a:gs pos="93000">
                      <a:schemeClr val="accent1">
                        <a:lumMod val="75000"/>
                      </a:schemeClr>
                    </a:gs>
                    <a:gs pos="48000">
                      <a:schemeClr val="tx1"/>
                    </a:gs>
                    <a:gs pos="59000">
                      <a:schemeClr val="accent1">
                        <a:lumMod val="75000"/>
                      </a:schemeClr>
                    </a:gs>
                    <a:gs pos="9000">
                      <a:schemeClr val="tx1"/>
                    </a:gs>
                    <a:gs pos="37000">
                      <a:schemeClr val="accent1">
                        <a:lumMod val="75000"/>
                      </a:schemeClr>
                    </a:gs>
                  </a:gsLst>
                  <a:lin ang="5400000" scaled="1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мероприятия:</a:t>
            </a: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447675" y="1351925"/>
            <a:ext cx="11326314" cy="3771518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50000"/>
              </a:lnSpc>
            </a:pPr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731955" y="1529524"/>
            <a:ext cx="10825682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450850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Направить отчет для сведения в адрес:</a:t>
            </a:r>
          </a:p>
          <a:p>
            <a:pPr lvl="0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Городской Думы Петропавловск-Камчатского городского округа; </a:t>
            </a:r>
          </a:p>
          <a:p>
            <a:pPr lvl="0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Главы Петропавловск-Камчатского городского округа.</a:t>
            </a:r>
          </a:p>
          <a:p>
            <a:pPr indent="450850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Направить информационное письмо в Городскую Думу Петропавловск-Камчатского городского округа о результатах проведения экспертно-аналитического мероприятия.</a:t>
            </a:r>
          </a:p>
          <a:p>
            <a:pPr indent="450850"/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Направить информационное письмо объекту экспертно-аналитического мероприятия с предложениями (рекомендациями) по устранению выявленных недостатков, а также с целью дальнейшего использования в работе</a:t>
            </a:r>
            <a:r>
              <a:rPr lang="ru-RU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40200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91000">
              <a:schemeClr val="accent1">
                <a:lumMod val="75000"/>
              </a:schemeClr>
            </a:gs>
            <a:gs pos="9000">
              <a:schemeClr val="accent1">
                <a:lumMod val="60000"/>
                <a:lumOff val="4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38167" y="3841491"/>
            <a:ext cx="11719420" cy="840230"/>
          </a:xfrm>
          <a:noFill/>
        </p:spPr>
        <p:txBody>
          <a:bodyPr>
            <a:spAutoFit/>
          </a:bodyPr>
          <a:lstStyle/>
          <a:p>
            <a:pPr algn="ctr"/>
            <a:r>
              <a:rPr lang="ru-RU" sz="5400" b="1" i="1" dirty="0" smtClean="0">
                <a:gradFill>
                  <a:gsLst>
                    <a:gs pos="93000">
                      <a:schemeClr val="tx2">
                        <a:lumMod val="20000"/>
                        <a:lumOff val="80000"/>
                      </a:schemeClr>
                    </a:gs>
                    <a:gs pos="48000">
                      <a:schemeClr val="bg1"/>
                    </a:gs>
                    <a:gs pos="61000">
                      <a:schemeClr val="bg1"/>
                    </a:gs>
                    <a:gs pos="9000">
                      <a:schemeClr val="tx2">
                        <a:lumMod val="20000"/>
                        <a:lumOff val="80000"/>
                      </a:schemeClr>
                    </a:gs>
                    <a:gs pos="37000">
                      <a:schemeClr val="bg1"/>
                    </a:gs>
                  </a:gsLst>
                  <a:lin ang="5400000" scaled="1"/>
                </a:gradFill>
                <a:latin typeface="Times New Roman" panose="02020603050405020304" pitchFamily="18" charset="0"/>
                <a:cs typeface="Times New Roman" panose="02020603050405020304" pitchFamily="18" charset="0"/>
              </a:rPr>
              <a:t>СПАСИБО ЗА ВНИМАНИЕ!</a:t>
            </a:r>
            <a:endParaRPr lang="ru-RU" sz="2800" b="1" i="1" dirty="0">
              <a:gradFill>
                <a:gsLst>
                  <a:gs pos="93000">
                    <a:schemeClr val="tx2">
                      <a:lumMod val="20000"/>
                      <a:lumOff val="80000"/>
                    </a:schemeClr>
                  </a:gs>
                  <a:gs pos="48000">
                    <a:schemeClr val="bg1"/>
                  </a:gs>
                  <a:gs pos="61000">
                    <a:schemeClr val="bg1"/>
                  </a:gs>
                  <a:gs pos="9000">
                    <a:schemeClr val="tx2">
                      <a:lumMod val="20000"/>
                      <a:lumOff val="80000"/>
                    </a:schemeClr>
                  </a:gs>
                  <a:gs pos="37000">
                    <a:schemeClr val="bg1"/>
                  </a:gs>
                </a:gsLst>
                <a:lin ang="5400000" scaled="1"/>
              </a:gra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86349" y="2368636"/>
            <a:ext cx="11223056" cy="9848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dirty="0"/>
          </a:p>
          <a:p>
            <a:pPr algn="ctr"/>
            <a:r>
              <a:rPr lang="ru-RU" sz="2000" b="1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Контрольно-счетная палата </a:t>
            </a:r>
          </a:p>
          <a:p>
            <a:pPr algn="ctr"/>
            <a:r>
              <a:rPr lang="ru-RU" sz="2000" b="1" dirty="0" smtClean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Петропавловск-Камчатского </a:t>
            </a:r>
            <a:r>
              <a:rPr lang="ru-RU" sz="20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городского округа</a:t>
            </a:r>
          </a:p>
        </p:txBody>
      </p:sp>
      <p:pic>
        <p:nvPicPr>
          <p:cNvPr id="6" name="Рисунок 5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318118" y="1181726"/>
            <a:ext cx="1359517" cy="1306777"/>
          </a:xfrm>
          <a:prstGeom prst="ellipse">
            <a:avLst/>
          </a:prstGeom>
          <a:ln w="63500" cap="rnd">
            <a:solidFill>
              <a:schemeClr val="accent1"/>
            </a:solidFill>
          </a:ln>
          <a:effectLst/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</p:spTree>
    <p:extLst>
      <p:ext uri="{BB962C8B-B14F-4D97-AF65-F5344CB8AC3E}">
        <p14:creationId xmlns:p14="http://schemas.microsoft.com/office/powerpoint/2010/main" val="36870501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92000">
              <a:schemeClr val="accent1">
                <a:lumMod val="75000"/>
              </a:schemeClr>
            </a:gs>
            <a:gs pos="9000">
              <a:schemeClr val="accent1">
                <a:lumMod val="60000"/>
                <a:lumOff val="4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Куб 13"/>
          <p:cNvSpPr/>
          <p:nvPr/>
        </p:nvSpPr>
        <p:spPr>
          <a:xfrm>
            <a:off x="1520792" y="3495816"/>
            <a:ext cx="10068026" cy="2990454"/>
          </a:xfrm>
          <a:prstGeom prst="cube">
            <a:avLst/>
          </a:prstGeom>
          <a:solidFill>
            <a:schemeClr val="accent1">
              <a:lumMod val="20000"/>
              <a:lumOff val="80000"/>
            </a:schemeClr>
          </a:solidFill>
          <a:ln w="19050">
            <a:solidFill>
              <a:schemeClr val="tx1"/>
            </a:solidFill>
          </a:ln>
          <a:effectLst>
            <a:innerShdw blurRad="2540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1200"/>
              </a:spcAft>
            </a:pPr>
            <a:r>
              <a:rPr lang="ru-RU" sz="2800" b="1" dirty="0" smtClean="0">
                <a:gradFill>
                  <a:gsLst>
                    <a:gs pos="93000">
                      <a:schemeClr val="accent1">
                        <a:lumMod val="75000"/>
                      </a:schemeClr>
                    </a:gs>
                    <a:gs pos="55000">
                      <a:schemeClr val="tx1"/>
                    </a:gs>
                    <a:gs pos="77000">
                      <a:schemeClr val="accent1">
                        <a:lumMod val="75000"/>
                      </a:schemeClr>
                    </a:gs>
                    <a:gs pos="9000">
                      <a:schemeClr val="tx1"/>
                    </a:gs>
                    <a:gs pos="37000">
                      <a:schemeClr val="accent1">
                        <a:lumMod val="75000"/>
                      </a:schemeClr>
                    </a:gs>
                  </a:gsLst>
                  <a:lin ang="5400000" scaled="1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       2</a:t>
            </a:r>
            <a:r>
              <a:rPr lang="ru-RU" sz="2800" b="1" dirty="0">
                <a:gradFill>
                  <a:gsLst>
                    <a:gs pos="93000">
                      <a:schemeClr val="accent1">
                        <a:lumMod val="75000"/>
                      </a:schemeClr>
                    </a:gs>
                    <a:gs pos="55000">
                      <a:schemeClr val="tx1"/>
                    </a:gs>
                    <a:gs pos="77000">
                      <a:schemeClr val="accent1">
                        <a:lumMod val="75000"/>
                      </a:schemeClr>
                    </a:gs>
                    <a:gs pos="9000">
                      <a:schemeClr val="tx1"/>
                    </a:gs>
                    <a:gs pos="37000">
                      <a:schemeClr val="accent1">
                        <a:lumMod val="75000"/>
                      </a:schemeClr>
                    </a:gs>
                  </a:gsLst>
                  <a:lin ang="5400000" scaled="1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 Цель </a:t>
            </a:r>
            <a:r>
              <a:rPr lang="ru-RU" sz="2800" b="1" dirty="0">
                <a:gradFill>
                  <a:gsLst>
                    <a:gs pos="93000">
                      <a:schemeClr val="accent1">
                        <a:lumMod val="75000"/>
                      </a:schemeClr>
                    </a:gs>
                    <a:gs pos="55000">
                      <a:schemeClr val="tx1"/>
                    </a:gs>
                    <a:gs pos="77000">
                      <a:schemeClr val="accent1">
                        <a:lumMod val="75000"/>
                      </a:schemeClr>
                    </a:gs>
                    <a:gs pos="9000">
                      <a:schemeClr val="tx1"/>
                    </a:gs>
                    <a:gs pos="37000">
                      <a:schemeClr val="accent1">
                        <a:lumMod val="75000"/>
                      </a:schemeClr>
                    </a:gs>
                  </a:gsLst>
                  <a:lin ang="5400000" scaled="1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экспертно-аналитического </a:t>
            </a:r>
            <a:r>
              <a:rPr lang="ru-RU" sz="2400" b="1" dirty="0">
                <a:gradFill>
                  <a:gsLst>
                    <a:gs pos="93000">
                      <a:schemeClr val="accent1">
                        <a:lumMod val="75000"/>
                      </a:schemeClr>
                    </a:gs>
                    <a:gs pos="55000">
                      <a:schemeClr val="tx1"/>
                    </a:gs>
                    <a:gs pos="77000">
                      <a:schemeClr val="accent1">
                        <a:lumMod val="75000"/>
                      </a:schemeClr>
                    </a:gs>
                    <a:gs pos="9000">
                      <a:schemeClr val="tx1"/>
                    </a:gs>
                    <a:gs pos="37000">
                      <a:schemeClr val="accent1">
                        <a:lumMod val="75000"/>
                      </a:schemeClr>
                    </a:gs>
                  </a:gsLst>
                  <a:lin ang="5400000" scaled="1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мероприятия</a:t>
            </a:r>
            <a:endParaRPr lang="ru-RU" sz="2800" b="1" dirty="0">
              <a:gradFill>
                <a:gsLst>
                  <a:gs pos="93000">
                    <a:schemeClr val="accent1">
                      <a:lumMod val="75000"/>
                    </a:schemeClr>
                  </a:gs>
                  <a:gs pos="55000">
                    <a:schemeClr val="tx1"/>
                  </a:gs>
                  <a:gs pos="77000">
                    <a:schemeClr val="accent1">
                      <a:lumMod val="75000"/>
                    </a:schemeClr>
                  </a:gs>
                  <a:gs pos="9000">
                    <a:schemeClr val="tx1"/>
                  </a:gs>
                  <a:gs pos="37000">
                    <a:schemeClr val="accent1">
                      <a:lumMod val="75000"/>
                    </a:schemeClr>
                  </a:gs>
                </a:gsLst>
                <a:lin ang="5400000" scaled="1"/>
              </a:gra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spcAft>
                <a:spcPts val="1800"/>
              </a:spcAft>
            </a:pP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Анализ соблюдения законодательства при проведении процедур по определению управляющих организаций (управляющих компаний) для многоквартирных </a:t>
            </a:r>
            <a:r>
              <a:rPr lang="ru-RU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домов</a:t>
            </a:r>
            <a:endParaRPr lang="ru-RU" sz="2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10243930" y="6223828"/>
            <a:ext cx="1706217" cy="365125"/>
          </a:xfrm>
        </p:spPr>
        <p:txBody>
          <a:bodyPr/>
          <a:lstStyle/>
          <a:p>
            <a:fld id="{A897165A-551A-48BC-820A-2B6675CA2424}" type="slidenum">
              <a:rPr lang="ru-RU" sz="3600" b="1" smtClean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2</a:t>
            </a:fld>
            <a:endParaRPr lang="ru-RU" sz="3600" b="1" dirty="0">
              <a:solidFill>
                <a:schemeClr val="accent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Куб 6"/>
          <p:cNvSpPr/>
          <p:nvPr/>
        </p:nvSpPr>
        <p:spPr>
          <a:xfrm>
            <a:off x="818148" y="574068"/>
            <a:ext cx="10068026" cy="3184190"/>
          </a:xfrm>
          <a:prstGeom prst="cube">
            <a:avLst/>
          </a:prstGeom>
          <a:solidFill>
            <a:schemeClr val="accent1">
              <a:lumMod val="20000"/>
              <a:lumOff val="80000"/>
            </a:schemeClr>
          </a:solidFill>
          <a:ln w="19050">
            <a:solidFill>
              <a:schemeClr val="tx1"/>
            </a:solidFill>
          </a:ln>
          <a:effectLst>
            <a:innerShdw blurRad="2540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1200"/>
              </a:spcAft>
            </a:pPr>
            <a:r>
              <a:rPr lang="ru-RU" sz="2600" b="1" dirty="0" smtClean="0">
                <a:gradFill>
                  <a:gsLst>
                    <a:gs pos="93000">
                      <a:schemeClr val="accent1">
                        <a:lumMod val="75000"/>
                      </a:schemeClr>
                    </a:gs>
                    <a:gs pos="55000">
                      <a:schemeClr val="tx1"/>
                    </a:gs>
                    <a:gs pos="77000">
                      <a:schemeClr val="accent1">
                        <a:lumMod val="75000"/>
                      </a:schemeClr>
                    </a:gs>
                    <a:gs pos="9000">
                      <a:schemeClr val="tx1"/>
                    </a:gs>
                    <a:gs pos="37000">
                      <a:schemeClr val="accent1">
                        <a:lumMod val="75000"/>
                      </a:schemeClr>
                    </a:gs>
                  </a:gsLst>
                  <a:lin ang="5400000" scaled="1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ru-RU" sz="2600" b="1" dirty="0">
                <a:gradFill>
                  <a:gsLst>
                    <a:gs pos="93000">
                      <a:schemeClr val="accent1">
                        <a:lumMod val="75000"/>
                      </a:schemeClr>
                    </a:gs>
                    <a:gs pos="55000">
                      <a:schemeClr val="tx1"/>
                    </a:gs>
                    <a:gs pos="77000">
                      <a:schemeClr val="accent1">
                        <a:lumMod val="75000"/>
                      </a:schemeClr>
                    </a:gs>
                    <a:gs pos="9000">
                      <a:schemeClr val="tx1"/>
                    </a:gs>
                    <a:gs pos="37000">
                      <a:schemeClr val="accent1">
                        <a:lumMod val="75000"/>
                      </a:schemeClr>
                    </a:gs>
                  </a:gsLst>
                  <a:lin ang="5400000" scaled="1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. Основание для проведения </a:t>
            </a:r>
            <a:r>
              <a:rPr lang="ru-RU" sz="2600" b="1" dirty="0" smtClean="0">
                <a:gradFill>
                  <a:gsLst>
                    <a:gs pos="93000">
                      <a:schemeClr val="accent1">
                        <a:lumMod val="75000"/>
                      </a:schemeClr>
                    </a:gs>
                    <a:gs pos="55000">
                      <a:schemeClr val="tx1"/>
                    </a:gs>
                    <a:gs pos="77000">
                      <a:schemeClr val="accent1">
                        <a:lumMod val="75000"/>
                      </a:schemeClr>
                    </a:gs>
                    <a:gs pos="9000">
                      <a:schemeClr val="tx1"/>
                    </a:gs>
                    <a:gs pos="37000">
                      <a:schemeClr val="accent1">
                        <a:lumMod val="75000"/>
                      </a:schemeClr>
                    </a:gs>
                  </a:gsLst>
                  <a:lin ang="5400000" scaled="1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экспертно-аналитического </a:t>
            </a:r>
            <a:r>
              <a:rPr lang="ru-RU" sz="2600" b="1" dirty="0">
                <a:gradFill>
                  <a:gsLst>
                    <a:gs pos="93000">
                      <a:schemeClr val="accent1">
                        <a:lumMod val="75000"/>
                      </a:schemeClr>
                    </a:gs>
                    <a:gs pos="55000">
                      <a:schemeClr val="tx1"/>
                    </a:gs>
                    <a:gs pos="77000">
                      <a:schemeClr val="accent1">
                        <a:lumMod val="75000"/>
                      </a:schemeClr>
                    </a:gs>
                    <a:gs pos="9000">
                      <a:schemeClr val="tx1"/>
                    </a:gs>
                    <a:gs pos="37000">
                      <a:schemeClr val="accent1">
                        <a:lumMod val="75000"/>
                      </a:schemeClr>
                    </a:gs>
                  </a:gsLst>
                  <a:lin ang="5400000" scaled="1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мероприятия</a:t>
            </a:r>
            <a:endParaRPr lang="en-US" sz="2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Пункт </a:t>
            </a:r>
            <a:r>
              <a:rPr lang="ru-RU" sz="22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2.1.1 плана деятельности Контрольно-счетной палаты Петропавловск-Камчатского городского округа на 2026 год, утвержденного приказом Контрольно-счетной палаты Петропавловск-Камчатского городского округа от 29.12.2025 № </a:t>
            </a:r>
            <a:r>
              <a:rPr lang="ru-RU" sz="22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73-КСП</a:t>
            </a:r>
            <a:endParaRPr lang="ru-RU" sz="22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8" name="Рисунок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0620260">
            <a:off x="442049" y="3129442"/>
            <a:ext cx="2157486" cy="2157486"/>
          </a:xfrm>
          <a:prstGeom prst="rect">
            <a:avLst/>
          </a:prstGeom>
          <a:effectLst>
            <a:outerShdw blurRad="76200" dir="13500000" sy="23000" kx="1200000" algn="br" rotWithShape="0">
              <a:prstClr val="black">
                <a:alpha val="20000"/>
              </a:prstClr>
            </a:outerShdw>
          </a:effectLst>
        </p:spPr>
      </p:pic>
    </p:spTree>
    <p:extLst>
      <p:ext uri="{BB962C8B-B14F-4D97-AF65-F5344CB8AC3E}">
        <p14:creationId xmlns:p14="http://schemas.microsoft.com/office/powerpoint/2010/main" val="41558378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91000">
              <a:schemeClr val="accent1">
                <a:lumMod val="75000"/>
              </a:schemeClr>
            </a:gs>
            <a:gs pos="9000">
              <a:schemeClr val="accent1">
                <a:lumMod val="60000"/>
                <a:lumOff val="4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10253455" y="6214303"/>
            <a:ext cx="1706217" cy="365125"/>
          </a:xfrm>
        </p:spPr>
        <p:txBody>
          <a:bodyPr/>
          <a:lstStyle/>
          <a:p>
            <a:fld id="{A897165A-551A-48BC-820A-2B6675CA2424}" type="slidenum">
              <a:rPr lang="ru-RU" sz="3600" b="1" smtClean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3</a:t>
            </a:fld>
            <a:endParaRPr lang="ru-RU" sz="3600" b="1" dirty="0">
              <a:solidFill>
                <a:schemeClr val="accent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420163" y="3272590"/>
            <a:ext cx="4921858" cy="3005488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ffectLst>
            <a:innerShdw blurRad="2540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5720" indent="0" algn="ctr">
              <a:spcAft>
                <a:spcPts val="1200"/>
              </a:spcAft>
              <a:buNone/>
            </a:pPr>
            <a:r>
              <a:rPr lang="ru-RU" sz="2600" b="1" dirty="0">
                <a:gradFill>
                  <a:gsLst>
                    <a:gs pos="93000">
                      <a:schemeClr val="accent1">
                        <a:lumMod val="75000"/>
                      </a:schemeClr>
                    </a:gs>
                    <a:gs pos="48000">
                      <a:schemeClr val="tx1"/>
                    </a:gs>
                    <a:gs pos="59000">
                      <a:schemeClr val="accent1">
                        <a:lumMod val="75000"/>
                      </a:schemeClr>
                    </a:gs>
                    <a:gs pos="9000">
                      <a:schemeClr val="tx1"/>
                    </a:gs>
                    <a:gs pos="37000">
                      <a:schemeClr val="accent1">
                        <a:lumMod val="75000"/>
                      </a:schemeClr>
                    </a:gs>
                  </a:gsLst>
                  <a:lin ang="5400000" scaled="1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4. Проверяемый </a:t>
            </a:r>
            <a:r>
              <a:rPr lang="ru-RU" sz="2600" b="1" dirty="0" smtClean="0">
                <a:gradFill>
                  <a:gsLst>
                    <a:gs pos="93000">
                      <a:schemeClr val="accent1">
                        <a:lumMod val="75000"/>
                      </a:schemeClr>
                    </a:gs>
                    <a:gs pos="48000">
                      <a:schemeClr val="tx1"/>
                    </a:gs>
                    <a:gs pos="59000">
                      <a:schemeClr val="accent1">
                        <a:lumMod val="75000"/>
                      </a:schemeClr>
                    </a:gs>
                    <a:gs pos="9000">
                      <a:schemeClr val="tx1"/>
                    </a:gs>
                    <a:gs pos="37000">
                      <a:schemeClr val="accent1">
                        <a:lumMod val="75000"/>
                      </a:schemeClr>
                    </a:gs>
                  </a:gsLst>
                  <a:lin ang="5400000" scaled="1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период</a:t>
            </a:r>
            <a:endParaRPr lang="en-US" sz="2600" b="1" dirty="0" smtClean="0">
              <a:gradFill>
                <a:gsLst>
                  <a:gs pos="93000">
                    <a:schemeClr val="accent1">
                      <a:lumMod val="75000"/>
                    </a:schemeClr>
                  </a:gs>
                  <a:gs pos="48000">
                    <a:schemeClr val="tx1"/>
                  </a:gs>
                  <a:gs pos="59000">
                    <a:schemeClr val="accent1">
                      <a:lumMod val="75000"/>
                    </a:schemeClr>
                  </a:gs>
                  <a:gs pos="9000">
                    <a:schemeClr val="tx1"/>
                  </a:gs>
                  <a:gs pos="37000">
                    <a:schemeClr val="accent1">
                      <a:lumMod val="75000"/>
                    </a:schemeClr>
                  </a:gs>
                </a:gsLst>
                <a:lin ang="5400000" scaled="1"/>
              </a:gra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" indent="0" algn="ctr">
              <a:buNone/>
            </a:pPr>
            <a:r>
              <a:rPr lang="ru-RU" sz="20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2024-2025 годы (иные периоды в случае необходимости)</a:t>
            </a:r>
          </a:p>
        </p:txBody>
      </p:sp>
      <p:sp>
        <p:nvSpPr>
          <p:cNvPr id="5" name="Скругленный прямоугольник 4"/>
          <p:cNvSpPr/>
          <p:nvPr/>
        </p:nvSpPr>
        <p:spPr>
          <a:xfrm>
            <a:off x="6497053" y="3272590"/>
            <a:ext cx="5261669" cy="3005488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ffectLst>
            <a:innerShdw blurRad="2540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5720" lvl="0" indent="0" algn="ctr">
              <a:spcAft>
                <a:spcPts val="1200"/>
              </a:spcAft>
              <a:buNone/>
            </a:pPr>
            <a:r>
              <a:rPr lang="ru-RU" sz="2400" b="1" dirty="0">
                <a:gradFill>
                  <a:gsLst>
                    <a:gs pos="93000">
                      <a:schemeClr val="accent1">
                        <a:lumMod val="75000"/>
                      </a:schemeClr>
                    </a:gs>
                    <a:gs pos="48000">
                      <a:schemeClr val="tx1"/>
                    </a:gs>
                    <a:gs pos="59000">
                      <a:schemeClr val="accent1">
                        <a:lumMod val="75000"/>
                      </a:schemeClr>
                    </a:gs>
                    <a:gs pos="9000">
                      <a:schemeClr val="tx1"/>
                    </a:gs>
                    <a:gs pos="37000">
                      <a:schemeClr val="accent1">
                        <a:lumMod val="75000"/>
                      </a:schemeClr>
                    </a:gs>
                  </a:gsLst>
                  <a:lin ang="5400000" scaled="1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5. </a:t>
            </a:r>
            <a:r>
              <a:rPr lang="ru-RU" sz="2800" b="1" dirty="0">
                <a:gradFill>
                  <a:gsLst>
                    <a:gs pos="93000">
                      <a:schemeClr val="accent1">
                        <a:lumMod val="75000"/>
                      </a:schemeClr>
                    </a:gs>
                    <a:gs pos="48000">
                      <a:schemeClr val="tx1"/>
                    </a:gs>
                    <a:gs pos="59000">
                      <a:schemeClr val="accent1">
                        <a:lumMod val="75000"/>
                      </a:schemeClr>
                    </a:gs>
                    <a:gs pos="9000">
                      <a:schemeClr val="tx1"/>
                    </a:gs>
                    <a:gs pos="37000">
                      <a:schemeClr val="accent1">
                        <a:lumMod val="75000"/>
                      </a:schemeClr>
                    </a:gs>
                  </a:gsLst>
                  <a:lin ang="5400000" scaled="1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Объекты</a:t>
            </a:r>
            <a:r>
              <a:rPr lang="ru-RU" sz="2400" b="1" dirty="0">
                <a:gradFill>
                  <a:gsLst>
                    <a:gs pos="93000">
                      <a:schemeClr val="accent1">
                        <a:lumMod val="75000"/>
                      </a:schemeClr>
                    </a:gs>
                    <a:gs pos="48000">
                      <a:schemeClr val="tx1"/>
                    </a:gs>
                    <a:gs pos="59000">
                      <a:schemeClr val="accent1">
                        <a:lumMod val="75000"/>
                      </a:schemeClr>
                    </a:gs>
                    <a:gs pos="9000">
                      <a:schemeClr val="tx1"/>
                    </a:gs>
                    <a:gs pos="37000">
                      <a:schemeClr val="accent1">
                        <a:lumMod val="75000"/>
                      </a:schemeClr>
                    </a:gs>
                  </a:gsLst>
                  <a:lin ang="5400000" scaled="1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 smtClean="0">
                <a:gradFill>
                  <a:gsLst>
                    <a:gs pos="93000">
                      <a:schemeClr val="accent1">
                        <a:lumMod val="75000"/>
                      </a:schemeClr>
                    </a:gs>
                    <a:gs pos="48000">
                      <a:schemeClr val="tx1"/>
                    </a:gs>
                    <a:gs pos="59000">
                      <a:schemeClr val="accent1">
                        <a:lumMod val="75000"/>
                      </a:schemeClr>
                    </a:gs>
                    <a:gs pos="9000">
                      <a:schemeClr val="tx1"/>
                    </a:gs>
                    <a:gs pos="37000">
                      <a:schemeClr val="accent1">
                        <a:lumMod val="75000"/>
                      </a:schemeClr>
                    </a:gs>
                  </a:gsLst>
                  <a:lin ang="5400000" scaled="1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контроля</a:t>
            </a:r>
            <a:r>
              <a:rPr lang="ru-RU" sz="2400" dirty="0" smtClean="0"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45720" lvl="0" indent="0" algn="ctr">
              <a:spcBef>
                <a:spcPts val="600"/>
              </a:spcBef>
              <a:buNone/>
            </a:pPr>
            <a:r>
              <a:rPr lang="ru-RU" sz="240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Управления коммунального хозяйства и жилищного фонда администрации Петропавловск-Камчатского городского округа </a:t>
            </a:r>
            <a:r>
              <a:rPr lang="en-US" sz="2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муниципальное учреждение</a:t>
            </a:r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20163" y="336885"/>
            <a:ext cx="11338559" cy="257957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ffectLst>
            <a:innerShdw blurRad="2540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1200"/>
              </a:spcAft>
            </a:pPr>
            <a:r>
              <a:rPr lang="ru-RU" sz="2400" b="1" dirty="0">
                <a:gradFill>
                  <a:gsLst>
                    <a:gs pos="93000">
                      <a:schemeClr val="accent1">
                        <a:lumMod val="75000"/>
                      </a:schemeClr>
                    </a:gs>
                    <a:gs pos="55000">
                      <a:schemeClr val="tx1"/>
                    </a:gs>
                    <a:gs pos="77000">
                      <a:schemeClr val="accent1">
                        <a:lumMod val="75000"/>
                      </a:schemeClr>
                    </a:gs>
                    <a:gs pos="9000">
                      <a:schemeClr val="tx1"/>
                    </a:gs>
                    <a:gs pos="37000">
                      <a:schemeClr val="accent1">
                        <a:lumMod val="75000"/>
                      </a:schemeClr>
                    </a:gs>
                  </a:gsLst>
                  <a:lin ang="5400000" scaled="1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3. Предмет </a:t>
            </a:r>
            <a:r>
              <a:rPr lang="ru-RU" sz="2800" b="1" dirty="0">
                <a:gradFill>
                  <a:gsLst>
                    <a:gs pos="93000">
                      <a:schemeClr val="accent1">
                        <a:lumMod val="75000"/>
                      </a:schemeClr>
                    </a:gs>
                    <a:gs pos="55000">
                      <a:schemeClr val="tx1"/>
                    </a:gs>
                    <a:gs pos="77000">
                      <a:schemeClr val="accent1">
                        <a:lumMod val="75000"/>
                      </a:schemeClr>
                    </a:gs>
                    <a:gs pos="9000">
                      <a:schemeClr val="tx1"/>
                    </a:gs>
                    <a:gs pos="37000">
                      <a:schemeClr val="accent1">
                        <a:lumMod val="75000"/>
                      </a:schemeClr>
                    </a:gs>
                  </a:gsLst>
                  <a:lin ang="5400000" scaled="1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экспертно-аналитического</a:t>
            </a:r>
            <a:r>
              <a:rPr lang="ru-RU" sz="2400" b="1" dirty="0" smtClean="0">
                <a:gradFill>
                  <a:gsLst>
                    <a:gs pos="93000">
                      <a:schemeClr val="accent1">
                        <a:lumMod val="75000"/>
                      </a:schemeClr>
                    </a:gs>
                    <a:gs pos="55000">
                      <a:schemeClr val="tx1"/>
                    </a:gs>
                    <a:gs pos="77000">
                      <a:schemeClr val="accent1">
                        <a:lumMod val="75000"/>
                      </a:schemeClr>
                    </a:gs>
                    <a:gs pos="9000">
                      <a:schemeClr val="tx1"/>
                    </a:gs>
                    <a:gs pos="37000">
                      <a:schemeClr val="accent1">
                        <a:lumMod val="75000"/>
                      </a:schemeClr>
                    </a:gs>
                  </a:gsLst>
                  <a:lin ang="5400000" scaled="1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400" b="1" dirty="0">
                <a:gradFill>
                  <a:gsLst>
                    <a:gs pos="93000">
                      <a:schemeClr val="accent1">
                        <a:lumMod val="75000"/>
                      </a:schemeClr>
                    </a:gs>
                    <a:gs pos="55000">
                      <a:schemeClr val="tx1"/>
                    </a:gs>
                    <a:gs pos="77000">
                      <a:schemeClr val="accent1">
                        <a:lumMod val="75000"/>
                      </a:schemeClr>
                    </a:gs>
                    <a:gs pos="9000">
                      <a:schemeClr val="tx1"/>
                    </a:gs>
                    <a:gs pos="37000">
                      <a:schemeClr val="accent1">
                        <a:lumMod val="75000"/>
                      </a:schemeClr>
                    </a:gs>
                  </a:gsLst>
                  <a:lin ang="5400000" scaled="1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мероприятия</a:t>
            </a:r>
            <a:endParaRPr lang="en-US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деятельность Управления коммунального хозяйства и жилищного фонда администрации Петропавловск-Камчатского городского округа при проведении процедур по определению управляющих организаций (управляющих компаний) для многоквартирных 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домов</a:t>
            </a:r>
            <a:endParaRPr lang="ru-RU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858528">
            <a:off x="4458617" y="2896116"/>
            <a:ext cx="3159342" cy="3159342"/>
          </a:xfrm>
          <a:prstGeom prst="rect">
            <a:avLst/>
          </a:prstGeom>
          <a:effectLst>
            <a:outerShdw blurRad="76200" dir="13500000" sy="23000" kx="1200000" algn="br" rotWithShape="0">
              <a:prstClr val="black">
                <a:alpha val="20000"/>
              </a:prstClr>
            </a:outerShdw>
          </a:effectLst>
        </p:spPr>
      </p:pic>
      <p:pic>
        <p:nvPicPr>
          <p:cNvPr id="11" name="Рисунок 10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852606">
            <a:off x="5443512" y="2820464"/>
            <a:ext cx="1189552" cy="11895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668337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92000">
              <a:schemeClr val="accent1">
                <a:lumMod val="75000"/>
              </a:schemeClr>
            </a:gs>
            <a:gs pos="9000">
              <a:schemeClr val="accent1">
                <a:lumMod val="60000"/>
                <a:lumOff val="4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Номер слайда 1"/>
          <p:cNvSpPr>
            <a:spLocks noGrp="1"/>
          </p:cNvSpPr>
          <p:nvPr>
            <p:ph type="sldNum" sz="quarter" idx="12"/>
          </p:nvPr>
        </p:nvSpPr>
        <p:spPr>
          <a:xfrm>
            <a:off x="10243930" y="6223828"/>
            <a:ext cx="1706217" cy="365125"/>
          </a:xfrm>
        </p:spPr>
        <p:txBody>
          <a:bodyPr/>
          <a:lstStyle/>
          <a:p>
            <a:fld id="{A897165A-551A-48BC-820A-2B6675CA2424}" type="slidenum">
              <a:rPr lang="ru-RU" sz="3600" b="1" smtClean="0">
                <a:solidFill>
                  <a:schemeClr val="accent6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alibri" panose="020F0502020204030204" pitchFamily="34" charset="0"/>
                <a:cs typeface="Calibri" panose="020F0502020204030204" pitchFamily="34" charset="0"/>
              </a:rPr>
              <a:t>4</a:t>
            </a:fld>
            <a:endParaRPr lang="ru-RU" sz="3600" b="1" dirty="0">
              <a:solidFill>
                <a:schemeClr val="accent6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2921267" y="894542"/>
            <a:ext cx="6400800" cy="2233668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ffectLst>
            <a:innerShdw blurRad="2540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spcAft>
                <a:spcPts val="1200"/>
              </a:spcAft>
            </a:pPr>
            <a:r>
              <a:rPr lang="ru-RU" sz="2800" b="1" dirty="0">
                <a:solidFill>
                  <a:schemeClr val="bg2">
                    <a:lumMod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6. Срок проведения </a:t>
            </a:r>
            <a:r>
              <a:rPr lang="ru-RU" sz="2800" b="1" dirty="0">
                <a:solidFill>
                  <a:schemeClr val="bg2">
                    <a:lumMod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экспертно-аналитического</a:t>
            </a:r>
            <a:r>
              <a:rPr lang="ru-RU" sz="2800" b="1" dirty="0" smtClean="0">
                <a:solidFill>
                  <a:schemeClr val="bg2">
                    <a:lumMod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800" b="1" dirty="0">
                <a:solidFill>
                  <a:schemeClr val="bg2">
                    <a:lumMod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мероприятия</a:t>
            </a:r>
            <a:r>
              <a:rPr lang="ru-RU" sz="2800" dirty="0">
                <a:solidFill>
                  <a:schemeClr val="bg2">
                    <a:lumMod val="2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2800" dirty="0">
              <a:solidFill>
                <a:schemeClr val="bg2">
                  <a:lumMod val="2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 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15.01.2026 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28.02.2026. </a:t>
            </a:r>
            <a:endParaRPr lang="ru-RU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Скругленный прямоугольник 2"/>
          <p:cNvSpPr/>
          <p:nvPr/>
        </p:nvSpPr>
        <p:spPr>
          <a:xfrm>
            <a:off x="1001027" y="3195730"/>
            <a:ext cx="10241280" cy="2704699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effectLst>
            <a:innerShdw blurRad="2540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45720" indent="0" algn="ctr">
              <a:buNone/>
            </a:pPr>
            <a:r>
              <a:rPr lang="ru-RU" sz="2800" b="1" dirty="0">
                <a:gradFill>
                  <a:gsLst>
                    <a:gs pos="93000">
                      <a:schemeClr val="accent1">
                        <a:lumMod val="75000"/>
                      </a:schemeClr>
                    </a:gs>
                    <a:gs pos="48000">
                      <a:schemeClr val="tx1"/>
                    </a:gs>
                    <a:gs pos="59000">
                      <a:schemeClr val="accent1">
                        <a:lumMod val="75000"/>
                      </a:schemeClr>
                    </a:gs>
                    <a:gs pos="9000">
                      <a:schemeClr val="tx1"/>
                    </a:gs>
                    <a:gs pos="37000">
                      <a:schemeClr val="accent1">
                        <a:lumMod val="75000"/>
                      </a:schemeClr>
                    </a:gs>
                  </a:gsLst>
                  <a:lin ang="5400000" scaled="1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7. Результаты экспертно-аналитического мероприятия</a:t>
            </a:r>
            <a:r>
              <a:rPr lang="ru-RU" sz="2800" b="1" dirty="0" smtClean="0">
                <a:gradFill>
                  <a:gsLst>
                    <a:gs pos="93000">
                      <a:schemeClr val="accent1">
                        <a:lumMod val="75000"/>
                      </a:schemeClr>
                    </a:gs>
                    <a:gs pos="48000">
                      <a:schemeClr val="tx1"/>
                    </a:gs>
                    <a:gs pos="59000">
                      <a:schemeClr val="accent1">
                        <a:lumMod val="75000"/>
                      </a:schemeClr>
                    </a:gs>
                    <a:gs pos="9000">
                      <a:schemeClr val="tx1"/>
                    </a:gs>
                    <a:gs pos="37000">
                      <a:schemeClr val="accent1">
                        <a:lumMod val="75000"/>
                      </a:schemeClr>
                    </a:gs>
                  </a:gsLst>
                  <a:lin ang="5400000" scaled="1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45720" algn="ctr"/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«Выборочная проверка соблюдения требований законодательства при проведении процедур по определению управляющих организаций (управляющих компаний) для многоквартирных домов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»</a:t>
            </a:r>
            <a:r>
              <a:rPr lang="ru-RU" sz="2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sz="2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2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018166">
            <a:off x="9502540" y="673766"/>
            <a:ext cx="2341489" cy="2341489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21032489">
            <a:off x="89447" y="1292018"/>
            <a:ext cx="2889683" cy="28896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80966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93000">
              <a:schemeClr val="accent1">
                <a:lumMod val="75000"/>
              </a:schemeClr>
            </a:gs>
            <a:gs pos="9000">
              <a:schemeClr val="accent1">
                <a:lumMod val="60000"/>
                <a:lumOff val="4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41194" y="33446"/>
            <a:ext cx="11703197" cy="794327"/>
          </a:xfrm>
        </p:spPr>
        <p:txBody>
          <a:bodyPr>
            <a:noAutofit/>
          </a:bodyPr>
          <a:lstStyle/>
          <a:p>
            <a:r>
              <a:rPr lang="ru-RU" sz="3000" b="1" dirty="0" smtClean="0">
                <a:gradFill>
                  <a:gsLst>
                    <a:gs pos="93000">
                      <a:schemeClr val="accent1">
                        <a:lumMod val="75000"/>
                      </a:schemeClr>
                    </a:gs>
                    <a:gs pos="48000">
                      <a:schemeClr val="tx1"/>
                    </a:gs>
                    <a:gs pos="59000">
                      <a:schemeClr val="accent1">
                        <a:lumMod val="75000"/>
                      </a:schemeClr>
                    </a:gs>
                    <a:gs pos="9000">
                      <a:schemeClr val="tx1"/>
                    </a:gs>
                    <a:gs pos="37000">
                      <a:schemeClr val="accent1">
                        <a:lumMod val="75000"/>
                      </a:schemeClr>
                    </a:gs>
                  </a:gsLst>
                  <a:lin ang="5400000" scaled="1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Выводы по результатам </a:t>
            </a:r>
            <a:r>
              <a:rPr lang="ru-RU" sz="3000" b="1" dirty="0" smtClean="0">
                <a:gradFill>
                  <a:gsLst>
                    <a:gs pos="93000">
                      <a:schemeClr val="accent1">
                        <a:lumMod val="75000"/>
                      </a:schemeClr>
                    </a:gs>
                    <a:gs pos="48000">
                      <a:schemeClr val="tx1"/>
                    </a:gs>
                    <a:gs pos="59000">
                      <a:schemeClr val="accent1">
                        <a:lumMod val="75000"/>
                      </a:schemeClr>
                    </a:gs>
                    <a:gs pos="9000">
                      <a:schemeClr val="tx1"/>
                    </a:gs>
                    <a:gs pos="37000">
                      <a:schemeClr val="accent1">
                        <a:lumMod val="75000"/>
                      </a:schemeClr>
                    </a:gs>
                  </a:gsLst>
                  <a:lin ang="5400000" scaled="1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экспертно-аналитического </a:t>
            </a:r>
            <a:r>
              <a:rPr lang="ru-RU" sz="3000" b="1" dirty="0" smtClean="0">
                <a:gradFill>
                  <a:gsLst>
                    <a:gs pos="93000">
                      <a:schemeClr val="accent1">
                        <a:lumMod val="75000"/>
                      </a:schemeClr>
                    </a:gs>
                    <a:gs pos="48000">
                      <a:schemeClr val="tx1"/>
                    </a:gs>
                    <a:gs pos="59000">
                      <a:schemeClr val="accent1">
                        <a:lumMod val="75000"/>
                      </a:schemeClr>
                    </a:gs>
                    <a:gs pos="9000">
                      <a:schemeClr val="tx1"/>
                    </a:gs>
                    <a:gs pos="37000">
                      <a:schemeClr val="accent1">
                        <a:lumMod val="75000"/>
                      </a:schemeClr>
                    </a:gs>
                  </a:gsLst>
                  <a:lin ang="5400000" scaled="1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мероприятия:</a:t>
            </a:r>
            <a:endParaRPr lang="ru-RU" sz="3000" b="1" dirty="0">
              <a:gradFill>
                <a:gsLst>
                  <a:gs pos="93000">
                    <a:schemeClr val="accent1">
                      <a:lumMod val="75000"/>
                    </a:schemeClr>
                  </a:gs>
                  <a:gs pos="48000">
                    <a:schemeClr val="tx1"/>
                  </a:gs>
                  <a:gs pos="59000">
                    <a:schemeClr val="accent1">
                      <a:lumMod val="75000"/>
                    </a:schemeClr>
                  </a:gs>
                  <a:gs pos="9000">
                    <a:schemeClr val="tx1"/>
                  </a:gs>
                  <a:gs pos="37000">
                    <a:schemeClr val="accent1">
                      <a:lumMod val="75000"/>
                    </a:schemeClr>
                  </a:gs>
                </a:gsLst>
                <a:lin ang="5400000" scaled="1"/>
              </a:gra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9329530" y="6223828"/>
            <a:ext cx="2602937" cy="365125"/>
          </a:xfrm>
        </p:spPr>
        <p:txBody>
          <a:bodyPr/>
          <a:lstStyle/>
          <a:p>
            <a:fld id="{A897165A-551A-48BC-820A-2B6675CA2424}" type="slidenum">
              <a:rPr lang="ru-RU" sz="3600" b="1" smtClean="0">
                <a:solidFill>
                  <a:schemeClr val="accent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5</a:t>
            </a:fld>
            <a:endParaRPr lang="ru-RU" sz="3600" b="1" dirty="0">
              <a:solidFill>
                <a:schemeClr val="accent6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760490" y="2151853"/>
            <a:ext cx="1068336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ru-RU" sz="240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341194" y="723331"/>
            <a:ext cx="11591273" cy="5777496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ffectLst>
            <a:innerShdw blurRad="2540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indent="447675"/>
            <a:endParaRPr lang="ru-RU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447675"/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Деятельность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Управления по определению управляющих 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организаций (управляющих компаний) для многоквартирных домов*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рамках осуществляемых функций и полномочий в соответствии с требованиями действующего федерального законодательства состоит из следующих процедур:</a:t>
            </a:r>
          </a:p>
          <a:p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созыв общего собрания собственников помещений в МКД для решения вопроса о выборе способа управления таким домом;</a:t>
            </a:r>
          </a:p>
          <a:p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- проведение открытого конкурса по отбору управляющей организации в соответствии с Правилами № 75;</a:t>
            </a:r>
          </a:p>
          <a:p>
            <a:pPr marL="285750" indent="-285750">
              <a:buFontTx/>
              <a:buChar char="-"/>
            </a:pP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определение </a:t>
            </a:r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управляющей организации в соответствии с Правилами № 1616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indent="450850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анализируемом периоде мероприятия, предусмотренные частью 6 статьи 161 ЖК РФ, а именно мероприятия по созыву собрания собственников помещений в МКД для решения вопроса о выборе способа управления этим домом, которые должны быть проведены не позднее чем за месяц до окончания срока действия договора управления многоквартирным домом, Управлением не проводись, что свидетельствует о нарушении требований ЖК РФ.</a:t>
            </a:r>
          </a:p>
          <a:p>
            <a:pPr indent="450850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Инициирование общего собрания осуществлялось Управлением в порядке, предусмотренном частью 4 статьи 200 ЖК РФ, а именно при получении уведомлений от ГЖИ Камчатского края об исключении сведений о многоквартирном доме из реестра лицензий субъекта Российской Федерации, о прекращении действия лицензии, о ее аннулировании, об истечении срока действия лицензии</a:t>
            </a:r>
            <a:r>
              <a:rPr lang="ru-RU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indent="450850"/>
            <a:r>
              <a:rPr lang="ru-RU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нарушение требований части 4 статьи 45 ЖК РФ сообщения о проведении общего собрания собственников помещений в многоквартирном доме в государственной информационной системе жилищно-коммунального хозяйства или региональной информационной системе Управлением в анализируемом периоде не размещались и не размещаются по настоящее время.</a:t>
            </a:r>
          </a:p>
          <a:p>
            <a:pPr indent="450850"/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285750" indent="-285750" algn="just">
              <a:buFontTx/>
              <a:buChar char="-"/>
            </a:pPr>
            <a:endParaRPr lang="ru-RU" sz="1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180231" y="6223828"/>
            <a:ext cx="2098307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*Далее – МКД.</a:t>
            </a:r>
            <a:endParaRPr lang="ru-RU" sz="1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88158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91000">
              <a:schemeClr val="accent1">
                <a:lumMod val="75000"/>
              </a:schemeClr>
            </a:gs>
            <a:gs pos="9000">
              <a:schemeClr val="accent1">
                <a:lumMod val="60000"/>
                <a:lumOff val="4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61257" y="27662"/>
            <a:ext cx="11756571" cy="794327"/>
          </a:xfrm>
        </p:spPr>
        <p:txBody>
          <a:bodyPr>
            <a:noAutofit/>
          </a:bodyPr>
          <a:lstStyle/>
          <a:p>
            <a:pPr algn="ctr"/>
            <a:r>
              <a:rPr lang="ru-RU" sz="3000" b="1" dirty="0" smtClean="0">
                <a:gradFill>
                  <a:gsLst>
                    <a:gs pos="93000">
                      <a:schemeClr val="accent1">
                        <a:lumMod val="75000"/>
                      </a:schemeClr>
                    </a:gs>
                    <a:gs pos="48000">
                      <a:schemeClr val="tx1"/>
                    </a:gs>
                    <a:gs pos="59000">
                      <a:schemeClr val="accent1">
                        <a:lumMod val="75000"/>
                      </a:schemeClr>
                    </a:gs>
                    <a:gs pos="9000">
                      <a:schemeClr val="tx1"/>
                    </a:gs>
                    <a:gs pos="37000">
                      <a:schemeClr val="accent1">
                        <a:lumMod val="75000"/>
                      </a:schemeClr>
                    </a:gs>
                  </a:gsLst>
                  <a:lin ang="5400000" scaled="1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Выводы по результатам </a:t>
            </a:r>
            <a:r>
              <a:rPr lang="ru-RU" sz="3000" b="1" dirty="0">
                <a:gradFill>
                  <a:gsLst>
                    <a:gs pos="93000">
                      <a:schemeClr val="accent1">
                        <a:lumMod val="75000"/>
                      </a:schemeClr>
                    </a:gs>
                    <a:gs pos="48000">
                      <a:schemeClr val="tx1"/>
                    </a:gs>
                    <a:gs pos="59000">
                      <a:schemeClr val="accent1">
                        <a:lumMod val="75000"/>
                      </a:schemeClr>
                    </a:gs>
                    <a:gs pos="9000">
                      <a:schemeClr val="tx1"/>
                    </a:gs>
                    <a:gs pos="37000">
                      <a:schemeClr val="accent1">
                        <a:lumMod val="75000"/>
                      </a:schemeClr>
                    </a:gs>
                  </a:gsLst>
                  <a:lin ang="5400000" scaled="1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экспертно-аналитического </a:t>
            </a:r>
            <a:r>
              <a:rPr lang="ru-RU" sz="3000" b="1" dirty="0" smtClean="0">
                <a:gradFill>
                  <a:gsLst>
                    <a:gs pos="93000">
                      <a:schemeClr val="accent1">
                        <a:lumMod val="75000"/>
                      </a:schemeClr>
                    </a:gs>
                    <a:gs pos="48000">
                      <a:schemeClr val="tx1"/>
                    </a:gs>
                    <a:gs pos="59000">
                      <a:schemeClr val="accent1">
                        <a:lumMod val="75000"/>
                      </a:schemeClr>
                    </a:gs>
                    <a:gs pos="9000">
                      <a:schemeClr val="tx1"/>
                    </a:gs>
                    <a:gs pos="37000">
                      <a:schemeClr val="accent1">
                        <a:lumMod val="75000"/>
                      </a:schemeClr>
                    </a:gs>
                  </a:gsLst>
                  <a:lin ang="5400000" scaled="1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мероприятия:</a:t>
            </a:r>
            <a:endParaRPr lang="ru-RU" sz="3000" b="1" dirty="0">
              <a:gradFill>
                <a:gsLst>
                  <a:gs pos="93000">
                    <a:schemeClr val="accent1">
                      <a:lumMod val="75000"/>
                    </a:schemeClr>
                  </a:gs>
                  <a:gs pos="48000">
                    <a:schemeClr val="tx1"/>
                  </a:gs>
                  <a:gs pos="59000">
                    <a:schemeClr val="accent1">
                      <a:lumMod val="75000"/>
                    </a:schemeClr>
                  </a:gs>
                  <a:gs pos="9000">
                    <a:schemeClr val="tx1"/>
                  </a:gs>
                  <a:gs pos="37000">
                    <a:schemeClr val="accent1">
                      <a:lumMod val="75000"/>
                    </a:schemeClr>
                  </a:gs>
                </a:gsLst>
                <a:lin ang="5400000" scaled="1"/>
              </a:gra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9329530" y="6223828"/>
            <a:ext cx="2602937" cy="365125"/>
          </a:xfrm>
        </p:spPr>
        <p:txBody>
          <a:bodyPr/>
          <a:lstStyle/>
          <a:p>
            <a:fld id="{A897165A-551A-48BC-820A-2B6675CA2424}" type="slidenum">
              <a:rPr lang="ru-RU" sz="3600" b="1" smtClean="0">
                <a:solidFill>
                  <a:schemeClr val="accent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6</a:t>
            </a:fld>
            <a:endParaRPr lang="ru-RU" sz="3600" b="1" dirty="0">
              <a:solidFill>
                <a:schemeClr val="accent6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Объект 2"/>
          <p:cNvSpPr txBox="1">
            <a:spLocks/>
          </p:cNvSpPr>
          <p:nvPr/>
        </p:nvSpPr>
        <p:spPr>
          <a:xfrm>
            <a:off x="12192000" y="6588953"/>
            <a:ext cx="10999355" cy="211137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182880" algn="l" defTabSz="914400" rtl="0" eaLnBrk="1" latinLnBrk="0" hangingPunct="1">
              <a:lnSpc>
                <a:spcPct val="90000"/>
              </a:lnSpc>
              <a:spcBef>
                <a:spcPts val="1400"/>
              </a:spcBef>
              <a:buClr>
                <a:schemeClr val="accent1"/>
              </a:buClr>
              <a:buSzPct val="80000"/>
              <a:buFont typeface="Corbel" pitchFamily="34" charset="0"/>
              <a:buChar char="•"/>
              <a:defRPr sz="2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20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8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60363" indent="-314325" algn="just">
              <a:buFont typeface="Wingdings" panose="05000000000000000000" pitchFamily="2" charset="2"/>
              <a:buChar char="Ø"/>
            </a:pPr>
            <a:endParaRPr lang="ru-RU" sz="1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463158" y="736792"/>
            <a:ext cx="11213432" cy="5852161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ffectLst>
            <a:innerShdw blurRad="2540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>
              <a:tabLst>
                <a:tab pos="1973263" algn="l"/>
              </a:tabLst>
            </a:pPr>
            <a:endParaRPr lang="ru-RU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63253" y="948690"/>
            <a:ext cx="10413242" cy="53553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450850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Полномочия по организации и проведению общих собраний возложены на ведущего инженера по инвентаризации строений и сооружений отдела обеспечения ремонтов и управления жилищным фондом Управления, тогда как его должностная инструкция такой обязанности не содержит.</a:t>
            </a:r>
          </a:p>
          <a:p>
            <a:pPr indent="450850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ходе выборочной проверки деятельности Управления при получении Уведомлений установлены отдельные факты нарушения срока созыва общего собрания.</a:t>
            </a:r>
          </a:p>
          <a:p>
            <a:pPr indent="450850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Так, в ходе выборочной проверки проанализирована деятельность Управления при получении Уведомлений, оформленных письмами Государственной жилищной инспекции Камчатского края   от 30.07.2024 № 80.01-2719, от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30.07.2024 №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80.01-2706, от 11.12.2024 № 80.01-3849, от 21.10.2025 № 80.01-13/944, от 04.12.2025 № 80.01-13/1054, и установлено следующее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indent="450850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Согласно объяснению ведущего инженера по инвентаризации строений и сооружений отдела обеспечения ремонтов и управления жилищным фондом Управления Новиковой Е.В. письмо ГЖИ Камчатского края от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30.07.2024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№ 80.01-2719 зарегистрировано в системе документооборота Управления 12.08.2024. </a:t>
            </a:r>
          </a:p>
          <a:p>
            <a:pPr indent="450850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данном письме сообщено о прекращении действия лицензии на осуществление предпринимательской деятельности по управлению многоквартирными домами на территории Камчатского края в отношении 7 МКД, расположенных на территории ПКГО.</a:t>
            </a:r>
          </a:p>
          <a:p>
            <a:pPr indent="450850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Собственникам выбранного для анализа МКД, расположенного по адресу: ул. Арсентьева, д.8, Управлением направлено Сообщение, содержание которого соответствует требованиям части 5 статьи 45 ЖК РФ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351148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93000">
              <a:schemeClr val="accent1">
                <a:lumMod val="75000"/>
              </a:schemeClr>
            </a:gs>
            <a:gs pos="9000">
              <a:schemeClr val="accent1">
                <a:lumMod val="60000"/>
                <a:lumOff val="4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65176" y="164204"/>
            <a:ext cx="11750040" cy="794327"/>
          </a:xfrm>
          <a:noFill/>
        </p:spPr>
        <p:txBody>
          <a:bodyPr>
            <a:noAutofit/>
          </a:bodyPr>
          <a:lstStyle/>
          <a:p>
            <a:pPr algn="ctr"/>
            <a:r>
              <a:rPr lang="ru-RU" sz="3000" b="1" dirty="0" smtClean="0">
                <a:gradFill>
                  <a:gsLst>
                    <a:gs pos="93000">
                      <a:schemeClr val="accent1">
                        <a:lumMod val="75000"/>
                      </a:schemeClr>
                    </a:gs>
                    <a:gs pos="48000">
                      <a:schemeClr val="tx1"/>
                    </a:gs>
                    <a:gs pos="59000">
                      <a:schemeClr val="accent1">
                        <a:lumMod val="75000"/>
                      </a:schemeClr>
                    </a:gs>
                    <a:gs pos="9000">
                      <a:schemeClr val="tx1"/>
                    </a:gs>
                    <a:gs pos="37000">
                      <a:schemeClr val="accent1">
                        <a:lumMod val="75000"/>
                      </a:schemeClr>
                    </a:gs>
                  </a:gsLst>
                  <a:lin ang="5400000" scaled="1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Выводы по результатам </a:t>
            </a:r>
            <a:r>
              <a:rPr lang="ru-RU" sz="3000" b="1" dirty="0">
                <a:gradFill>
                  <a:gsLst>
                    <a:gs pos="93000">
                      <a:schemeClr val="accent1">
                        <a:lumMod val="75000"/>
                      </a:schemeClr>
                    </a:gs>
                    <a:gs pos="48000">
                      <a:schemeClr val="tx1"/>
                    </a:gs>
                    <a:gs pos="59000">
                      <a:schemeClr val="accent1">
                        <a:lumMod val="75000"/>
                      </a:schemeClr>
                    </a:gs>
                    <a:gs pos="9000">
                      <a:schemeClr val="tx1"/>
                    </a:gs>
                    <a:gs pos="37000">
                      <a:schemeClr val="accent1">
                        <a:lumMod val="75000"/>
                      </a:schemeClr>
                    </a:gs>
                  </a:gsLst>
                  <a:lin ang="5400000" scaled="1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экспертно-аналитического </a:t>
            </a:r>
            <a:r>
              <a:rPr lang="ru-RU" sz="3000" b="1" dirty="0" smtClean="0">
                <a:gradFill>
                  <a:gsLst>
                    <a:gs pos="93000">
                      <a:schemeClr val="accent1">
                        <a:lumMod val="75000"/>
                      </a:schemeClr>
                    </a:gs>
                    <a:gs pos="48000">
                      <a:schemeClr val="tx1"/>
                    </a:gs>
                    <a:gs pos="59000">
                      <a:schemeClr val="accent1">
                        <a:lumMod val="75000"/>
                      </a:schemeClr>
                    </a:gs>
                    <a:gs pos="9000">
                      <a:schemeClr val="tx1"/>
                    </a:gs>
                    <a:gs pos="37000">
                      <a:schemeClr val="accent1">
                        <a:lumMod val="75000"/>
                      </a:schemeClr>
                    </a:gs>
                  </a:gsLst>
                  <a:lin ang="5400000" scaled="1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мероприятия:</a:t>
            </a:r>
            <a:endParaRPr lang="ru-RU" sz="3000" b="1" dirty="0">
              <a:gradFill>
                <a:gsLst>
                  <a:gs pos="93000">
                    <a:schemeClr val="accent1">
                      <a:lumMod val="75000"/>
                    </a:schemeClr>
                  </a:gs>
                  <a:gs pos="48000">
                    <a:schemeClr val="tx1"/>
                  </a:gs>
                  <a:gs pos="59000">
                    <a:schemeClr val="accent1">
                      <a:lumMod val="75000"/>
                    </a:schemeClr>
                  </a:gs>
                  <a:gs pos="9000">
                    <a:schemeClr val="tx1"/>
                  </a:gs>
                  <a:gs pos="37000">
                    <a:schemeClr val="accent1">
                      <a:lumMod val="75000"/>
                    </a:schemeClr>
                  </a:gs>
                </a:gsLst>
                <a:lin ang="5400000" scaled="1"/>
              </a:gra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9329530" y="6223828"/>
            <a:ext cx="2602937" cy="365125"/>
          </a:xfrm>
        </p:spPr>
        <p:txBody>
          <a:bodyPr/>
          <a:lstStyle/>
          <a:p>
            <a:fld id="{A897165A-551A-48BC-820A-2B6675CA2424}" type="slidenum">
              <a:rPr lang="ru-RU" sz="3600" b="1" smtClean="0">
                <a:solidFill>
                  <a:schemeClr val="accent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7</a:t>
            </a:fld>
            <a:endParaRPr lang="ru-RU" sz="3600" b="1" dirty="0">
              <a:solidFill>
                <a:schemeClr val="accent6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Объект 2"/>
          <p:cNvSpPr txBox="1">
            <a:spLocks/>
          </p:cNvSpPr>
          <p:nvPr/>
        </p:nvSpPr>
        <p:spPr>
          <a:xfrm>
            <a:off x="377824" y="1003300"/>
            <a:ext cx="10999355" cy="2111375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228600" indent="-182880" algn="l" defTabSz="914400" rtl="0" eaLnBrk="1" latinLnBrk="0" hangingPunct="1">
              <a:lnSpc>
                <a:spcPct val="90000"/>
              </a:lnSpc>
              <a:spcBef>
                <a:spcPts val="1400"/>
              </a:spcBef>
              <a:buClr>
                <a:schemeClr val="accent1"/>
              </a:buClr>
              <a:buSzPct val="80000"/>
              <a:buFont typeface="Corbel" pitchFamily="34" charset="0"/>
              <a:buChar char="•"/>
              <a:defRPr sz="22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20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2pPr>
            <a:lvl3pPr marL="73152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8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3pPr>
            <a:lvl4pPr marL="100584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4pPr>
            <a:lvl5pPr marL="1280160" indent="-18288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5pPr>
            <a:lvl6pPr marL="16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6pPr>
            <a:lvl7pPr marL="19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7pPr>
            <a:lvl8pPr marL="22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8pPr>
            <a:lvl9pPr marL="2500000" indent="-228600" algn="l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SzPct val="80000"/>
              <a:buFont typeface="Corbel" pitchFamily="34" charset="0"/>
              <a:buChar char="•"/>
              <a:defRPr sz="1600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360363" indent="-314325" algn="just">
              <a:buFont typeface="Wingdings" panose="05000000000000000000" pitchFamily="2" charset="2"/>
              <a:buChar char="Ø"/>
            </a:pPr>
            <a:endParaRPr lang="ru-RU" sz="18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760490" y="2151853"/>
            <a:ext cx="1068336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ru-RU" sz="240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365760" y="958531"/>
            <a:ext cx="11408229" cy="5355183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ffectLst>
            <a:innerShdw blurRad="2540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endParaRPr lang="ru-RU" sz="17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637794" y="1235465"/>
            <a:ext cx="10899942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450850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Вместе с тем, установить дату, когда собственникам помещений вышеуказанного жилого дома сообщено о проведении собрания собственников, и дать оценку исполнения требований к сроку уведомления собственников, установленному частью 4 статьи 45 ЖК РФ (не позднее чем за десять дней до даты его проведения), не представляется возможным в связи с отсутствием в Управлении такой информации.</a:t>
            </a:r>
          </a:p>
          <a:p>
            <a:pPr indent="450850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Кроме этого, проведение общего собрания назначено на 03.09.2024, то есть в срок более, чем 15 дней со дня получения Уведомления, что свидетельствует о нарушении требований части 4 статьи 200 ЖК РФ.</a:t>
            </a:r>
          </a:p>
          <a:p>
            <a:pPr indent="450850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Все инициированные Управлением в 2024-2025 годах общие собрания не состоялись в связи с неявкой собственников помещений. Таким образом, деятельность Управления по инициированию общих собраний с одной стороны, объективно сопряжена с трудностями, связанными с уведомлением собственников помещений в МКД по месту его нахождения, с отсутствием инициативы граждан и управляющих компаний при решении вопроса выбора управляющей организации, с другой стороны Управлением допускаются нарушения требований, установленных ЖК РФ, и в целом является нерезультативной.</a:t>
            </a:r>
          </a:p>
          <a:p>
            <a:pPr indent="450850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изменение сложившейся ситуации в отношении управления многоквартирными домами, признанными аварийными и подлежащими сносу или реконструкции, может повлиять вступление в силу с 01.03.2027 Федерального закона от 29.12.2025 № 530-ФЗ «О внесении изменений в Жилищный кодекс Российской Федерации», предусматривающего возможность финансовой поддержки управляющих компаний со стороны Камчатского края.</a:t>
            </a:r>
          </a:p>
        </p:txBody>
      </p:sp>
    </p:spTree>
    <p:extLst>
      <p:ext uri="{BB962C8B-B14F-4D97-AF65-F5344CB8AC3E}">
        <p14:creationId xmlns:p14="http://schemas.microsoft.com/office/powerpoint/2010/main" val="26234501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93000">
              <a:schemeClr val="accent1">
                <a:lumMod val="75000"/>
              </a:schemeClr>
            </a:gs>
            <a:gs pos="9000">
              <a:schemeClr val="accent1">
                <a:lumMod val="60000"/>
                <a:lumOff val="4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6031" y="28306"/>
            <a:ext cx="11676435" cy="794327"/>
          </a:xfrm>
        </p:spPr>
        <p:txBody>
          <a:bodyPr>
            <a:noAutofit/>
          </a:bodyPr>
          <a:lstStyle/>
          <a:p>
            <a:pPr algn="ctr"/>
            <a:r>
              <a:rPr lang="ru-RU" sz="3000" b="1" dirty="0" smtClean="0">
                <a:gradFill>
                  <a:gsLst>
                    <a:gs pos="93000">
                      <a:schemeClr val="accent1">
                        <a:lumMod val="75000"/>
                      </a:schemeClr>
                    </a:gs>
                    <a:gs pos="48000">
                      <a:schemeClr val="tx1"/>
                    </a:gs>
                    <a:gs pos="59000">
                      <a:schemeClr val="accent1">
                        <a:lumMod val="75000"/>
                      </a:schemeClr>
                    </a:gs>
                    <a:gs pos="9000">
                      <a:schemeClr val="tx1"/>
                    </a:gs>
                    <a:gs pos="37000">
                      <a:schemeClr val="accent1">
                        <a:lumMod val="75000"/>
                      </a:schemeClr>
                    </a:gs>
                  </a:gsLst>
                  <a:lin ang="5400000" scaled="1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Выводы по результатам </a:t>
            </a:r>
            <a:r>
              <a:rPr lang="ru-RU" sz="3000" b="1" dirty="0">
                <a:gradFill>
                  <a:gsLst>
                    <a:gs pos="93000">
                      <a:schemeClr val="accent1">
                        <a:lumMod val="75000"/>
                      </a:schemeClr>
                    </a:gs>
                    <a:gs pos="48000">
                      <a:schemeClr val="tx1"/>
                    </a:gs>
                    <a:gs pos="59000">
                      <a:schemeClr val="accent1">
                        <a:lumMod val="75000"/>
                      </a:schemeClr>
                    </a:gs>
                    <a:gs pos="9000">
                      <a:schemeClr val="tx1"/>
                    </a:gs>
                    <a:gs pos="37000">
                      <a:schemeClr val="accent1">
                        <a:lumMod val="75000"/>
                      </a:schemeClr>
                    </a:gs>
                  </a:gsLst>
                  <a:lin ang="5400000" scaled="1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экспертно-аналитического </a:t>
            </a:r>
            <a:r>
              <a:rPr lang="ru-RU" sz="3000" b="1" dirty="0" smtClean="0">
                <a:gradFill>
                  <a:gsLst>
                    <a:gs pos="93000">
                      <a:schemeClr val="accent1">
                        <a:lumMod val="75000"/>
                      </a:schemeClr>
                    </a:gs>
                    <a:gs pos="48000">
                      <a:schemeClr val="tx1"/>
                    </a:gs>
                    <a:gs pos="59000">
                      <a:schemeClr val="accent1">
                        <a:lumMod val="75000"/>
                      </a:schemeClr>
                    </a:gs>
                    <a:gs pos="9000">
                      <a:schemeClr val="tx1"/>
                    </a:gs>
                    <a:gs pos="37000">
                      <a:schemeClr val="accent1">
                        <a:lumMod val="75000"/>
                      </a:schemeClr>
                    </a:gs>
                  </a:gsLst>
                  <a:lin ang="5400000" scaled="1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мероприятия:</a:t>
            </a:r>
            <a:endParaRPr lang="ru-RU" sz="3000" b="1" dirty="0">
              <a:gradFill>
                <a:gsLst>
                  <a:gs pos="93000">
                    <a:schemeClr val="accent1">
                      <a:lumMod val="75000"/>
                    </a:schemeClr>
                  </a:gs>
                  <a:gs pos="48000">
                    <a:schemeClr val="tx1"/>
                  </a:gs>
                  <a:gs pos="59000">
                    <a:schemeClr val="accent1">
                      <a:lumMod val="75000"/>
                    </a:schemeClr>
                  </a:gs>
                  <a:gs pos="9000">
                    <a:schemeClr val="tx1"/>
                  </a:gs>
                  <a:gs pos="37000">
                    <a:schemeClr val="accent1">
                      <a:lumMod val="75000"/>
                    </a:schemeClr>
                  </a:gs>
                </a:gsLst>
                <a:lin ang="5400000" scaled="1"/>
              </a:gra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9329530" y="6223828"/>
            <a:ext cx="2602937" cy="365125"/>
          </a:xfrm>
        </p:spPr>
        <p:txBody>
          <a:bodyPr/>
          <a:lstStyle/>
          <a:p>
            <a:fld id="{A897165A-551A-48BC-820A-2B6675CA2424}" type="slidenum">
              <a:rPr lang="ru-RU" sz="3600" b="1" smtClean="0">
                <a:solidFill>
                  <a:schemeClr val="accent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8</a:t>
            </a:fld>
            <a:endParaRPr lang="ru-RU" sz="3600" b="1" dirty="0">
              <a:solidFill>
                <a:schemeClr val="accent6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760490" y="2151853"/>
            <a:ext cx="1068336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ru-RU" sz="240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569156" y="2151853"/>
            <a:ext cx="10616689" cy="6192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 algn="just">
              <a:lnSpc>
                <a:spcPct val="107000"/>
              </a:lnSpc>
              <a:buFontTx/>
              <a:buChar char="-"/>
              <a:tabLst>
                <a:tab pos="630555" algn="l"/>
              </a:tabLst>
            </a:pPr>
            <a:endParaRPr lang="ru-RU" dirty="0"/>
          </a:p>
          <a:p>
            <a:pPr algn="just">
              <a:lnSpc>
                <a:spcPct val="107000"/>
              </a:lnSpc>
              <a:tabLst>
                <a:tab pos="630555" algn="l"/>
              </a:tabLst>
            </a:pPr>
            <a:endParaRPr lang="ru-RU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395785" y="1050878"/>
            <a:ext cx="11395880" cy="5172950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ffectLst>
            <a:innerShdw blurRad="2540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ru-RU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760490" y="1236696"/>
            <a:ext cx="10874698" cy="48013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450850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Порядок и условия определения управляющей организации для управления МКД, в отношении которого собственниками помещений не выбран способ управления таким домом в порядке, установленном Жилищным кодексом Российской Федерации, или выбранный способ управления не реализован, не определена управляющая организация, установлен Правилами № 1616.</a:t>
            </a:r>
          </a:p>
          <a:p>
            <a:pPr indent="450850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Решение об определении управляющей организации для управления МКД принимается в форме приказа Управления.</a:t>
            </a:r>
          </a:p>
          <a:p>
            <a:pPr indent="450850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Вместе с тем, в Управлении не утверждена должностная инструкция сотрудника, исполняющего обязанности в сфере определения управляющей организации для управления МКД, в отношении которого собственниками помещений не выбран способ управления таким домом в порядке, установленном ЖК РФ, или выбранный способ управления не реализован, не определена управляющая организация.</a:t>
            </a:r>
          </a:p>
          <a:p>
            <a:pPr indent="450850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Перечень управляющих организаций для управления многоквартирным домом, расположенным на территории Петропавловск-Камчатского городского округа, в отношении которого собственниками помещений не выбран способ управления таким домом или выбранный способ управления не реализован, не определена управляющая организация, определен постановлением № 2034.</a:t>
            </a:r>
          </a:p>
          <a:p>
            <a:pPr indent="450850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Актуализация Перечня осуществляется Управлением на постоянной основе.</a:t>
            </a:r>
          </a:p>
          <a:p>
            <a:pPr indent="450850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Деятельность по определению управляющей организации для управления МКД осуществляется Управлением на постоянной основе, факты длительного нахождения МКД без управления отсутствуют. 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277552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gradFill>
          <a:gsLst>
            <a:gs pos="93000">
              <a:schemeClr val="accent1">
                <a:lumMod val="75000"/>
              </a:schemeClr>
            </a:gs>
            <a:gs pos="9000">
              <a:schemeClr val="accent1">
                <a:lumMod val="60000"/>
                <a:lumOff val="4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760490" y="2151853"/>
            <a:ext cx="1068336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endParaRPr lang="ru-RU" sz="240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569156" y="2151853"/>
            <a:ext cx="10616689" cy="6192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lvl="0" indent="-285750" algn="just">
              <a:lnSpc>
                <a:spcPct val="107000"/>
              </a:lnSpc>
              <a:buFontTx/>
              <a:buChar char="-"/>
              <a:tabLst>
                <a:tab pos="630555" algn="l"/>
              </a:tabLst>
            </a:pPr>
            <a:endParaRPr lang="ru-RU" dirty="0"/>
          </a:p>
          <a:p>
            <a:pPr algn="just">
              <a:lnSpc>
                <a:spcPct val="107000"/>
              </a:lnSpc>
              <a:tabLst>
                <a:tab pos="630555" algn="l"/>
              </a:tabLst>
            </a:pPr>
            <a:endParaRPr lang="ru-RU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74319" y="28306"/>
            <a:ext cx="11658147" cy="794327"/>
          </a:xfrm>
        </p:spPr>
        <p:txBody>
          <a:bodyPr>
            <a:noAutofit/>
          </a:bodyPr>
          <a:lstStyle/>
          <a:p>
            <a:pPr algn="ctr"/>
            <a:r>
              <a:rPr lang="ru-RU" sz="3000" b="1" dirty="0" smtClean="0">
                <a:gradFill>
                  <a:gsLst>
                    <a:gs pos="93000">
                      <a:schemeClr val="accent1">
                        <a:lumMod val="75000"/>
                      </a:schemeClr>
                    </a:gs>
                    <a:gs pos="48000">
                      <a:schemeClr val="tx1"/>
                    </a:gs>
                    <a:gs pos="59000">
                      <a:schemeClr val="accent1">
                        <a:lumMod val="75000"/>
                      </a:schemeClr>
                    </a:gs>
                    <a:gs pos="9000">
                      <a:schemeClr val="tx1"/>
                    </a:gs>
                    <a:gs pos="37000">
                      <a:schemeClr val="accent1">
                        <a:lumMod val="75000"/>
                      </a:schemeClr>
                    </a:gs>
                  </a:gsLst>
                  <a:lin ang="5400000" scaled="1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Выводы по результатам </a:t>
            </a:r>
            <a:r>
              <a:rPr lang="ru-RU" sz="3000" b="1" dirty="0">
                <a:gradFill>
                  <a:gsLst>
                    <a:gs pos="93000">
                      <a:schemeClr val="accent1">
                        <a:lumMod val="75000"/>
                      </a:schemeClr>
                    </a:gs>
                    <a:gs pos="48000">
                      <a:schemeClr val="tx1"/>
                    </a:gs>
                    <a:gs pos="59000">
                      <a:schemeClr val="accent1">
                        <a:lumMod val="75000"/>
                      </a:schemeClr>
                    </a:gs>
                    <a:gs pos="9000">
                      <a:schemeClr val="tx1"/>
                    </a:gs>
                    <a:gs pos="37000">
                      <a:schemeClr val="accent1">
                        <a:lumMod val="75000"/>
                      </a:schemeClr>
                    </a:gs>
                  </a:gsLst>
                  <a:lin ang="5400000" scaled="1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экспертно-аналитического </a:t>
            </a:r>
            <a:r>
              <a:rPr lang="ru-RU" sz="3000" b="1" dirty="0" smtClean="0">
                <a:gradFill>
                  <a:gsLst>
                    <a:gs pos="93000">
                      <a:schemeClr val="accent1">
                        <a:lumMod val="75000"/>
                      </a:schemeClr>
                    </a:gs>
                    <a:gs pos="48000">
                      <a:schemeClr val="tx1"/>
                    </a:gs>
                    <a:gs pos="59000">
                      <a:schemeClr val="accent1">
                        <a:lumMod val="75000"/>
                      </a:schemeClr>
                    </a:gs>
                    <a:gs pos="9000">
                      <a:schemeClr val="tx1"/>
                    </a:gs>
                    <a:gs pos="37000">
                      <a:schemeClr val="accent1">
                        <a:lumMod val="75000"/>
                      </a:schemeClr>
                    </a:gs>
                  </a:gsLst>
                  <a:lin ang="5400000" scaled="1"/>
                </a:gra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мероприятия:</a:t>
            </a:r>
            <a:endParaRPr lang="ru-RU" sz="3000" b="1" dirty="0">
              <a:gradFill>
                <a:gsLst>
                  <a:gs pos="93000">
                    <a:schemeClr val="accent1">
                      <a:lumMod val="75000"/>
                    </a:schemeClr>
                  </a:gs>
                  <a:gs pos="48000">
                    <a:schemeClr val="tx1"/>
                  </a:gs>
                  <a:gs pos="59000">
                    <a:schemeClr val="accent1">
                      <a:lumMod val="75000"/>
                    </a:schemeClr>
                  </a:gs>
                  <a:gs pos="9000">
                    <a:schemeClr val="tx1"/>
                  </a:gs>
                  <a:gs pos="37000">
                    <a:schemeClr val="accent1">
                      <a:lumMod val="75000"/>
                    </a:schemeClr>
                  </a:gs>
                </a:gsLst>
                <a:lin ang="5400000" scaled="1"/>
              </a:gra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>
          <a:xfrm>
            <a:off x="9329530" y="6223828"/>
            <a:ext cx="2602937" cy="365125"/>
          </a:xfrm>
        </p:spPr>
        <p:txBody>
          <a:bodyPr/>
          <a:lstStyle/>
          <a:p>
            <a:fld id="{A897165A-551A-48BC-820A-2B6675CA2424}" type="slidenum">
              <a:rPr lang="ru-RU" sz="3600" b="1" smtClean="0">
                <a:solidFill>
                  <a:schemeClr val="accent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9</a:t>
            </a:fld>
            <a:endParaRPr lang="ru-RU" sz="3600" b="1" dirty="0">
              <a:solidFill>
                <a:schemeClr val="accent6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393192" y="938461"/>
            <a:ext cx="11408229" cy="5407748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ffectLst>
            <a:innerShdw blurRad="254000">
              <a:prstClr val="black"/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indent="447675"/>
            <a:endParaRPr lang="ru-RU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70565" y="1272103"/>
            <a:ext cx="11053482" cy="47089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indent="450850"/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При этом, в ходе проведенного анализа выявлены отдельные нарушения требований Правил 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№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1616, а также недостатки такой деятельности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lvl="0" indent="450850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отсутствие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четкой регламентации деятельности в указанном направлении на уровне Управления;</a:t>
            </a:r>
          </a:p>
          <a:p>
            <a:pPr lvl="0" indent="450850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нарушения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порядка актуализации Перечня (нарушение сроков внесения изменений, установленных пунктом 7 Правил № 1616, невнесение изменений при наличии оснований, установленных вышеуказанным пунктом);</a:t>
            </a:r>
          </a:p>
          <a:p>
            <a:pPr lvl="0" indent="450850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неразмещение</a:t>
            </a:r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Перечня в ГИС ЖКХ в нарушение требований абзаца второго пункта 5 Правил № 1616;</a:t>
            </a:r>
          </a:p>
          <a:p>
            <a:pPr lvl="0" indent="450850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отдельные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случаи нарушения срока размещения приказов на официальном сайте администрации ПКГО, установленного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п.п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а) пункта 10 Правил № 1616;</a:t>
            </a:r>
          </a:p>
          <a:p>
            <a:pPr lvl="0" indent="450850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единичный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факт </a:t>
            </a:r>
            <a:r>
              <a:rPr lang="ru-RU" sz="20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неразмещения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сайте приказа об определении управляющей организации от 15.08.2025 № 12-161/25;</a:t>
            </a:r>
          </a:p>
          <a:p>
            <a:pPr lvl="0" indent="450850"/>
            <a:r>
              <a:rPr lang="ru-RU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отсутствие 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систематизации документов в Управлении, что не позволило дать оценку соблюдения требований Правил № 1616 по отдельным направлениям деятельности.</a:t>
            </a:r>
          </a:p>
        </p:txBody>
      </p:sp>
    </p:spTree>
    <p:extLst>
      <p:ext uri="{BB962C8B-B14F-4D97-AF65-F5344CB8AC3E}">
        <p14:creationId xmlns:p14="http://schemas.microsoft.com/office/powerpoint/2010/main" val="40711110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Теплый синий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13434</TotalTime>
  <Words>1590</Words>
  <Application>Microsoft Office PowerPoint</Application>
  <PresentationFormat>Широкоэкранный</PresentationFormat>
  <Paragraphs>95</Paragraphs>
  <Slides>12</Slides>
  <Notes>11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8" baseType="lpstr">
      <vt:lpstr>Arial</vt:lpstr>
      <vt:lpstr>Calibri</vt:lpstr>
      <vt:lpstr>Calibri Light</vt:lpstr>
      <vt:lpstr>Times New Roman</vt:lpstr>
      <vt:lpstr>Wingdings</vt:lpstr>
      <vt:lpstr>Тема Office</vt:lpstr>
      <vt:lpstr>ОТЧЕТ о результатах экспертно-аналитического мероприятия</vt:lpstr>
      <vt:lpstr>Презентация PowerPoint</vt:lpstr>
      <vt:lpstr>Презентация PowerPoint</vt:lpstr>
      <vt:lpstr>Презентация PowerPoint</vt:lpstr>
      <vt:lpstr>Выводы по результатам экспертно-аналитического мероприятия:</vt:lpstr>
      <vt:lpstr>Выводы по результатам экспертно-аналитического мероприятия:</vt:lpstr>
      <vt:lpstr>Выводы по результатам экспертно-аналитического мероприятия:</vt:lpstr>
      <vt:lpstr>Выводы по результатам экспертно-аналитического мероприятия:</vt:lpstr>
      <vt:lpstr>Выводы по результатам экспертно-аналитического мероприятия:</vt:lpstr>
      <vt:lpstr>Выводы по результатам экспертно-аналитического мероприятия:</vt:lpstr>
      <vt:lpstr>Презентация PowerPoint</vt:lpstr>
      <vt:lpstr>СПАСИБО ЗА ВНИМАНИЕ!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Аналитическая записка</dc:title>
  <dc:creator>Курмаева Светлана Рашидовна</dc:creator>
  <cp:lastModifiedBy>Панов Андрей Александрович</cp:lastModifiedBy>
  <cp:revision>470</cp:revision>
  <cp:lastPrinted>2023-12-14T21:49:10Z</cp:lastPrinted>
  <dcterms:created xsi:type="dcterms:W3CDTF">2022-03-02T21:34:15Z</dcterms:created>
  <dcterms:modified xsi:type="dcterms:W3CDTF">2026-03-30T23:34:38Z</dcterms:modified>
</cp:coreProperties>
</file>