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76" d="100"/>
          <a:sy n="76" d="100"/>
        </p:scale>
        <p:origin x="845" y="62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presentation-creation.r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auto">
          <a:xfrm rot="16199998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u="sng">
                <a:solidFill>
                  <a:schemeClr val="tx1"/>
                </a:solidFill>
                <a:hlinkClick r:id="rId2" tooltip="https://presentation-creation.ru/"/>
              </a:rPr>
              <a:t>presentation-creation.ru</a:t>
            </a: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hyperlink" Target="https://presentation-creation.ru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Master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3"/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-4758584" y="-1519762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chemeClr val="bg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7117123" name=""/>
          <p:cNvSpPr/>
          <p:nvPr/>
        </p:nvSpPr>
        <p:spPr bwMode="auto">
          <a:xfrm flipH="0" flipV="0">
            <a:off x="817083" y="1169916"/>
            <a:ext cx="9609666" cy="466724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5944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860818" name=""/>
          <p:cNvSpPr/>
          <p:nvPr/>
        </p:nvSpPr>
        <p:spPr bwMode="auto">
          <a:xfrm flipH="0" flipV="0">
            <a:off x="1081666" y="4598916"/>
            <a:ext cx="4540249" cy="3598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264408" name="Text 0"/>
          <p:cNvSpPr txBox="1"/>
          <p:nvPr/>
        </p:nvSpPr>
        <p:spPr bwMode="auto">
          <a:xfrm flipH="0" flipV="0">
            <a:off x="1092265" y="1455665"/>
            <a:ext cx="8346663" cy="3757083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l">
              <a:defRPr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30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Отчет о результатах </a:t>
            </a:r>
            <a:endParaRPr sz="3000" b="1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>
              <a:defRPr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30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контрольного мероприятия</a:t>
            </a:r>
            <a:br>
              <a:rPr lang="en-US"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endParaRPr sz="3000"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Проверка реализации в 2025 году мероприятий по переселению граждан из аварийного жилищного фонда в соответствии с муниципальной программой «Обеспечение доступным и комфортным жильем жителей Петропавловск-Камчатского городского округа»</a:t>
            </a: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endParaRPr sz="120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  <a:defRPr/>
            </a:pPr>
            <a:br>
              <a:rPr lang="en-US"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2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0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2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5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г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(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ы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п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р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ы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в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л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у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ч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а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н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е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б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х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д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м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о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с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т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и</a:t>
            </a:r>
            <a:r>
              <a:rPr lang="en-US" sz="1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)</a:t>
            </a:r>
            <a:br>
              <a:rPr lang="en-US" sz="30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b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endParaRPr sz="100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5546808" name="object-114"/>
          <p:cNvSpPr>
            <a:spLocks noGrp="1"/>
          </p:cNvSpPr>
          <p:nvPr/>
        </p:nvSpPr>
        <p:spPr bwMode="auto">
          <a:xfrm>
            <a:off x="671512" y="982133"/>
            <a:ext cx="10820398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36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433B54"/>
                </a:solidFill>
                <a:latin typeface="Arial"/>
                <a:ea typeface="Arial"/>
                <a:cs typeface="Arial"/>
              </a:rPr>
              <a:t>Основная </a:t>
            </a:r>
            <a:r>
              <a:rPr sz="3600" b="1">
                <a:solidFill>
                  <a:srgbClr val="302742"/>
                </a:solidFill>
                <a:latin typeface="Arial"/>
                <a:ea typeface="Arial"/>
                <a:cs typeface="Arial"/>
              </a:rPr>
              <a:t>информация:</a:t>
            </a:r>
            <a:endParaRPr/>
          </a:p>
        </p:txBody>
      </p:sp>
      <p:sp>
        <p:nvSpPr>
          <p:cNvPr id="627591342" name="line-116"/>
          <p:cNvSpPr>
            <a:spLocks noGrp="1"/>
          </p:cNvSpPr>
          <p:nvPr/>
        </p:nvSpPr>
        <p:spPr bwMode="auto">
          <a:xfrm>
            <a:off x="671512" y="1714500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789293697" name="object-117"/>
          <p:cNvSpPr>
            <a:spLocks noGrp="1"/>
          </p:cNvSpPr>
          <p:nvPr/>
        </p:nvSpPr>
        <p:spPr bwMode="auto">
          <a:xfrm>
            <a:off x="685800" y="1695449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612724841" name="object-119"/>
          <p:cNvSpPr>
            <a:spLocks noGrp="1"/>
          </p:cNvSpPr>
          <p:nvPr/>
        </p:nvSpPr>
        <p:spPr bwMode="auto">
          <a:xfrm>
            <a:off x="10844210" y="643662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02</a:t>
            </a:r>
            <a:endParaRPr/>
          </a:p>
        </p:txBody>
      </p:sp>
      <p:sp>
        <p:nvSpPr>
          <p:cNvPr id="2037359103" name="line-123"/>
          <p:cNvSpPr>
            <a:spLocks noGrp="1"/>
          </p:cNvSpPr>
          <p:nvPr/>
        </p:nvSpPr>
        <p:spPr bwMode="auto">
          <a:xfrm>
            <a:off x="685800" y="2876549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530348120" name="object-124"/>
          <p:cNvSpPr>
            <a:spLocks noGrp="1"/>
          </p:cNvSpPr>
          <p:nvPr/>
        </p:nvSpPr>
        <p:spPr bwMode="auto">
          <a:xfrm flipH="0" flipV="0">
            <a:off x="704849" y="2096558"/>
            <a:ext cx="66674" cy="6095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73199307" name="object-125"/>
          <p:cNvSpPr>
            <a:spLocks noGrp="1"/>
          </p:cNvSpPr>
          <p:nvPr/>
        </p:nvSpPr>
        <p:spPr bwMode="auto">
          <a:xfrm flipH="0" flipV="0">
            <a:off x="850898" y="1724023"/>
            <a:ext cx="6898266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1950" b="0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sz="2000" b="1">
                <a:solidFill>
                  <a:srgbClr val="302742"/>
                </a:solidFill>
                <a:latin typeface="+mn-lt"/>
                <a:ea typeface="+mn-lt"/>
                <a:cs typeface="+mn-lt"/>
              </a:rPr>
              <a:t>Основание для проведения </a:t>
            </a:r>
            <a:r>
              <a:rPr sz="2000" b="1">
                <a:solidFill>
                  <a:srgbClr val="302742"/>
                </a:solidFill>
                <a:latin typeface="+mn-lt"/>
                <a:ea typeface="+mn-lt"/>
                <a:cs typeface="+mn-lt"/>
              </a:rPr>
              <a:t>контрольного мероприятия:</a:t>
            </a:r>
            <a:endParaRPr sz="2000" b="1">
              <a:latin typeface="+mn-lt"/>
              <a:ea typeface="+mn-lt"/>
              <a:cs typeface="+mn-lt"/>
            </a:endParaRPr>
          </a:p>
        </p:txBody>
      </p:sp>
      <p:sp>
        <p:nvSpPr>
          <p:cNvPr id="466972590" name="object-127"/>
          <p:cNvSpPr>
            <a:spLocks noGrp="1"/>
          </p:cNvSpPr>
          <p:nvPr/>
        </p:nvSpPr>
        <p:spPr bwMode="auto">
          <a:xfrm flipH="0" flipV="0">
            <a:off x="850898" y="2266948"/>
            <a:ext cx="6898266" cy="76729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п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ункт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1.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1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.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5</a:t>
            </a:r>
            <a:r>
              <a:rPr lang="en-US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.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плана деятельности КСП ПКГО на 2026 год, </a:t>
            </a:r>
            <a:b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</a:b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утвержденного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приказом КСП ПКГО  от 29.12.2025 № 73-КСП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(основание для включения в план деятельности – обращение гражданина)</a:t>
            </a:r>
            <a:endParaRPr sz="2000">
              <a:solidFill>
                <a:schemeClr val="tx1"/>
              </a:solidFill>
            </a:endParaRPr>
          </a:p>
        </p:txBody>
      </p:sp>
      <p:sp>
        <p:nvSpPr>
          <p:cNvPr id="870742269" name="line-128"/>
          <p:cNvSpPr>
            <a:spLocks noGrp="1"/>
          </p:cNvSpPr>
          <p:nvPr/>
        </p:nvSpPr>
        <p:spPr bwMode="auto">
          <a:xfrm>
            <a:off x="685800" y="4779433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96971824" name="object-129"/>
          <p:cNvSpPr>
            <a:spLocks noGrp="1"/>
          </p:cNvSpPr>
          <p:nvPr/>
        </p:nvSpPr>
        <p:spPr bwMode="auto">
          <a:xfrm>
            <a:off x="719137" y="3072341"/>
            <a:ext cx="66674" cy="609599"/>
          </a:xfrm>
          <a:prstGeom prst="rect">
            <a:avLst/>
          </a:prstGeom>
          <a:solidFill>
            <a:srgbClr val="397A76"/>
          </a:solidFill>
          <a:ln w="0">
            <a:noFill/>
            <a:prstDash val="solid"/>
          </a:ln>
        </p:spPr>
      </p:sp>
      <p:sp>
        <p:nvSpPr>
          <p:cNvPr id="1800758077" name="object-130"/>
          <p:cNvSpPr>
            <a:spLocks noGrp="1"/>
          </p:cNvSpPr>
          <p:nvPr/>
        </p:nvSpPr>
        <p:spPr bwMode="auto">
          <a:xfrm flipH="0" flipV="0">
            <a:off x="914400" y="3034241"/>
            <a:ext cx="5638849" cy="3428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rgbClr val="397A76"/>
                </a:solidFill>
                <a:latin typeface="+mn-lt"/>
                <a:ea typeface="+mn-lt"/>
                <a:cs typeface="+mn-lt"/>
              </a:rPr>
              <a:t>Цель</a:t>
            </a:r>
            <a:r>
              <a:rPr lang="ru-RU" sz="2000" b="0" i="0" u="none" strike="noStrike" cap="none" spc="0">
                <a:solidFill>
                  <a:srgbClr val="397A76"/>
                </a:solidFill>
                <a:latin typeface="+mn-lt"/>
                <a:ea typeface="+mn-lt"/>
                <a:cs typeface="+mn-lt"/>
              </a:rPr>
              <a:t> </a:t>
            </a:r>
            <a:r>
              <a:rPr lang="ru-RU" sz="2000" b="0" i="0" u="none" strike="noStrike" cap="none" spc="0">
                <a:solidFill>
                  <a:srgbClr val="397A76"/>
                </a:solidFill>
                <a:latin typeface="+mn-lt"/>
                <a:ea typeface="+mn-lt"/>
                <a:cs typeface="+mn-lt"/>
              </a:rPr>
              <a:t>контрольного </a:t>
            </a:r>
            <a:r>
              <a:rPr lang="ru-RU" sz="2000" b="0" i="0" u="none" strike="noStrike" cap="none" spc="0">
                <a:solidFill>
                  <a:srgbClr val="397A76"/>
                </a:solidFill>
                <a:latin typeface="+mn-lt"/>
                <a:ea typeface="+mn-lt"/>
                <a:cs typeface="+mn-lt"/>
              </a:rPr>
              <a:t>мероприятия</a:t>
            </a:r>
            <a:r>
              <a:rPr lang="en-US" sz="2000" b="0" i="0" u="none" strike="noStrike" cap="none" spc="0">
                <a:solidFill>
                  <a:srgbClr val="397A76"/>
                </a:solidFill>
                <a:latin typeface="+mn-lt"/>
                <a:ea typeface="+mn-lt"/>
                <a:cs typeface="+mn-lt"/>
              </a:rPr>
              <a:t>:</a:t>
            </a:r>
            <a:endParaRPr sz="2000" b="0">
              <a:solidFill>
                <a:srgbClr val="397A7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745242364" name="line-133"/>
          <p:cNvSpPr>
            <a:spLocks noGrp="1"/>
          </p:cNvSpPr>
          <p:nvPr/>
        </p:nvSpPr>
        <p:spPr bwMode="auto">
          <a:xfrm>
            <a:off x="738187" y="6391274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179800236" name="object-134"/>
          <p:cNvSpPr>
            <a:spLocks noGrp="1"/>
          </p:cNvSpPr>
          <p:nvPr/>
        </p:nvSpPr>
        <p:spPr bwMode="auto">
          <a:xfrm>
            <a:off x="685800" y="4981574"/>
            <a:ext cx="66674" cy="609599"/>
          </a:xfrm>
          <a:prstGeom prst="rect">
            <a:avLst/>
          </a:prstGeom>
          <a:solidFill>
            <a:srgbClr val="B56850"/>
          </a:solidFill>
          <a:ln w="0">
            <a:noFill/>
            <a:prstDash val="solid"/>
          </a:ln>
        </p:spPr>
      </p:sp>
      <p:sp>
        <p:nvSpPr>
          <p:cNvPr id="1051224555" name="object-135"/>
          <p:cNvSpPr>
            <a:spLocks noGrp="1"/>
          </p:cNvSpPr>
          <p:nvPr/>
        </p:nvSpPr>
        <p:spPr bwMode="auto">
          <a:xfrm flipH="0" flipV="0">
            <a:off x="914400" y="4879515"/>
            <a:ext cx="4919183" cy="4068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rgbClr val="B56850"/>
                </a:solidFill>
                <a:latin typeface="+mn-lt"/>
                <a:ea typeface="+mn-lt"/>
                <a:cs typeface="+mn-lt"/>
              </a:rPr>
              <a:t>Предмет контрольного мероприятия</a:t>
            </a:r>
            <a:r>
              <a:rPr lang="en-US" sz="2000" b="1" i="0" u="none" strike="noStrike" cap="none" spc="0">
                <a:solidFill>
                  <a:srgbClr val="B56850"/>
                </a:solidFill>
                <a:latin typeface="+mn-lt"/>
                <a:ea typeface="+mn-lt"/>
                <a:cs typeface="+mn-lt"/>
              </a:rPr>
              <a:t>:</a:t>
            </a:r>
            <a:endParaRPr sz="2000">
              <a:solidFill>
                <a:srgbClr val="B5685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103425252" name=""/>
          <p:cNvSpPr txBox="1"/>
          <p:nvPr/>
        </p:nvSpPr>
        <p:spPr bwMode="auto">
          <a:xfrm flipH="0" flipV="0">
            <a:off x="850899" y="3339041"/>
            <a:ext cx="7449678" cy="13719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defRPr/>
            </a:pP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осуществление контроля за целевым и эффективным использованием средств бюджета Петропавловск-Камчатского городского округа в части исполнения мероприятий подпрограммы 1 «Переселени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е граждан из непригодного и аварийного жилищного фонда» муниципальной программы «Обеспечение доступным и комфортным жильем жителей Петропавловск-Камчатского городского округа», утвержденной постановлением  администрации Петропавловск-камчатского городского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округа  от 13.10.2016 № 1985</a:t>
            </a: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sz="140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294370941" name=""/>
          <p:cNvSpPr txBox="1"/>
          <p:nvPr/>
        </p:nvSpPr>
        <p:spPr bwMode="auto">
          <a:xfrm flipH="0" flipV="0">
            <a:off x="874829" y="5232674"/>
            <a:ext cx="7267000" cy="1158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39821" indent="-2398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–"/>
              <a:defRPr/>
            </a:pP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сре</a:t>
            </a: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дства бюджета Петропавловск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-Камчатского городского округа;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39821" indent="-2398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–"/>
              <a:defRPr/>
            </a:pP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отчет об исполнении муниципальной программы; 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39821" indent="-2398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Liberation Sans"/>
              <a:buChar char="–"/>
              <a:defRPr/>
            </a:pP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муниципальные контракты, заключенные в рамках реализации меропр</a:t>
            </a: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иятий подпрограммы 1 «Переселение граждан из непригодного и аварийного жилищного фонда»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м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униципальной программы</a:t>
            </a: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  <a:endParaRPr sz="140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176780421" name="object-124"/>
          <p:cNvSpPr>
            <a:spLocks noGrp="1"/>
          </p:cNvSpPr>
          <p:nvPr/>
        </p:nvSpPr>
        <p:spPr bwMode="auto">
          <a:xfrm flipH="0" flipV="0">
            <a:off x="8117773" y="2044076"/>
            <a:ext cx="66674" cy="6095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150840092" name="object-129"/>
          <p:cNvSpPr>
            <a:spLocks noGrp="1"/>
          </p:cNvSpPr>
          <p:nvPr/>
        </p:nvSpPr>
        <p:spPr bwMode="auto">
          <a:xfrm>
            <a:off x="8117773" y="3141569"/>
            <a:ext cx="66674" cy="609599"/>
          </a:xfrm>
          <a:prstGeom prst="rect">
            <a:avLst/>
          </a:prstGeom>
          <a:solidFill>
            <a:srgbClr val="397A76"/>
          </a:solidFill>
          <a:ln w="0">
            <a:noFill/>
            <a:prstDash val="solid"/>
          </a:ln>
        </p:spPr>
        <p:txBody>
          <a:bodyPr/>
          <a:p>
            <a:pPr>
              <a:defRPr/>
            </a:pPr>
            <a:endParaRPr/>
          </a:p>
        </p:txBody>
      </p:sp>
      <p:sp>
        <p:nvSpPr>
          <p:cNvPr id="2130839131" name="object-134"/>
          <p:cNvSpPr>
            <a:spLocks noGrp="1"/>
          </p:cNvSpPr>
          <p:nvPr/>
        </p:nvSpPr>
        <p:spPr bwMode="auto">
          <a:xfrm flipH="0" flipV="0">
            <a:off x="8151111" y="4945244"/>
            <a:ext cx="66674" cy="609599"/>
          </a:xfrm>
          <a:prstGeom prst="rect">
            <a:avLst/>
          </a:prstGeom>
          <a:solidFill>
            <a:srgbClr val="B56850"/>
          </a:solidFill>
          <a:ln w="0">
            <a:noFill/>
            <a:prstDash val="solid"/>
          </a:ln>
        </p:spPr>
      </p:sp>
      <p:sp>
        <p:nvSpPr>
          <p:cNvPr id="1949352150" name="object-125"/>
          <p:cNvSpPr>
            <a:spLocks noGrp="1"/>
          </p:cNvSpPr>
          <p:nvPr/>
        </p:nvSpPr>
        <p:spPr bwMode="auto">
          <a:xfrm flipH="0" flipV="0">
            <a:off x="8302812" y="1809128"/>
            <a:ext cx="3014712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1950" b="0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sz="2000" b="1">
                <a:solidFill>
                  <a:srgbClr val="302742"/>
                </a:solidFill>
                <a:latin typeface="Calibri"/>
                <a:ea typeface="Calibri"/>
                <a:cs typeface="Calibri"/>
              </a:rPr>
              <a:t>Проверяемый период</a:t>
            </a:r>
            <a:r>
              <a:rPr sz="2000" b="1">
                <a:solidFill>
                  <a:srgbClr val="302742"/>
                </a:solidFill>
                <a:latin typeface="Calibri"/>
                <a:ea typeface="Calibri"/>
                <a:cs typeface="Calibri"/>
              </a:rPr>
              <a:t>:</a:t>
            </a:r>
            <a:endParaRPr sz="2000" b="1">
              <a:latin typeface="Calibri"/>
              <a:ea typeface="Calibri"/>
              <a:cs typeface="Calibri"/>
            </a:endParaRPr>
          </a:p>
        </p:txBody>
      </p:sp>
      <p:sp>
        <p:nvSpPr>
          <p:cNvPr id="1864806805" name="object-127"/>
          <p:cNvSpPr>
            <a:spLocks noGrp="1"/>
          </p:cNvSpPr>
          <p:nvPr/>
        </p:nvSpPr>
        <p:spPr bwMode="auto">
          <a:xfrm flipH="0" flipV="0">
            <a:off x="8323331" y="2202298"/>
            <a:ext cx="2973676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2025 год (иные периоды в случае необходимости).</a:t>
            </a:r>
            <a:endParaRPr sz="2000">
              <a:solidFill>
                <a:schemeClr val="tx1"/>
              </a:solidFill>
            </a:endParaRPr>
          </a:p>
        </p:txBody>
      </p:sp>
      <p:sp>
        <p:nvSpPr>
          <p:cNvPr id="1439163493" name="line-128"/>
          <p:cNvSpPr>
            <a:spLocks noGrp="1"/>
          </p:cNvSpPr>
          <p:nvPr/>
        </p:nvSpPr>
        <p:spPr bwMode="auto">
          <a:xfrm rot="5399976" flipH="1" flipV="0">
            <a:off x="5699463" y="4122874"/>
            <a:ext cx="4627491" cy="0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907726233" name="object-130"/>
          <p:cNvSpPr>
            <a:spLocks noGrp="1"/>
          </p:cNvSpPr>
          <p:nvPr/>
        </p:nvSpPr>
        <p:spPr bwMode="auto">
          <a:xfrm flipH="0" flipV="0">
            <a:off x="8325856" y="3141569"/>
            <a:ext cx="3141712" cy="3428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О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б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ъ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е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к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т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к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о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н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т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р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о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л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я</a:t>
            </a:r>
            <a:r>
              <a:rPr lang="en-US" sz="20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:</a:t>
            </a:r>
            <a:endParaRPr sz="2000" b="1">
              <a:solidFill>
                <a:srgbClr val="397A7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21677427" name=""/>
          <p:cNvSpPr txBox="1"/>
          <p:nvPr/>
        </p:nvSpPr>
        <p:spPr bwMode="auto">
          <a:xfrm flipH="0" flipV="0">
            <a:off x="8255487" y="3484468"/>
            <a:ext cx="2989132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defRPr/>
            </a:pPr>
            <a:r>
              <a:rPr lang="ru-RU" sz="1400" b="0">
                <a:ea typeface="Calibri"/>
              </a:rPr>
              <a:t>Управление коммунального хозяйства и жилищного фонда администрации Петропавловск-Камчатского городского округа</a:t>
            </a:r>
            <a:r>
              <a:rPr lang="ru-RU" sz="1400" b="0">
                <a:ea typeface="Calibri"/>
              </a:rPr>
              <a:t>.</a:t>
            </a:r>
            <a:endParaRPr lang="ru-RU" sz="1400" b="0"/>
          </a:p>
        </p:txBody>
      </p:sp>
      <p:sp>
        <p:nvSpPr>
          <p:cNvPr id="1271064899" name="object-135"/>
          <p:cNvSpPr>
            <a:spLocks noGrp="1"/>
          </p:cNvSpPr>
          <p:nvPr/>
        </p:nvSpPr>
        <p:spPr bwMode="auto">
          <a:xfrm flipH="0" flipV="0">
            <a:off x="8284461" y="4843186"/>
            <a:ext cx="3298075" cy="4068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rgbClr val="B56850"/>
                </a:solidFill>
                <a:latin typeface="Calibri"/>
                <a:ea typeface="Calibri"/>
                <a:cs typeface="Calibri"/>
              </a:rPr>
              <a:t>Сроки проведения:</a:t>
            </a:r>
            <a:endParaRPr sz="2000">
              <a:solidFill>
                <a:srgbClr val="B568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03231407" name=""/>
          <p:cNvSpPr txBox="1"/>
          <p:nvPr/>
        </p:nvSpPr>
        <p:spPr bwMode="auto">
          <a:xfrm flipH="0" flipV="0">
            <a:off x="8284461" y="5151164"/>
            <a:ext cx="2349275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defRPr/>
            </a:pPr>
            <a:r>
              <a:rPr sz="1400">
                <a:latin typeface="+mn-lt"/>
                <a:ea typeface="+mn-lt"/>
                <a:cs typeface="+mn-lt"/>
              </a:rPr>
              <a:t>с </a:t>
            </a:r>
            <a:r>
              <a:rPr sz="1400">
                <a:latin typeface="+mn-lt"/>
                <a:ea typeface="+mn-lt"/>
                <a:cs typeface="+mn-lt"/>
              </a:rPr>
              <a:t>01.07.2026</a:t>
            </a:r>
            <a:r>
              <a:rPr sz="1400">
                <a:latin typeface="+mn-lt"/>
                <a:ea typeface="+mn-lt"/>
                <a:cs typeface="+mn-lt"/>
              </a:rPr>
              <a:t> по </a:t>
            </a:r>
            <a:r>
              <a:rPr sz="1400">
                <a:latin typeface="+mn-lt"/>
                <a:ea typeface="+mn-lt"/>
                <a:cs typeface="+mn-lt"/>
              </a:rPr>
              <a:t>31.07.2026</a:t>
            </a:r>
            <a:r>
              <a:rPr sz="1400">
                <a:latin typeface="Calibri"/>
                <a:ea typeface="Calibri"/>
                <a:cs typeface="Calibri"/>
              </a:rPr>
              <a:t>.</a:t>
            </a:r>
            <a:endParaRPr sz="1400">
              <a:latin typeface="+mn-lt"/>
              <a:ea typeface="+mn-lt"/>
              <a:cs typeface="+mn-lt"/>
            </a:endParaRPr>
          </a:p>
        </p:txBody>
      </p:sp>
      <p:sp>
        <p:nvSpPr>
          <p:cNvPr id="533324286" name="object-134"/>
          <p:cNvSpPr>
            <a:spLocks noGrp="1"/>
          </p:cNvSpPr>
          <p:nvPr/>
        </p:nvSpPr>
        <p:spPr bwMode="auto">
          <a:xfrm flipH="0" flipV="0">
            <a:off x="8151111" y="5727973"/>
            <a:ext cx="66674" cy="609599"/>
          </a:xfrm>
          <a:prstGeom prst="rect">
            <a:avLst/>
          </a:prstGeom>
          <a:solidFill>
            <a:srgbClr val="B56850"/>
          </a:solidFill>
          <a:ln w="0">
            <a:noFill/>
            <a:prstDash val="solid"/>
          </a:ln>
        </p:spPr>
      </p:sp>
      <p:sp>
        <p:nvSpPr>
          <p:cNvPr id="951954463" name="object-135"/>
          <p:cNvSpPr>
            <a:spLocks noGrp="1"/>
          </p:cNvSpPr>
          <p:nvPr/>
        </p:nvSpPr>
        <p:spPr bwMode="auto">
          <a:xfrm flipH="0" flipV="0">
            <a:off x="8284461" y="5608544"/>
            <a:ext cx="3383542" cy="4068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rgbClr val="B56850"/>
                </a:solidFill>
                <a:latin typeface="Calibri"/>
                <a:ea typeface="Calibri"/>
                <a:cs typeface="Calibri"/>
              </a:rPr>
              <a:t>Объем проверенных средств:</a:t>
            </a:r>
            <a:endParaRPr sz="2000">
              <a:solidFill>
                <a:srgbClr val="B568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17005625" name=""/>
          <p:cNvSpPr txBox="1"/>
          <p:nvPr/>
        </p:nvSpPr>
        <p:spPr bwMode="auto">
          <a:xfrm flipH="0" flipV="0">
            <a:off x="8284461" y="5899649"/>
            <a:ext cx="3696803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defRPr/>
            </a:pPr>
            <a:r>
              <a:rPr sz="1400">
                <a:latin typeface="+mn-lt"/>
                <a:ea typeface="+mn-lt"/>
                <a:cs typeface="+mn-lt"/>
              </a:rPr>
              <a:t>124 575 042,00 </a:t>
            </a:r>
            <a:r>
              <a:rPr sz="14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рублей 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marR="0" indent="0" algn="l">
              <a:defRPr/>
            </a:pPr>
            <a:r>
              <a:rPr sz="1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/ 101 561 000,00 рублей.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671708" name="object-20"/>
          <p:cNvSpPr>
            <a:spLocks noGrp="1"/>
          </p:cNvSpPr>
          <p:nvPr/>
        </p:nvSpPr>
        <p:spPr bwMode="auto">
          <a:xfrm>
            <a:off x="685799" y="912283"/>
            <a:ext cx="10820398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контрольного </a:t>
            </a: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мероприятия</a:t>
            </a:r>
            <a:endParaRPr sz="3600">
              <a:solidFill>
                <a:srgbClr val="433B54"/>
              </a:solidFill>
            </a:endParaRPr>
          </a:p>
        </p:txBody>
      </p:sp>
      <p:sp>
        <p:nvSpPr>
          <p:cNvPr id="2125923974" name="line-22"/>
          <p:cNvSpPr>
            <a:spLocks noGrp="1"/>
          </p:cNvSpPr>
          <p:nvPr/>
        </p:nvSpPr>
        <p:spPr bwMode="auto">
          <a:xfrm>
            <a:off x="685800" y="1714500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377418224" name="object-23"/>
          <p:cNvSpPr>
            <a:spLocks noGrp="1"/>
          </p:cNvSpPr>
          <p:nvPr/>
        </p:nvSpPr>
        <p:spPr bwMode="auto">
          <a:xfrm>
            <a:off x="685800" y="1695449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167487022" name="object-25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03</a:t>
            </a:r>
            <a:endParaRPr/>
          </a:p>
        </p:txBody>
      </p:sp>
      <p:sp>
        <p:nvSpPr>
          <p:cNvPr id="1708088229" name="line-26"/>
          <p:cNvSpPr>
            <a:spLocks noGrp="1"/>
          </p:cNvSpPr>
          <p:nvPr/>
        </p:nvSpPr>
        <p:spPr bwMode="auto">
          <a:xfrm rot="5399976" flipH="0" flipV="0">
            <a:off x="4508369" y="3785935"/>
            <a:ext cx="2777064" cy="360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1342486966" name="object-28"/>
          <p:cNvSpPr>
            <a:spLocks noGrp="1"/>
          </p:cNvSpPr>
          <p:nvPr/>
        </p:nvSpPr>
        <p:spPr bwMode="auto">
          <a:xfrm flipH="0" flipV="0">
            <a:off x="774749" y="1910749"/>
            <a:ext cx="4711649" cy="4718649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570965848" name="object-29"/>
          <p:cNvSpPr>
            <a:spLocks noGrp="1"/>
          </p:cNvSpPr>
          <p:nvPr/>
        </p:nvSpPr>
        <p:spPr bwMode="auto">
          <a:xfrm flipH="0" flipV="0">
            <a:off x="6324598" y="1898279"/>
            <a:ext cx="4694816" cy="471864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946681582" name="object-34"/>
          <p:cNvSpPr>
            <a:spLocks noGrp="1"/>
          </p:cNvSpPr>
          <p:nvPr/>
        </p:nvSpPr>
        <p:spPr bwMode="auto">
          <a:xfrm flipH="0" flipV="0">
            <a:off x="986415" y="2287515"/>
            <a:ext cx="4360333" cy="404706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/>
            </a:pP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В нарушение требований Порядка № 1765 Управлением допущены факты несвоевременного приведения муниципальной программы в соответствие с решениями Городской Думы ПКГО о бюджете городского округа на очередной финансовый год (очередной финансовый год и плановый период). Период нарушения установленного срока внесения изменений составил от 1 до 17 дней. </a:t>
            </a:r>
            <a:endParaRPr sz="1400" b="1" i="0" u="none" strike="noStrike" cap="none" spc="0">
              <a:solidFill>
                <a:srgbClr val="716C7B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 b="1" i="0" u="none" strike="noStrike" cap="none" spc="0">
              <a:solidFill>
                <a:srgbClr val="716C7B"/>
              </a:solidFill>
              <a:latin typeface="Arial"/>
              <a:cs typeface="Arial"/>
            </a:endParaRPr>
          </a:p>
          <a:p>
            <a:pPr algn="just">
              <a:defRPr sz="180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 По основному мероприятию «Приобретение объектов недвижимости» подмероприятие «Приобретение жилых помещений на первичном либо вторичном рынке» подпрограммы 1 годовой объем бюджетных ассигнований составил </a:t>
            </a:r>
            <a:b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115 488 042,00 рублей, фактическое исполнение в 2025 году составило 101 561 666,00 рублей. Остаток неиспользованных бюджетных ассигнований составил 13 936 676,00 рублей, </a:t>
            </a:r>
            <a:b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а именно:</a:t>
            </a:r>
            <a:endParaRPr/>
          </a:p>
        </p:txBody>
      </p:sp>
      <p:sp>
        <p:nvSpPr>
          <p:cNvPr id="898404292" name="object-35"/>
          <p:cNvSpPr>
            <a:spLocks noGrp="1"/>
          </p:cNvSpPr>
          <p:nvPr/>
        </p:nvSpPr>
        <p:spPr bwMode="auto">
          <a:xfrm flipH="0" flipV="0">
            <a:off x="6454939" y="2339374"/>
            <a:ext cx="4469226" cy="38364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marL="239821" indent="-239821" algn="just">
              <a:buFont typeface="Wingdings"/>
              <a:buChar char="w"/>
              <a:defRPr/>
            </a:pP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по КБК 0211111020 0501 412 - 6 716 000,00 рублей (причина неисполнения - односторонний отказ (сторона Заказчика) от исполнения контракта № 0138300000425000745_302701 от 20.10.2025 (цена контракта 6 716 000,00 рублей) в связи с невозможностью осуществления поставки (запрет регистрации права) (решение принято 29.12.2025, вступило в силу 13.01.2026);</a:t>
            </a:r>
            <a:endParaRPr sz="1400" b="1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Wingdings"/>
              <a:buChar char="w"/>
              <a:defRPr/>
            </a:pPr>
            <a:endParaRPr sz="1400" b="1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239821" indent="-239821">
              <a:buFont typeface="Wingdings"/>
              <a:buChar char="w"/>
              <a:defRPr/>
            </a:pP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по КБК 1006 0211140030 412  - 7 220 376,00 рублей (отсутствие полномочий Управления на приобретение жилого помещения для таких категорий граждан, как инвалиды и семьи, имеющие детей-инвалидов, вставших на учет после 01.01.2005, и остаток неиспользованных бюджетных ассигнований, лимитов бюджетных обязательств, сложившийся из разницы между доведенной суммы от цены контракта).</a:t>
            </a:r>
            <a:endParaRPr sz="1400" b="1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823936" name="line-26"/>
          <p:cNvSpPr>
            <a:spLocks noGrp="1"/>
          </p:cNvSpPr>
          <p:nvPr/>
        </p:nvSpPr>
        <p:spPr bwMode="auto">
          <a:xfrm rot="5399976" flipH="1" flipV="0">
            <a:off x="5553124" y="4830690"/>
            <a:ext cx="0" cy="687916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730107010" name="line-26"/>
          <p:cNvSpPr>
            <a:spLocks noGrp="1"/>
          </p:cNvSpPr>
          <p:nvPr/>
        </p:nvSpPr>
        <p:spPr bwMode="auto">
          <a:xfrm rot="5399976" flipH="1" flipV="0">
            <a:off x="6198390" y="2020219"/>
            <a:ext cx="0" cy="638314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1663432373" name="line-26"/>
          <p:cNvSpPr>
            <a:spLocks noGrp="1"/>
          </p:cNvSpPr>
          <p:nvPr/>
        </p:nvSpPr>
        <p:spPr bwMode="auto">
          <a:xfrm rot="5399976" flipH="1" flipV="0">
            <a:off x="6223190" y="4018191"/>
            <a:ext cx="0" cy="687915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74364243" name=""/>
          <p:cNvSpPr/>
          <p:nvPr/>
        </p:nvSpPr>
        <p:spPr bwMode="auto">
          <a:xfrm flipH="0" flipV="0">
            <a:off x="6405338" y="2155223"/>
            <a:ext cx="224416" cy="264583"/>
          </a:xfrm>
          <a:prstGeom prst="flowChartDecision">
            <a:avLst/>
          </a:prstGeom>
          <a:solidFill>
            <a:schemeClr val="bg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1666526" name=""/>
          <p:cNvSpPr/>
          <p:nvPr/>
        </p:nvSpPr>
        <p:spPr bwMode="auto">
          <a:xfrm flipH="0" flipV="0">
            <a:off x="6454940" y="4229858"/>
            <a:ext cx="224415" cy="264582"/>
          </a:xfrm>
          <a:prstGeom prst="flowChartDecision">
            <a:avLst/>
          </a:prstGeom>
          <a:solidFill>
            <a:schemeClr val="bg1"/>
          </a:solidFill>
          <a:ln w="19050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666093" name="object-148"/>
          <p:cNvSpPr>
            <a:spLocks noGrp="1"/>
          </p:cNvSpPr>
          <p:nvPr/>
        </p:nvSpPr>
        <p:spPr bwMode="auto">
          <a:xfrm flipH="0" flipV="0">
            <a:off x="271991" y="2070329"/>
            <a:ext cx="640341" cy="66509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94479"/>
            </a:solidFill>
            <a:prstDash val="solid"/>
          </a:ln>
        </p:spPr>
      </p:sp>
      <p:sp>
        <p:nvSpPr>
          <p:cNvPr id="442878941" name="object-149"/>
          <p:cNvSpPr>
            <a:spLocks noGrp="1"/>
          </p:cNvSpPr>
          <p:nvPr/>
        </p:nvSpPr>
        <p:spPr bwMode="auto">
          <a:xfrm>
            <a:off x="344512" y="2155224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594479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1</a:t>
            </a:r>
            <a:endParaRPr/>
          </a:p>
        </p:txBody>
      </p:sp>
      <p:sp>
        <p:nvSpPr>
          <p:cNvPr id="764077090" name="object-152"/>
          <p:cNvSpPr>
            <a:spLocks noGrp="1"/>
          </p:cNvSpPr>
          <p:nvPr/>
        </p:nvSpPr>
        <p:spPr bwMode="auto">
          <a:xfrm flipH="0" flipV="0">
            <a:off x="319665" y="4134908"/>
            <a:ext cx="592666" cy="59100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97A76"/>
            </a:solidFill>
            <a:prstDash val="solid"/>
          </a:ln>
        </p:spPr>
      </p:sp>
      <p:sp>
        <p:nvSpPr>
          <p:cNvPr id="1598352662" name="object-153"/>
          <p:cNvSpPr>
            <a:spLocks noGrp="1"/>
          </p:cNvSpPr>
          <p:nvPr/>
        </p:nvSpPr>
        <p:spPr bwMode="auto">
          <a:xfrm>
            <a:off x="368349" y="4182762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397A7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397A76"/>
                </a:solidFill>
                <a:latin typeface="Arial"/>
                <a:ea typeface="Arial"/>
                <a:cs typeface="Arial"/>
              </a:rPr>
              <a:t>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-59"/>
          <p:cNvSpPr>
            <a:spLocks noGrp="1"/>
          </p:cNvSpPr>
          <p:nvPr/>
        </p:nvSpPr>
        <p:spPr bwMode="auto">
          <a:xfrm flipH="0" flipV="0">
            <a:off x="972336" y="4672999"/>
            <a:ext cx="10286212" cy="17277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Также в ходе контрольного мероприятия установлено, что Управлением в 2025 году было оплачено 1 соглашение о возмещении за жилое помещение, подписанное сторонами 05.02.2020. </a:t>
            </a:r>
            <a:endParaRPr sz="1400" b="0">
              <a:solidFill>
                <a:srgbClr val="302742"/>
              </a:solidFill>
              <a:latin typeface="Arial"/>
              <a:ea typeface="Arial"/>
              <a:cs typeface="Arial"/>
            </a:endParaRPr>
          </a:p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endParaRPr sz="1400" b="0">
              <a:solidFill>
                <a:srgbClr val="30274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Кроме этого, 1 муниципальный контракт расторгнут в связи с наличием обременения на жилое помещение.</a:t>
            </a:r>
            <a:endParaRPr sz="1400" b="0" i="0" u="none" strike="noStrike" cap="none" spc="0">
              <a:solidFill>
                <a:srgbClr val="30274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 b="0" i="0" u="none" strike="noStrike" cap="none" spc="0">
              <a:solidFill>
                <a:srgbClr val="302742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 По 13 муниципальным контрактам Управлением некорректно произведен расчет неустойки в связи с нарушением поставщиками сроков поставки товара. Сумма недоначисленной Управлением неустойки составляет 207 275,37 рублей.</a:t>
            </a:r>
            <a:endParaRPr lang="ru-RU" sz="1400" b="0" i="0" u="none" strike="noStrike" cap="none" spc="0">
              <a:solidFill>
                <a:srgbClr val="302742"/>
              </a:solidFill>
              <a:latin typeface="Arial"/>
              <a:ea typeface="Arial"/>
              <a:cs typeface="Arial"/>
            </a:endParaRPr>
          </a:p>
          <a:p>
            <a:pPr algn="just">
              <a:defRPr/>
            </a:pPr>
            <a:endParaRPr sz="1400" b="0" i="0" u="none" strike="noStrike" cap="none" spc="0">
              <a:solidFill>
                <a:srgbClr val="302742"/>
              </a:solidFill>
              <a:latin typeface="Arial"/>
              <a:cs typeface="Arial"/>
            </a:endParaRPr>
          </a:p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 В одном случае Управлением в нарушение пункта 2.3 Контракта был нарушен срок перечисления денежных средств поставщику на 2 рабочих дня.</a:t>
            </a:r>
            <a:endParaRPr sz="1400" b="0"/>
          </a:p>
        </p:txBody>
      </p:sp>
      <p:sp>
        <p:nvSpPr>
          <p:cNvPr id="27" name="object-38"/>
          <p:cNvSpPr>
            <a:spLocks noGrp="1"/>
          </p:cNvSpPr>
          <p:nvPr/>
        </p:nvSpPr>
        <p:spPr bwMode="auto">
          <a:xfrm>
            <a:off x="685800" y="457200"/>
            <a:ext cx="10820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контрольного </a:t>
            </a: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мероприятия</a:t>
            </a:r>
            <a:endParaRPr/>
          </a:p>
        </p:txBody>
      </p:sp>
      <p:sp>
        <p:nvSpPr>
          <p:cNvPr id="2" name="object-39"/>
          <p:cNvSpPr>
            <a:spLocks noGrp="1"/>
          </p:cNvSpPr>
          <p:nvPr/>
        </p:nvSpPr>
        <p:spPr bwMode="auto">
          <a:xfrm flipH="0" flipV="0">
            <a:off x="685800" y="1344683"/>
            <a:ext cx="10496549" cy="113756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marL="0" marR="0" indent="0" algn="just">
              <a:defRPr sz="16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 Два приобретенных жилых помещения на момент проверки не были заселены в связи с отсутствием желания граждан на вселение (администрацией городского округа инициировано направление в суд исков о выселении граждан с предоставлением жилых помещений, приобретенных в рамках вышеуказанного мероприятия, которые находятся на рассмотрении).</a:t>
            </a:r>
            <a:endParaRPr sz="1400">
              <a:solidFill>
                <a:srgbClr val="302742"/>
              </a:solidFill>
            </a:endParaRPr>
          </a:p>
        </p:txBody>
      </p:sp>
      <p:sp>
        <p:nvSpPr>
          <p:cNvPr id="3" name="line-40"/>
          <p:cNvSpPr>
            <a:spLocks noGrp="1"/>
          </p:cNvSpPr>
          <p:nvPr/>
        </p:nvSpPr>
        <p:spPr bwMode="auto">
          <a:xfrm>
            <a:off x="685800" y="1081087"/>
            <a:ext cx="10820400" cy="9525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4" name="object-41"/>
          <p:cNvSpPr>
            <a:spLocks noGrp="1"/>
          </p:cNvSpPr>
          <p:nvPr/>
        </p:nvSpPr>
        <p:spPr bwMode="auto">
          <a:xfrm>
            <a:off x="759882" y="1066799"/>
            <a:ext cx="952500" cy="38100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6" name="object-43"/>
          <p:cNvSpPr>
            <a:spLocks noGrp="1"/>
          </p:cNvSpPr>
          <p:nvPr/>
        </p:nvSpPr>
        <p:spPr bwMode="auto"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04</a:t>
            </a:r>
            <a:endParaRPr/>
          </a:p>
        </p:txBody>
      </p:sp>
      <p:sp>
        <p:nvSpPr>
          <p:cNvPr id="8" name="object-45"/>
          <p:cNvSpPr>
            <a:spLocks noGrp="1"/>
          </p:cNvSpPr>
          <p:nvPr/>
        </p:nvSpPr>
        <p:spPr bwMode="auto">
          <a:xfrm flipH="0" flipV="0">
            <a:off x="2257425" y="2439939"/>
            <a:ext cx="9001125" cy="11525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По подмероприятию «Изъятие жилых помещений путем выкупа у собственников» заключено </a:t>
            </a:r>
            <a:b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2 соглашения о возмещении за жилое помещение, оплачено в 2025 году 3 соглашения на общую сумму 6 649 500,00 рублей или 73,26 % от утвержденного объема бюджетных ассигнований</a:t>
            </a: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.</a:t>
            </a:r>
            <a:endParaRPr sz="2600"/>
          </a:p>
        </p:txBody>
      </p:sp>
      <p:sp>
        <p:nvSpPr>
          <p:cNvPr id="11" name="line-48"/>
          <p:cNvSpPr>
            <a:spLocks noGrp="1"/>
          </p:cNvSpPr>
          <p:nvPr/>
        </p:nvSpPr>
        <p:spPr bwMode="auto">
          <a:xfrm flipH="0" flipV="1">
            <a:off x="685800" y="4249666"/>
            <a:ext cx="9973783" cy="61982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5" name="object-52"/>
          <p:cNvSpPr>
            <a:spLocks noGrp="1"/>
          </p:cNvSpPr>
          <p:nvPr/>
        </p:nvSpPr>
        <p:spPr bwMode="auto">
          <a:xfrm flipH="0" flipV="0">
            <a:off x="2257425" y="3477083"/>
            <a:ext cx="8972045" cy="5916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Остаток неиспользованных бюджетных ассигнований по данному подмероприятию в размере </a:t>
            </a:r>
            <a:b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2 427 500,00 рублей образовался по причине отсутствия реквизитов для перечисления денежных средств (возмещение за изымаемое жилое помещение). </a:t>
            </a:r>
            <a:endParaRPr sz="2600"/>
          </a:p>
        </p:txBody>
      </p:sp>
      <p:sp>
        <p:nvSpPr>
          <p:cNvPr id="2070645996" name="Полилиния: фигура 23"/>
          <p:cNvSpPr/>
          <p:nvPr/>
        </p:nvSpPr>
        <p:spPr bwMode="auto">
          <a:xfrm>
            <a:off x="826840" y="2735737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 fill="norm" stroke="1" extrusionOk="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rgbClr val="5944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5409081" name="Арка 24"/>
          <p:cNvSpPr/>
          <p:nvPr/>
        </p:nvSpPr>
        <p:spPr bwMode="auto">
          <a:xfrm>
            <a:off x="826840" y="2735737"/>
            <a:ext cx="1260000" cy="1260000"/>
          </a:xfrm>
          <a:prstGeom prst="blockArc">
            <a:avLst>
              <a:gd name="adj1" fmla="val 10857266"/>
              <a:gd name="adj2" fmla="val 16195566"/>
              <a:gd name="adj3" fmla="val 766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29189341" name="TextBox 30"/>
          <p:cNvSpPr txBox="1"/>
          <p:nvPr/>
        </p:nvSpPr>
        <p:spPr bwMode="auto">
          <a:xfrm>
            <a:off x="972336" y="3134904"/>
            <a:ext cx="1102311" cy="4575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524A60"/>
                </a:solidFill>
              </a:rPr>
              <a:t>73,26%</a:t>
            </a:r>
            <a:endParaRPr/>
          </a:p>
        </p:txBody>
      </p:sp>
      <p:sp>
        <p:nvSpPr>
          <p:cNvPr id="1183733238" name="line-48"/>
          <p:cNvSpPr>
            <a:spLocks noGrp="1"/>
          </p:cNvSpPr>
          <p:nvPr/>
        </p:nvSpPr>
        <p:spPr bwMode="auto">
          <a:xfrm flipH="0" flipV="1">
            <a:off x="759882" y="2513241"/>
            <a:ext cx="9973782" cy="61982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792007" name="object-20"/>
          <p:cNvSpPr>
            <a:spLocks noGrp="1"/>
          </p:cNvSpPr>
          <p:nvPr/>
        </p:nvSpPr>
        <p:spPr bwMode="auto">
          <a:xfrm>
            <a:off x="685798" y="607483"/>
            <a:ext cx="10820398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контрольного </a:t>
            </a: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мероприятия</a:t>
            </a:r>
            <a:endParaRPr sz="3600">
              <a:solidFill>
                <a:srgbClr val="433B54"/>
              </a:solidFill>
            </a:endParaRPr>
          </a:p>
        </p:txBody>
      </p:sp>
      <p:sp>
        <p:nvSpPr>
          <p:cNvPr id="1237961398" name="line-22"/>
          <p:cNvSpPr>
            <a:spLocks noGrp="1"/>
          </p:cNvSpPr>
          <p:nvPr/>
        </p:nvSpPr>
        <p:spPr bwMode="auto">
          <a:xfrm>
            <a:off x="685798" y="1346702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596327087" name="object-23"/>
          <p:cNvSpPr>
            <a:spLocks noGrp="1"/>
          </p:cNvSpPr>
          <p:nvPr/>
        </p:nvSpPr>
        <p:spPr bwMode="auto">
          <a:xfrm>
            <a:off x="685798" y="1337176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978913624" name="object-25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05</a:t>
            </a:r>
            <a:endParaRPr/>
          </a:p>
        </p:txBody>
      </p:sp>
      <p:sp>
        <p:nvSpPr>
          <p:cNvPr id="1475726258" name="object-28"/>
          <p:cNvSpPr>
            <a:spLocks noGrp="1"/>
          </p:cNvSpPr>
          <p:nvPr/>
        </p:nvSpPr>
        <p:spPr bwMode="auto">
          <a:xfrm flipH="0" flipV="0">
            <a:off x="774748" y="2174182"/>
            <a:ext cx="4711648" cy="4008044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065783137" name="object-34"/>
          <p:cNvSpPr>
            <a:spLocks noGrp="1"/>
          </p:cNvSpPr>
          <p:nvPr/>
        </p:nvSpPr>
        <p:spPr bwMode="auto">
          <a:xfrm flipH="0" flipV="0">
            <a:off x="986415" y="2125132"/>
            <a:ext cx="3664846" cy="42094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180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lang="ru-RU" sz="16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Контрольным мероприятием установлено, что все целевые показатели (индикаторы) основного мероприятия «Приобретение объектов недвижимого имущества», установленные муниципальной программой, а также все целевые показатели (индикаторы) основного мероприятия «Изъятие имущества для муниципальных нужд», установленные муниципальной программой, достигнуты не в полном объеме.</a:t>
            </a:r>
            <a:endParaRPr sz="1600"/>
          </a:p>
        </p:txBody>
      </p:sp>
      <p:sp>
        <p:nvSpPr>
          <p:cNvPr id="500540284" name="object-156"/>
          <p:cNvSpPr>
            <a:spLocks noGrp="1"/>
          </p:cNvSpPr>
          <p:nvPr/>
        </p:nvSpPr>
        <p:spPr bwMode="auto">
          <a:xfrm flipH="0" flipV="0">
            <a:off x="197562" y="2544990"/>
            <a:ext cx="659073" cy="6471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56850"/>
            </a:solidFill>
            <a:prstDash val="solid"/>
          </a:ln>
        </p:spPr>
      </p:sp>
      <p:sp>
        <p:nvSpPr>
          <p:cNvPr id="1292942203" name="object-157"/>
          <p:cNvSpPr>
            <a:spLocks noGrp="1"/>
          </p:cNvSpPr>
          <p:nvPr/>
        </p:nvSpPr>
        <p:spPr bwMode="auto">
          <a:xfrm>
            <a:off x="279449" y="2603957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B56850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B56850"/>
                </a:solidFill>
                <a:latin typeface="Arial"/>
                <a:ea typeface="Arial"/>
                <a:cs typeface="Arial"/>
              </a:rPr>
              <a:t>3</a:t>
            </a:r>
            <a:endParaRPr/>
          </a:p>
        </p:txBody>
      </p:sp>
      <p:graphicFrame>
        <p:nvGraphicFramePr>
          <p:cNvPr id="1958458254" name="null"/>
          <p:cNvGraphicFramePr>
            <a:graphicFrameLocks xmlns:a="http://schemas.openxmlformats.org/drawingml/2006/main"/>
          </p:cNvGraphicFramePr>
          <p:nvPr/>
        </p:nvGraphicFramePr>
        <p:xfrm>
          <a:off x="4794215" y="1375276"/>
          <a:ext cx="7231848" cy="503703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695858"/>
                <a:gridCol w="797826"/>
                <a:gridCol w="598369"/>
                <a:gridCol w="598369"/>
                <a:gridCol w="797826"/>
                <a:gridCol w="1730896"/>
              </a:tblGrid>
              <a:tr h="4223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Наименование целевых показателей (индикаторов)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Ед.изме-рения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План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Факт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%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Примечание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</a:tr>
              <a:tr h="276512"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ОСНОВНОЕ МЕРОПРИЯТИЕ: Приобретение объектов недвижимого имущества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>
                    <a:solidFill>
                      <a:srgbClr val="594479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67650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Количество переселенных семей из аварийных многоквартирных домов и непригодных для 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проживания жилых помещений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Семья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16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93,75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rowSpan="3">
                  <a:txBody>
                    <a:bodyPr/>
                    <a:p>
                      <a:pPr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Односторонний отказ (сторона Заказчика) от исполнения контракта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 № 013830000000425000745_302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701 от 20.10.2025 (цена контракта 6 716 000,00 рублей) в связи с невозможностью осуществления поставки (запрет регистрации права) (решение принято 29.12.2025, вступило в силу 13.01.2026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</a:tr>
              <a:tr h="31371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Количество приобретенных квартир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Шт.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16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93,75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vert="horz" anchor="ctr"/>
                </a:tc>
              </a:tr>
              <a:tr h="105373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Доля переселенных семей из аварийных многоквартирных домов в приобретенные квартиры от общего количества семей, подлежащих переселению из аварийных многоквартирных домов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% в год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100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93,75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93,75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vert="horz" anchor="ctr"/>
                </a:tc>
              </a:tr>
              <a:tr h="253440">
                <a:tc gridSpan="6"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ОСНОВНОЕ МЕРОПРИЯТИЕ: Изъятие имущества для муниципальных нужд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5596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Количество изымаемых для муниципальных нужд жилых помещений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Кв. м.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150,2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47,8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31,82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rowSpan="3">
                  <a:txBody>
                    <a:bodyPr/>
                    <a:p>
                      <a:pPr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Отсутствие реквизитов для перечисления денежных средств (возмещение за изымаемое жилое помещение – Капитана 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Драбкина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 3-15 (решение по делу 2-3571/22) на сумму 1 275 000,00 рублей, Капитана 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Драбкина</a:t>
                      </a: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 3-14 поз.1,6 (решение по делу 2-5288/2022) 1/2 на сумму 1 152 500,00 рублей) 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</a:tr>
              <a:tr h="4223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Общая площадь изъятых жилых помещений путем выкупа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Шт.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4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1,5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37,50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vMerge="1">
                  <a:txBody>
                    <a:bodyPr/>
                    <a:p>
                      <a:pPr algn="just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vert="horz"/>
                </a:tc>
              </a:tr>
              <a:tr h="102114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Доля переселенных семей из аварийных многоквартирных домов путем выкупа (изъятия) жилых помещений от общего количества семей, подлежащих переселению из аварийных многоквартирных домов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>
                    <a:solidFill>
                      <a:srgbClr val="594479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%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100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37,5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000">
                          <a:latin typeface="+mn-lt"/>
                          <a:ea typeface="+mn-lt"/>
                          <a:cs typeface="+mn-lt"/>
                        </a:rPr>
                        <a:t>37,50</a:t>
                      </a:r>
                      <a:endParaRPr sz="1000">
                        <a:latin typeface="+mn-lt"/>
                        <a:ea typeface="+mn-lt"/>
                        <a:cs typeface="+mn-lt"/>
                      </a:endParaRPr>
                    </a:p>
                  </a:txBody>
                  <a:tcPr vert="horz" anchor="ctr"/>
                </a:tc>
                <a:tc vMerge="1">
                  <a:txBody>
                    <a:bodyPr/>
                    <a:p>
                      <a:pPr algn="just"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vert="horz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0956301" name="object-20"/>
          <p:cNvSpPr>
            <a:spLocks noGrp="1"/>
          </p:cNvSpPr>
          <p:nvPr/>
        </p:nvSpPr>
        <p:spPr bwMode="auto">
          <a:xfrm flipH="0" flipV="0">
            <a:off x="1162048" y="912282"/>
            <a:ext cx="10344148" cy="6095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В ходе визуального осмотра, проведенного сотрудниками КСП совместно с представителями Городской Думы и администрации городского округа </a:t>
            </a:r>
            <a:b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</a:b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по 15 жилым помещениям, приобретенным для переселения граждан, установлено следующее</a:t>
            </a: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:</a:t>
            </a:r>
            <a:endParaRPr sz="2200">
              <a:solidFill>
                <a:srgbClr val="433B54"/>
              </a:solidFill>
            </a:endParaRPr>
          </a:p>
        </p:txBody>
      </p:sp>
      <p:sp>
        <p:nvSpPr>
          <p:cNvPr id="2022373973" name="line-22"/>
          <p:cNvSpPr>
            <a:spLocks noGrp="1"/>
          </p:cNvSpPr>
          <p:nvPr/>
        </p:nvSpPr>
        <p:spPr bwMode="auto">
          <a:xfrm>
            <a:off x="770465" y="1904998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843077649" name="object-23"/>
          <p:cNvSpPr>
            <a:spLocks noGrp="1"/>
          </p:cNvSpPr>
          <p:nvPr/>
        </p:nvSpPr>
        <p:spPr bwMode="auto">
          <a:xfrm>
            <a:off x="685800" y="1866898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832577456" name="object-25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06</a:t>
            </a:r>
            <a:endParaRPr/>
          </a:p>
        </p:txBody>
      </p:sp>
      <p:sp>
        <p:nvSpPr>
          <p:cNvPr id="1034430375" name="line-26"/>
          <p:cNvSpPr>
            <a:spLocks noGrp="1"/>
          </p:cNvSpPr>
          <p:nvPr/>
        </p:nvSpPr>
        <p:spPr bwMode="auto">
          <a:xfrm>
            <a:off x="5219699" y="3962399"/>
            <a:ext cx="1752598" cy="9524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269889327" name="object-27"/>
          <p:cNvSpPr>
            <a:spLocks noGrp="1"/>
          </p:cNvSpPr>
          <p:nvPr/>
        </p:nvSpPr>
        <p:spPr bwMode="auto">
          <a:xfrm>
            <a:off x="5915025" y="3829050"/>
            <a:ext cx="209549" cy="266699"/>
          </a:xfrm>
          <a:prstGeom prst="chevron">
            <a:avLst>
              <a:gd name="adj" fmla="val 50000"/>
            </a:avLst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758070937" name="object-28"/>
          <p:cNvSpPr>
            <a:spLocks noGrp="1"/>
          </p:cNvSpPr>
          <p:nvPr/>
        </p:nvSpPr>
        <p:spPr bwMode="auto">
          <a:xfrm flipH="0" flipV="0">
            <a:off x="685798" y="2190748"/>
            <a:ext cx="4533898" cy="437666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595097686" name="object-29"/>
          <p:cNvSpPr>
            <a:spLocks noGrp="1"/>
          </p:cNvSpPr>
          <p:nvPr/>
        </p:nvSpPr>
        <p:spPr bwMode="auto">
          <a:xfrm flipH="0" flipV="0">
            <a:off x="6972300" y="2190748"/>
            <a:ext cx="4533899" cy="421004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548271857" name="object-34"/>
          <p:cNvSpPr>
            <a:spLocks noGrp="1"/>
          </p:cNvSpPr>
          <p:nvPr/>
        </p:nvSpPr>
        <p:spPr bwMode="auto">
          <a:xfrm flipH="0" flipV="0">
            <a:off x="986414" y="2125131"/>
            <a:ext cx="3957198" cy="42094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к 5 жилым помещениям не было доступа (граждан не оказалось дома, установить с ними связь не представилось возможным);</a:t>
            </a:r>
            <a:b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>
              <a:solidFill>
                <a:srgbClr val="716C7B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характеристики 8 жилых помещений соответствуют требованиям технического задания муниципального контракта;</a:t>
            </a:r>
            <a:b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>
              <a:solidFill>
                <a:srgbClr val="716C7B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характеристики 1 жилого помещения не соответствуют требованиям технического задания муниципального контракта;</a:t>
            </a:r>
            <a:b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endParaRPr lang="ru-RU" sz="1400" b="0" i="0" u="none" strike="noStrike" cap="none" spc="0">
              <a:solidFill>
                <a:srgbClr val="716C7B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2 жилых помещения не заселены в связи с отказом граждан (Управление обратилось в Петропавловск-Камчатский городской суд с исками о переселении гражданина в жилые помещения (квартиры) в судебном порядке, иски находятся на рассмотрении);</a:t>
            </a:r>
            <a:endParaRPr lang="ru-RU" sz="1400" b="0" i="0" u="none" strike="noStrike" cap="none" spc="0">
              <a:solidFill>
                <a:srgbClr val="716C7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8670861" name="object-160"/>
          <p:cNvSpPr>
            <a:spLocks noGrp="1"/>
          </p:cNvSpPr>
          <p:nvPr/>
        </p:nvSpPr>
        <p:spPr bwMode="auto">
          <a:xfrm flipH="0" flipV="0">
            <a:off x="275166" y="664632"/>
            <a:ext cx="752473" cy="791032"/>
          </a:xfrm>
          <a:prstGeom prst="ellipse">
            <a:avLst/>
          </a:prstGeom>
          <a:solidFill>
            <a:srgbClr val="FFFFFF"/>
          </a:solidFill>
          <a:ln w="38100">
            <a:solidFill>
              <a:srgbClr val="747E39"/>
            </a:solidFill>
            <a:prstDash val="solid"/>
          </a:ln>
        </p:spPr>
      </p:sp>
      <p:sp>
        <p:nvSpPr>
          <p:cNvPr id="1606584366" name="object-161"/>
          <p:cNvSpPr>
            <a:spLocks noGrp="1"/>
          </p:cNvSpPr>
          <p:nvPr/>
        </p:nvSpPr>
        <p:spPr bwMode="auto">
          <a:xfrm>
            <a:off x="403753" y="812498"/>
            <a:ext cx="495298" cy="4952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747E39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47E39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sp>
        <p:nvSpPr>
          <p:cNvPr id="2143842819" name=""/>
          <p:cNvSpPr txBox="1"/>
          <p:nvPr/>
        </p:nvSpPr>
        <p:spPr bwMode="auto">
          <a:xfrm flipH="0" flipV="0">
            <a:off x="7035121" y="2386078"/>
            <a:ext cx="4221226" cy="30788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в связи с дефектами 1 жилого помещения Управление обратилось в Петропавловск-Камчатский городской суд с исковым заявлением о возложении обязанностей на подрядчика по устранению дефектов, иск находится на рассмотрении;</a:t>
            </a:r>
            <a:b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endParaRPr sz="1400" b="1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marL="239821" indent="-239821" algn="just">
              <a:buFont typeface="Liberation Sans"/>
              <a:buChar char="–"/>
              <a:defRPr/>
            </a:pP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в ходе анализа официального сайта zakupki.gov.ru выявлено расхождение между техническим заданием муниципального контракта и характеристикой объекта закупки, размещенной на сайте в отношении 4 жилых помещений;</a:t>
            </a:r>
            <a:endParaRPr sz="1400" b="1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27274782" name=""/>
          <p:cNvSpPr/>
          <p:nvPr/>
        </p:nvSpPr>
        <p:spPr bwMode="auto">
          <a:xfrm flipH="0" flipV="0">
            <a:off x="937632" y="2310370"/>
            <a:ext cx="224415" cy="264582"/>
          </a:xfrm>
          <a:prstGeom prst="flowChartDecision">
            <a:avLst/>
          </a:prstGeom>
          <a:solidFill>
            <a:srgbClr val="594479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240078" name=""/>
          <p:cNvSpPr/>
          <p:nvPr/>
        </p:nvSpPr>
        <p:spPr bwMode="auto">
          <a:xfrm flipH="0" flipV="0">
            <a:off x="937632" y="3164416"/>
            <a:ext cx="224415" cy="264582"/>
          </a:xfrm>
          <a:prstGeom prst="flowChartDecision">
            <a:avLst/>
          </a:prstGeom>
          <a:solidFill>
            <a:srgbClr val="594479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5772565" name=""/>
          <p:cNvSpPr/>
          <p:nvPr/>
        </p:nvSpPr>
        <p:spPr bwMode="auto">
          <a:xfrm flipH="0" flipV="0">
            <a:off x="937632" y="4031191"/>
            <a:ext cx="224415" cy="264582"/>
          </a:xfrm>
          <a:prstGeom prst="flowChartDecision">
            <a:avLst/>
          </a:prstGeom>
          <a:solidFill>
            <a:srgbClr val="594479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6582625" name=""/>
          <p:cNvSpPr/>
          <p:nvPr/>
        </p:nvSpPr>
        <p:spPr bwMode="auto">
          <a:xfrm flipH="0" flipV="0">
            <a:off x="937632" y="4847939"/>
            <a:ext cx="224415" cy="264582"/>
          </a:xfrm>
          <a:prstGeom prst="flowChartDecision">
            <a:avLst/>
          </a:prstGeom>
          <a:solidFill>
            <a:srgbClr val="594479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6486120" name=""/>
          <p:cNvSpPr/>
          <p:nvPr/>
        </p:nvSpPr>
        <p:spPr bwMode="auto">
          <a:xfrm flipH="0" flipV="0">
            <a:off x="7035121" y="2386078"/>
            <a:ext cx="224415" cy="264582"/>
          </a:xfrm>
          <a:prstGeom prst="flowChartDecision">
            <a:avLst/>
          </a:prstGeom>
          <a:solidFill>
            <a:schemeClr val="bg1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5339886" name=""/>
          <p:cNvSpPr/>
          <p:nvPr/>
        </p:nvSpPr>
        <p:spPr bwMode="auto">
          <a:xfrm flipH="0" flipV="0">
            <a:off x="7035121" y="3904869"/>
            <a:ext cx="224415" cy="264582"/>
          </a:xfrm>
          <a:prstGeom prst="flowChartDecision">
            <a:avLst/>
          </a:prstGeom>
          <a:solidFill>
            <a:schemeClr val="bg1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3361558" name="line-26"/>
          <p:cNvSpPr>
            <a:spLocks noGrp="1"/>
          </p:cNvSpPr>
          <p:nvPr/>
        </p:nvSpPr>
        <p:spPr bwMode="auto">
          <a:xfrm>
            <a:off x="3812230" y="5426177"/>
            <a:ext cx="1752598" cy="9524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971284185" name="object-29"/>
          <p:cNvSpPr>
            <a:spLocks noGrp="1"/>
          </p:cNvSpPr>
          <p:nvPr/>
        </p:nvSpPr>
        <p:spPr bwMode="auto">
          <a:xfrm flipH="0" flipV="0">
            <a:off x="685800" y="4113811"/>
            <a:ext cx="3155005" cy="2567016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9" name="object-20"/>
          <p:cNvSpPr>
            <a:spLocks noGrp="1"/>
          </p:cNvSpPr>
          <p:nvPr/>
        </p:nvSpPr>
        <p:spPr bwMode="auto">
          <a:xfrm flipH="0" flipV="0">
            <a:off x="1162049" y="912283"/>
            <a:ext cx="10344149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В ходе визуального осмотра, проведенного сотрудниками КСП совместно с представителями Городской Думы и администрации городского округа </a:t>
            </a:r>
            <a:b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</a:b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по 15 жилым помещениям, приобретенным для переселения граждан, установлено следующее</a:t>
            </a:r>
            <a:r>
              <a:rPr lang="ru-RU" sz="20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:</a:t>
            </a:r>
            <a:endParaRPr sz="2200">
              <a:solidFill>
                <a:srgbClr val="433B54"/>
              </a:solidFill>
            </a:endParaRPr>
          </a:p>
        </p:txBody>
      </p:sp>
      <p:sp>
        <p:nvSpPr>
          <p:cNvPr id="3" name="line-22"/>
          <p:cNvSpPr>
            <a:spLocks noGrp="1"/>
          </p:cNvSpPr>
          <p:nvPr/>
        </p:nvSpPr>
        <p:spPr bwMode="auto">
          <a:xfrm>
            <a:off x="770466" y="1904999"/>
            <a:ext cx="10820400" cy="9525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4" name="object-23"/>
          <p:cNvSpPr>
            <a:spLocks noGrp="1"/>
          </p:cNvSpPr>
          <p:nvPr/>
        </p:nvSpPr>
        <p:spPr bwMode="auto">
          <a:xfrm>
            <a:off x="685800" y="1866899"/>
            <a:ext cx="952500" cy="38100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6" name="object-25"/>
          <p:cNvSpPr>
            <a:spLocks noGrp="1"/>
          </p:cNvSpPr>
          <p:nvPr/>
        </p:nvSpPr>
        <p:spPr bwMode="auto">
          <a:xfrm>
            <a:off x="10858500" y="6400800"/>
            <a:ext cx="6477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07</a:t>
            </a:r>
            <a:endParaRPr/>
          </a:p>
        </p:txBody>
      </p:sp>
      <p:sp>
        <p:nvSpPr>
          <p:cNvPr id="7" name="line-26"/>
          <p:cNvSpPr>
            <a:spLocks noGrp="1"/>
          </p:cNvSpPr>
          <p:nvPr/>
        </p:nvSpPr>
        <p:spPr bwMode="auto">
          <a:xfrm>
            <a:off x="3783654" y="3067049"/>
            <a:ext cx="1752599" cy="9525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8" name="object-27"/>
          <p:cNvSpPr>
            <a:spLocks noGrp="1"/>
          </p:cNvSpPr>
          <p:nvPr/>
        </p:nvSpPr>
        <p:spPr bwMode="auto">
          <a:xfrm>
            <a:off x="4478979" y="2933699"/>
            <a:ext cx="209550" cy="266700"/>
          </a:xfrm>
          <a:prstGeom prst="chevron">
            <a:avLst>
              <a:gd name="adj" fmla="val 50000"/>
            </a:avLst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9" name="object-28"/>
          <p:cNvSpPr>
            <a:spLocks noGrp="1"/>
          </p:cNvSpPr>
          <p:nvPr/>
        </p:nvSpPr>
        <p:spPr bwMode="auto">
          <a:xfrm flipH="0" flipV="0">
            <a:off x="685798" y="2190748"/>
            <a:ext cx="3155006" cy="17716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0" name="object-29"/>
          <p:cNvSpPr>
            <a:spLocks noGrp="1"/>
          </p:cNvSpPr>
          <p:nvPr/>
        </p:nvSpPr>
        <p:spPr bwMode="auto">
          <a:xfrm flipH="0" flipV="0">
            <a:off x="5274775" y="2066924"/>
            <a:ext cx="5732773" cy="4613903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2034754303" name="object-34"/>
          <p:cNvSpPr>
            <a:spLocks noGrp="1"/>
          </p:cNvSpPr>
          <p:nvPr/>
        </p:nvSpPr>
        <p:spPr bwMode="auto">
          <a:xfrm flipH="0" flipV="0">
            <a:off x="899052" y="2311865"/>
            <a:ext cx="2783120" cy="201251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marL="180000" marR="0" indent="-90000" algn="just">
              <a:tabLst>
                <a:tab pos="360000" algn="l"/>
              </a:tabLst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  в 4 жилых помещениях выявлены отдельные дефекты, требующие устранения в рамках гарантийного срока по муниципальным контрактам.</a:t>
            </a:r>
            <a:endParaRPr lang="ru-RU" sz="1400" b="0" i="0" u="none" strike="noStrike" cap="none" spc="0">
              <a:solidFill>
                <a:srgbClr val="716C7B"/>
              </a:solidFill>
              <a:latin typeface="Arial"/>
              <a:cs typeface="Arial"/>
            </a:endParaRPr>
          </a:p>
          <a:p>
            <a:pPr marL="180000" marR="0" indent="-180000" algn="l">
              <a:tabLst>
                <a:tab pos="360000" algn="l"/>
              </a:tabLst>
              <a:defRPr sz="180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b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</a:br>
            <a:endParaRPr/>
          </a:p>
        </p:txBody>
      </p:sp>
      <p:sp>
        <p:nvSpPr>
          <p:cNvPr id="1887172003" name="object-160"/>
          <p:cNvSpPr>
            <a:spLocks noGrp="1"/>
          </p:cNvSpPr>
          <p:nvPr/>
        </p:nvSpPr>
        <p:spPr bwMode="auto">
          <a:xfrm flipH="0" flipV="0">
            <a:off x="275166" y="664633"/>
            <a:ext cx="752474" cy="791033"/>
          </a:xfrm>
          <a:prstGeom prst="ellipse">
            <a:avLst/>
          </a:prstGeom>
          <a:solidFill>
            <a:srgbClr val="FFFFFF"/>
          </a:solidFill>
          <a:ln w="38100">
            <a:solidFill>
              <a:srgbClr val="747E39"/>
            </a:solidFill>
            <a:prstDash val="solid"/>
          </a:ln>
        </p:spPr>
      </p:sp>
      <p:sp>
        <p:nvSpPr>
          <p:cNvPr id="1799571053" name="object-161"/>
          <p:cNvSpPr>
            <a:spLocks noGrp="1"/>
          </p:cNvSpPr>
          <p:nvPr/>
        </p:nvSpPr>
        <p:spPr bwMode="auto">
          <a:xfrm>
            <a:off x="403754" y="812499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747E39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47E39"/>
                </a:solidFill>
                <a:latin typeface="Arial"/>
                <a:ea typeface="Arial"/>
                <a:cs typeface="Arial"/>
              </a:rPr>
              <a:t>4</a:t>
            </a:r>
            <a:endParaRPr/>
          </a:p>
        </p:txBody>
      </p:sp>
      <p:pic>
        <p:nvPicPr>
          <p:cNvPr id="1536211434" name=""/>
          <p:cNvPicPr/>
          <p:nvPr/>
        </p:nvPicPr>
        <p:blipFill>
          <a:blip r:embed="rId2"/>
          <a:srcRect l="12152" t="24118" r="12152" b="10777"/>
          <a:stretch/>
        </p:blipFill>
        <p:spPr bwMode="auto">
          <a:xfrm rot="0" flipH="0" flipV="0">
            <a:off x="8329619" y="2208150"/>
            <a:ext cx="2103466" cy="2479642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2032633522" name=""/>
          <p:cNvPicPr/>
          <p:nvPr/>
        </p:nvPicPr>
        <p:blipFill>
          <a:blip r:embed="rId3"/>
          <a:srcRect l="11906" t="30001" r="10367" b="14253"/>
          <a:stretch/>
        </p:blipFill>
        <p:spPr bwMode="auto">
          <a:xfrm rot="0" flipH="0" flipV="0">
            <a:off x="5705435" y="2208150"/>
            <a:ext cx="2272797" cy="2479642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1783065708" name="Picture 4" descr="C:\Users\APanov\AppData\Local\Microsoft\Windows\INetCache\Content.Word\27356705-f385-48cd-b547-b49ef86e88a4.jfif"/>
          <p:cNvPicPr>
            <a:picLocks noChangeAspect="1"/>
          </p:cNvPicPr>
          <p:nvPr/>
        </p:nvPicPr>
        <p:blipFill>
          <a:blip r:embed="rId4"/>
          <a:srcRect l="0" t="39735" r="0" b="9430"/>
          <a:stretch/>
        </p:blipFill>
        <p:spPr bwMode="auto">
          <a:xfrm rot="0" flipH="0" flipV="0">
            <a:off x="5705435" y="4823647"/>
            <a:ext cx="2325070" cy="1577152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15384341" name=""/>
          <p:cNvPicPr/>
          <p:nvPr/>
        </p:nvPicPr>
        <p:blipFill>
          <a:blip r:embed="rId5"/>
          <a:srcRect l="16460" t="34416" r="10567" b="39884"/>
          <a:stretch/>
        </p:blipFill>
        <p:spPr bwMode="auto">
          <a:xfrm rot="0" flipH="0" flipV="0">
            <a:off x="961623" y="5569052"/>
            <a:ext cx="2720548" cy="1037883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249136280" name=""/>
          <p:cNvPicPr/>
          <p:nvPr/>
        </p:nvPicPr>
        <p:blipFill>
          <a:blip r:embed="rId6"/>
          <a:srcRect l="0" t="40674" r="0" b="15477"/>
          <a:stretch/>
        </p:blipFill>
        <p:spPr bwMode="auto">
          <a:xfrm rot="0" flipH="0" flipV="0">
            <a:off x="8329619" y="4929229"/>
            <a:ext cx="2188342" cy="1365987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2071912602" name="Picture 109" descr="C:\Users\APanov\AppData\Local\Microsoft\Windows\INetCache\Content.Word\4a458fbf-6938-464f-8943-5e16b47cce43.jfif"/>
          <p:cNvPicPr>
            <a:picLocks noChangeAspect="1"/>
          </p:cNvPicPr>
          <p:nvPr/>
        </p:nvPicPr>
        <p:blipFill>
          <a:blip r:embed="rId7"/>
          <a:srcRect l="0" t="50719" r="0" b="17055"/>
          <a:stretch/>
        </p:blipFill>
        <p:spPr bwMode="auto">
          <a:xfrm rot="0" flipH="0" flipV="0">
            <a:off x="1011880" y="4229942"/>
            <a:ext cx="2670292" cy="1196235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sp>
        <p:nvSpPr>
          <p:cNvPr id="1938288705" name="object-27"/>
          <p:cNvSpPr>
            <a:spLocks noGrp="1"/>
          </p:cNvSpPr>
          <p:nvPr/>
        </p:nvSpPr>
        <p:spPr bwMode="auto">
          <a:xfrm rot="10799989">
            <a:off x="4450404" y="5302351"/>
            <a:ext cx="209549" cy="266699"/>
          </a:xfrm>
          <a:prstGeom prst="chevron">
            <a:avLst>
              <a:gd name="adj" fmla="val 50000"/>
            </a:avLst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2115727093" name=""/>
          <p:cNvSpPr/>
          <p:nvPr/>
        </p:nvSpPr>
        <p:spPr bwMode="auto">
          <a:xfrm flipH="0" flipV="0">
            <a:off x="803223" y="2423277"/>
            <a:ext cx="224415" cy="264582"/>
          </a:xfrm>
          <a:prstGeom prst="flowChartDecision">
            <a:avLst/>
          </a:prstGeom>
          <a:solidFill>
            <a:srgbClr val="594479"/>
          </a:solidFill>
          <a:ln w="19050">
            <a:solidFill>
              <a:srgbClr val="59447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0697199" name="object-20"/>
          <p:cNvSpPr>
            <a:spLocks noGrp="1"/>
          </p:cNvSpPr>
          <p:nvPr/>
        </p:nvSpPr>
        <p:spPr bwMode="auto">
          <a:xfrm>
            <a:off x="685798" y="912282"/>
            <a:ext cx="10820398" cy="6095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визуального осмотра</a:t>
            </a:r>
            <a:endParaRPr sz="3600">
              <a:solidFill>
                <a:srgbClr val="433B54"/>
              </a:solidFill>
            </a:endParaRPr>
          </a:p>
        </p:txBody>
      </p:sp>
      <p:sp>
        <p:nvSpPr>
          <p:cNvPr id="649404163" name="line-22"/>
          <p:cNvSpPr>
            <a:spLocks noGrp="1"/>
          </p:cNvSpPr>
          <p:nvPr/>
        </p:nvSpPr>
        <p:spPr bwMode="auto">
          <a:xfrm>
            <a:off x="685800" y="1714500"/>
            <a:ext cx="10820398" cy="9522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253483769" name="object-23"/>
          <p:cNvSpPr>
            <a:spLocks noGrp="1"/>
          </p:cNvSpPr>
          <p:nvPr/>
        </p:nvSpPr>
        <p:spPr bwMode="auto">
          <a:xfrm>
            <a:off x="685800" y="1695448"/>
            <a:ext cx="952498" cy="38098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642929772" name="object-25"/>
          <p:cNvSpPr>
            <a:spLocks noGrp="1"/>
          </p:cNvSpPr>
          <p:nvPr/>
        </p:nvSpPr>
        <p:spPr bwMode="auto">
          <a:xfrm>
            <a:off x="10858500" y="6400800"/>
            <a:ext cx="647698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08</a:t>
            </a:r>
            <a:endParaRPr/>
          </a:p>
        </p:txBody>
      </p:sp>
      <p:sp>
        <p:nvSpPr>
          <p:cNvPr id="640508447" name="object-28"/>
          <p:cNvSpPr>
            <a:spLocks noGrp="1"/>
          </p:cNvSpPr>
          <p:nvPr/>
        </p:nvSpPr>
        <p:spPr bwMode="auto">
          <a:xfrm flipH="0" flipV="0">
            <a:off x="774748" y="1910748"/>
            <a:ext cx="4711648" cy="4718648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753372835" name="object-29"/>
          <p:cNvSpPr>
            <a:spLocks noGrp="1"/>
          </p:cNvSpPr>
          <p:nvPr/>
        </p:nvSpPr>
        <p:spPr bwMode="auto">
          <a:xfrm flipH="0" flipV="0">
            <a:off x="6758410" y="2513756"/>
            <a:ext cx="4694815" cy="3338465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737088564" name="object-34"/>
          <p:cNvSpPr>
            <a:spLocks noGrp="1"/>
          </p:cNvSpPr>
          <p:nvPr/>
        </p:nvSpPr>
        <p:spPr bwMode="auto">
          <a:xfrm flipH="0" flipV="0">
            <a:off x="986415" y="2125132"/>
            <a:ext cx="4021665" cy="42094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/>
            </a:pPr>
            <a:r>
              <a:rPr lang="ru-RU" sz="1400" b="0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Кроме этого, проведен визуальный осмотр выполненных работ по соглашению о возмещении за изымаемое жилое помещение, заключенных в рамках реализации Мероприятия по переселению граждан из аварийного жилищного фонда  государственной программы Камчатского края «Обеспечение доступным и комфортным жильем жителей Камчатского края», утвержденной постановлением Правительства Камчатского края от 21.02.2024 № 55-П «Об утверждении государственной программы Камчатского края «Обеспечение доступным и комфортным жильем жителей Камчатского края», в рамках которого установлено, что 1 жилое помещение до настоящего времени не освобождено гражданином, несмотря на полученные по соглашению о возмещении денежные средства, 2 жилых помещения полностью расселены.</a:t>
            </a:r>
            <a:endParaRPr lang="ru-RU" sz="1400" b="0" i="0" u="none" strike="noStrike" cap="none" spc="0">
              <a:solidFill>
                <a:srgbClr val="716C7B"/>
              </a:solidFill>
              <a:latin typeface="Arial"/>
              <a:cs typeface="Arial"/>
            </a:endParaRPr>
          </a:p>
        </p:txBody>
      </p:sp>
      <p:pic>
        <p:nvPicPr>
          <p:cNvPr id="943951318" name=""/>
          <p:cNvPicPr/>
          <p:nvPr/>
        </p:nvPicPr>
        <p:blipFill>
          <a:blip r:embed="rId2"/>
          <a:stretch/>
        </p:blipFill>
        <p:spPr bwMode="auto">
          <a:xfrm rot="0" flipH="0" flipV="0">
            <a:off x="6833845" y="2740091"/>
            <a:ext cx="2271973" cy="2840914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pic>
        <p:nvPicPr>
          <p:cNvPr id="1421680750" name="Picture 65" descr="C:\Users\APanov\Desktop\Проверки\Нежилой фонд за 2025\Визуальные осмотры нежилой фонд за 2025\Первый визуальный осмотр с Лесковым и Никой\14094bed-2799-47a0-83c3-d7d3e56e852a.jfif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9217084" y="2740091"/>
            <a:ext cx="2089710" cy="2840914"/>
          </a:xfrm>
          <a:prstGeom prst="snip2DiagRect">
            <a:avLst>
              <a:gd name="adj1" fmla="val 0"/>
              <a:gd name="adj2" fmla="val 16667"/>
            </a:avLst>
          </a:prstGeom>
          <a:noFill/>
          <a:ln>
            <a:noFill/>
          </a:ln>
        </p:spPr>
      </p:pic>
      <p:sp>
        <p:nvSpPr>
          <p:cNvPr id="1702429818" name="line-26"/>
          <p:cNvSpPr>
            <a:spLocks noGrp="1"/>
          </p:cNvSpPr>
          <p:nvPr/>
        </p:nvSpPr>
        <p:spPr bwMode="auto">
          <a:xfrm rot="5399942" flipH="0" flipV="0">
            <a:off x="5122555" y="4187635"/>
            <a:ext cx="3272450" cy="0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693419873" name="object-27"/>
          <p:cNvSpPr>
            <a:spLocks noGrp="1"/>
          </p:cNvSpPr>
          <p:nvPr/>
        </p:nvSpPr>
        <p:spPr bwMode="auto">
          <a:xfrm>
            <a:off x="5915025" y="3829050"/>
            <a:ext cx="209549" cy="266699"/>
          </a:xfrm>
          <a:prstGeom prst="chevron">
            <a:avLst>
              <a:gd name="adj" fmla="val 50000"/>
            </a:avLst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80052700" name="line-26"/>
          <p:cNvSpPr>
            <a:spLocks noGrp="1"/>
          </p:cNvSpPr>
          <p:nvPr/>
        </p:nvSpPr>
        <p:spPr bwMode="auto">
          <a:xfrm flipH="0" flipV="0">
            <a:off x="5486397" y="3962399"/>
            <a:ext cx="1272012" cy="0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7132872" name="object-59"/>
          <p:cNvSpPr>
            <a:spLocks noGrp="1"/>
          </p:cNvSpPr>
          <p:nvPr/>
        </p:nvSpPr>
        <p:spPr bwMode="auto">
          <a:xfrm flipH="0" flipV="0">
            <a:off x="638646" y="4683322"/>
            <a:ext cx="8078607" cy="108484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 Акты осмотра 2 жилых помещений  в ходе контрольного мероприятия не предоставлены, что не позволяет дать им оценку, а также установить факт проведения осмотров вышеуказанных жилых помещений.</a:t>
            </a:r>
            <a:endParaRPr sz="1400" b="0"/>
          </a:p>
        </p:txBody>
      </p:sp>
      <p:sp>
        <p:nvSpPr>
          <p:cNvPr id="1728841898" name="object-39"/>
          <p:cNvSpPr>
            <a:spLocks noGrp="1"/>
          </p:cNvSpPr>
          <p:nvPr/>
        </p:nvSpPr>
        <p:spPr bwMode="auto">
          <a:xfrm flipH="0" flipV="0">
            <a:off x="611716" y="2322424"/>
            <a:ext cx="8171551" cy="11375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marL="0" marR="0" indent="0" algn="just">
              <a:defRPr sz="16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 Отдельные недостатки выявлены при составлении сотрудниками Управления актов осмотра приобретаемых Управлением жилых помещений (квартир) для муниципальных нужд, который осуществляется комиссионно в соответствии с Положением о комиссии по осуществлению осмотра, утвержденным приказом Управления от 05.04.2022 № 12-68/22.</a:t>
            </a:r>
            <a:endParaRPr sz="1400">
              <a:solidFill>
                <a:srgbClr val="302742"/>
              </a:solidFill>
            </a:endParaRPr>
          </a:p>
        </p:txBody>
      </p:sp>
      <p:sp>
        <p:nvSpPr>
          <p:cNvPr id="450946402" name="object-43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09</a:t>
            </a:r>
            <a:endParaRPr/>
          </a:p>
        </p:txBody>
      </p:sp>
      <p:sp>
        <p:nvSpPr>
          <p:cNvPr id="510953602" name="object-45"/>
          <p:cNvSpPr>
            <a:spLocks noGrp="1"/>
          </p:cNvSpPr>
          <p:nvPr/>
        </p:nvSpPr>
        <p:spPr bwMode="auto">
          <a:xfrm flipH="0" flipV="0">
            <a:off x="1162048" y="3490981"/>
            <a:ext cx="7621219" cy="11525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 sz="24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400" b="1" i="0" u="none" strike="noStrike" cap="none" spc="0">
                <a:solidFill>
                  <a:srgbClr val="302742"/>
                </a:solidFill>
                <a:latin typeface="Arial"/>
                <a:ea typeface="Arial"/>
                <a:cs typeface="Arial"/>
              </a:rPr>
              <a:t>Так, в ходе анализа представленных копий актов осмотра жилых помещений, приобретаемых Управлением, выявлены случаи их ненадлежащего оформления (отсутствие подписей, внесение недостоверных сведений).</a:t>
            </a:r>
            <a:endParaRPr sz="2600"/>
          </a:p>
        </p:txBody>
      </p:sp>
      <p:sp>
        <p:nvSpPr>
          <p:cNvPr id="1968931194" name="line-48"/>
          <p:cNvSpPr>
            <a:spLocks noGrp="1"/>
          </p:cNvSpPr>
          <p:nvPr/>
        </p:nvSpPr>
        <p:spPr bwMode="auto">
          <a:xfrm flipH="0" flipV="1">
            <a:off x="638646" y="4683322"/>
            <a:ext cx="8011229" cy="0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382924803" name="line-48"/>
          <p:cNvSpPr>
            <a:spLocks noGrp="1"/>
          </p:cNvSpPr>
          <p:nvPr/>
        </p:nvSpPr>
        <p:spPr bwMode="auto">
          <a:xfrm flipH="0" flipV="1">
            <a:off x="685800" y="3429000"/>
            <a:ext cx="8031452" cy="61981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386014048" name="object-20"/>
          <p:cNvSpPr>
            <a:spLocks noGrp="1"/>
          </p:cNvSpPr>
          <p:nvPr/>
        </p:nvSpPr>
        <p:spPr bwMode="auto">
          <a:xfrm>
            <a:off x="685798" y="912282"/>
            <a:ext cx="10820397" cy="6095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визуального осмотра</a:t>
            </a:r>
            <a:endParaRPr sz="3600">
              <a:solidFill>
                <a:srgbClr val="433B54"/>
              </a:solidFill>
            </a:endParaRPr>
          </a:p>
        </p:txBody>
      </p:sp>
      <p:sp>
        <p:nvSpPr>
          <p:cNvPr id="1279973231" name="line-22"/>
          <p:cNvSpPr>
            <a:spLocks noGrp="1"/>
          </p:cNvSpPr>
          <p:nvPr/>
        </p:nvSpPr>
        <p:spPr bwMode="auto">
          <a:xfrm>
            <a:off x="685800" y="1714500"/>
            <a:ext cx="10820397" cy="9522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144847486" name="object-23"/>
          <p:cNvSpPr>
            <a:spLocks noGrp="1"/>
          </p:cNvSpPr>
          <p:nvPr/>
        </p:nvSpPr>
        <p:spPr bwMode="auto">
          <a:xfrm>
            <a:off x="685798" y="1700212"/>
            <a:ext cx="952498" cy="38098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EDECE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162709" name="object-20"/>
          <p:cNvSpPr>
            <a:spLocks noGrp="1"/>
          </p:cNvSpPr>
          <p:nvPr/>
        </p:nvSpPr>
        <p:spPr bwMode="auto">
          <a:xfrm>
            <a:off x="685799" y="912283"/>
            <a:ext cx="10820398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Результаты контрольного </a:t>
            </a:r>
            <a:r>
              <a:rPr lang="ru-RU" sz="3600" b="1" i="0" u="none" strike="noStrike" cap="none" spc="0">
                <a:solidFill>
                  <a:srgbClr val="433B54"/>
                </a:solidFill>
                <a:latin typeface="Arial"/>
                <a:ea typeface="Arial"/>
                <a:cs typeface="Arial"/>
              </a:rPr>
              <a:t>мероприятия</a:t>
            </a:r>
            <a:endParaRPr sz="3600">
              <a:solidFill>
                <a:srgbClr val="433B54"/>
              </a:solidFill>
            </a:endParaRPr>
          </a:p>
        </p:txBody>
      </p:sp>
      <p:sp>
        <p:nvSpPr>
          <p:cNvPr id="669241709" name="line-22"/>
          <p:cNvSpPr>
            <a:spLocks noGrp="1"/>
          </p:cNvSpPr>
          <p:nvPr/>
        </p:nvSpPr>
        <p:spPr bwMode="auto">
          <a:xfrm>
            <a:off x="685800" y="1714500"/>
            <a:ext cx="10820398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672631623" name="object-23"/>
          <p:cNvSpPr>
            <a:spLocks noGrp="1"/>
          </p:cNvSpPr>
          <p:nvPr/>
        </p:nvSpPr>
        <p:spPr bwMode="auto">
          <a:xfrm>
            <a:off x="685800" y="1695449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418302258" name="object-25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10</a:t>
            </a:r>
            <a:endParaRPr/>
          </a:p>
        </p:txBody>
      </p:sp>
      <p:sp>
        <p:nvSpPr>
          <p:cNvPr id="912922923" name="line-26"/>
          <p:cNvSpPr>
            <a:spLocks noGrp="1"/>
          </p:cNvSpPr>
          <p:nvPr/>
        </p:nvSpPr>
        <p:spPr bwMode="auto">
          <a:xfrm rot="5399976" flipH="0" flipV="0">
            <a:off x="4478143" y="4161689"/>
            <a:ext cx="2838638" cy="0"/>
          </a:xfrm>
          <a:prstGeom prst="line">
            <a:avLst/>
          </a:prstGeom>
          <a:noFill/>
          <a:ln w="38100">
            <a:solidFill>
              <a:srgbClr val="594479"/>
            </a:solidFill>
            <a:prstDash val="solid"/>
          </a:ln>
        </p:spPr>
      </p:sp>
      <p:sp>
        <p:nvSpPr>
          <p:cNvPr id="1651027047" name="object-28"/>
          <p:cNvSpPr>
            <a:spLocks noGrp="1"/>
          </p:cNvSpPr>
          <p:nvPr/>
        </p:nvSpPr>
        <p:spPr bwMode="auto">
          <a:xfrm flipH="0" flipV="0">
            <a:off x="774749" y="1910749"/>
            <a:ext cx="4711649" cy="4718649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175433124" name="object-29"/>
          <p:cNvSpPr>
            <a:spLocks noGrp="1"/>
          </p:cNvSpPr>
          <p:nvPr/>
        </p:nvSpPr>
        <p:spPr bwMode="auto">
          <a:xfrm flipH="0" flipV="0">
            <a:off x="6324599" y="1910749"/>
            <a:ext cx="4694816" cy="471864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42924673" name="object-34"/>
          <p:cNvSpPr>
            <a:spLocks noGrp="1"/>
          </p:cNvSpPr>
          <p:nvPr/>
        </p:nvSpPr>
        <p:spPr bwMode="auto">
          <a:xfrm flipH="0" flipV="0">
            <a:off x="1162048" y="2125132"/>
            <a:ext cx="3977678" cy="27462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/>
            </a:pP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Данные в отчете о реализации муниципальной программы по итогам 2025 года в части реализации мероприятий подпрограммы 1 «Переселение граждан из непригодного и аварийного жилищного фонда», предоставленные Управлением, указаны достоверно. Объем бюджетных ассигнований, исполненных в 2025 году, соответствует данным предоставленных Управлением финансов администрации </a:t>
            </a:r>
            <a:r>
              <a:rPr lang="ru-RU" sz="1400" b="1" i="0" u="none" strike="noStrike" cap="none" spc="0">
                <a:solidFill>
                  <a:srgbClr val="716C7B"/>
                </a:solidFill>
                <a:latin typeface="Arial"/>
                <a:ea typeface="Arial"/>
                <a:cs typeface="Arial"/>
              </a:rPr>
              <a:t>ПКГО.</a:t>
            </a:r>
            <a:endParaRPr sz="1400" b="1" i="0" u="none" strike="noStrike" cap="none" spc="0">
              <a:solidFill>
                <a:srgbClr val="716C7B"/>
              </a:solidFill>
              <a:latin typeface="Arial"/>
              <a:cs typeface="Arial"/>
            </a:endParaRPr>
          </a:p>
        </p:txBody>
      </p:sp>
      <p:sp>
        <p:nvSpPr>
          <p:cNvPr id="749715984" name="object-35"/>
          <p:cNvSpPr>
            <a:spLocks noGrp="1"/>
          </p:cNvSpPr>
          <p:nvPr/>
        </p:nvSpPr>
        <p:spPr bwMode="auto">
          <a:xfrm flipH="0" flipV="0">
            <a:off x="6860165" y="2125132"/>
            <a:ext cx="3725332" cy="281224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just">
              <a:defRPr/>
            </a:pP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В 2025 году основные мероприятия подпрограммы 1 муниципальной программы на основании отчета Управления (ответственный исполнитель программы) исполнены от утвержденных бюджетных ассигнований на 93,41 %, 46,85 %, 73,26 %, соответственно.</a:t>
            </a:r>
            <a:endParaRPr sz="1400" b="1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l">
              <a:defRPr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b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lang="ru-RU" sz="14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Нарушения сроков доведения лимитов, установленных приказом Управления финансов от 28.05.2021 № 70/21, не установлено</a:t>
            </a:r>
            <a:endParaRPr sz="1400" b="1">
              <a:solidFill>
                <a:schemeClr val="bg1"/>
              </a:solidFill>
            </a:endParaRPr>
          </a:p>
        </p:txBody>
      </p:sp>
      <p:sp>
        <p:nvSpPr>
          <p:cNvPr id="1680745630" name="object-148"/>
          <p:cNvSpPr>
            <a:spLocks noGrp="1"/>
          </p:cNvSpPr>
          <p:nvPr/>
        </p:nvSpPr>
        <p:spPr bwMode="auto">
          <a:xfrm flipH="0" flipV="0">
            <a:off x="382057" y="2162174"/>
            <a:ext cx="640341" cy="665091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94479"/>
            </a:solidFill>
            <a:prstDash val="solid"/>
          </a:ln>
        </p:spPr>
      </p:sp>
      <p:sp>
        <p:nvSpPr>
          <p:cNvPr id="815419595" name="object-149"/>
          <p:cNvSpPr>
            <a:spLocks noGrp="1"/>
          </p:cNvSpPr>
          <p:nvPr/>
        </p:nvSpPr>
        <p:spPr bwMode="auto">
          <a:xfrm>
            <a:off x="454578" y="2247070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594479"/>
                </a:solidFill>
                <a:latin typeface="Arial"/>
                <a:ea typeface="Arial"/>
                <a:cs typeface="Arial"/>
              </a:defRPr>
            </a:pPr>
            <a:r>
              <a:rPr/>
              <a:t>5</a:t>
            </a:r>
            <a:endParaRPr/>
          </a:p>
        </p:txBody>
      </p:sp>
      <p:sp>
        <p:nvSpPr>
          <p:cNvPr id="758352073" name="object-152"/>
          <p:cNvSpPr>
            <a:spLocks noGrp="1"/>
          </p:cNvSpPr>
          <p:nvPr/>
        </p:nvSpPr>
        <p:spPr bwMode="auto">
          <a:xfrm flipH="0" flipV="0">
            <a:off x="6095999" y="2186745"/>
            <a:ext cx="592665" cy="591007"/>
          </a:xfrm>
          <a:prstGeom prst="ellipse">
            <a:avLst/>
          </a:prstGeom>
          <a:solidFill>
            <a:srgbClr val="FFFFFF"/>
          </a:solidFill>
          <a:ln w="38100">
            <a:solidFill>
              <a:srgbClr val="397A76"/>
            </a:solidFill>
            <a:prstDash val="solid"/>
          </a:ln>
        </p:spPr>
      </p:sp>
      <p:sp>
        <p:nvSpPr>
          <p:cNvPr id="2035806939" name="object-153"/>
          <p:cNvSpPr>
            <a:spLocks noGrp="1"/>
          </p:cNvSpPr>
          <p:nvPr/>
        </p:nvSpPr>
        <p:spPr bwMode="auto">
          <a:xfrm>
            <a:off x="6144682" y="2234599"/>
            <a:ext cx="495299" cy="4952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ctr">
              <a:defRPr sz="2700" b="1">
                <a:solidFill>
                  <a:srgbClr val="397A76"/>
                </a:solidFill>
                <a:latin typeface="Arial"/>
                <a:ea typeface="Arial"/>
                <a:cs typeface="Arial"/>
              </a:defRPr>
            </a:pPr>
            <a:r>
              <a:rPr/>
              <a:t>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6046032" name="object-114"/>
          <p:cNvSpPr>
            <a:spLocks noGrp="1"/>
          </p:cNvSpPr>
          <p:nvPr/>
        </p:nvSpPr>
        <p:spPr bwMode="auto">
          <a:xfrm flipH="0" flipV="0">
            <a:off x="685800" y="852416"/>
            <a:ext cx="10820400" cy="6879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3600" b="1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302742"/>
                </a:solidFill>
                <a:latin typeface="Arial"/>
                <a:ea typeface="Arial"/>
                <a:cs typeface="Arial"/>
              </a:rPr>
              <a:t>Предложения по результатам контрольного мероприятия</a:t>
            </a:r>
            <a:r>
              <a:rPr sz="2800" b="1">
                <a:solidFill>
                  <a:srgbClr val="302742"/>
                </a:solidFill>
                <a:latin typeface="Arial"/>
                <a:ea typeface="Arial"/>
                <a:cs typeface="Arial"/>
              </a:rPr>
              <a:t>:</a:t>
            </a:r>
            <a:endParaRPr/>
          </a:p>
        </p:txBody>
      </p:sp>
      <p:sp>
        <p:nvSpPr>
          <p:cNvPr id="825004432" name="line-116"/>
          <p:cNvSpPr>
            <a:spLocks noGrp="1"/>
          </p:cNvSpPr>
          <p:nvPr/>
        </p:nvSpPr>
        <p:spPr bwMode="auto">
          <a:xfrm>
            <a:off x="671511" y="1714500"/>
            <a:ext cx="10820400" cy="9524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145398774" name="object-117"/>
          <p:cNvSpPr>
            <a:spLocks noGrp="1"/>
          </p:cNvSpPr>
          <p:nvPr/>
        </p:nvSpPr>
        <p:spPr bwMode="auto">
          <a:xfrm>
            <a:off x="685800" y="1695449"/>
            <a:ext cx="952499" cy="380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932667857" name="object-119"/>
          <p:cNvSpPr>
            <a:spLocks noGrp="1"/>
          </p:cNvSpPr>
          <p:nvPr/>
        </p:nvSpPr>
        <p:spPr bwMode="auto">
          <a:xfrm>
            <a:off x="10858500" y="6400800"/>
            <a:ext cx="64769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r">
              <a:defRPr sz="1350" b="0">
                <a:solidFill>
                  <a:srgbClr val="716C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16C7B"/>
                </a:solidFill>
                <a:latin typeface="Arial"/>
                <a:ea typeface="Arial"/>
                <a:cs typeface="Arial"/>
              </a:rPr>
              <a:t>11</a:t>
            </a:r>
            <a:endParaRPr/>
          </a:p>
        </p:txBody>
      </p:sp>
      <p:sp>
        <p:nvSpPr>
          <p:cNvPr id="1248286734" name="line-123"/>
          <p:cNvSpPr>
            <a:spLocks noGrp="1"/>
          </p:cNvSpPr>
          <p:nvPr/>
        </p:nvSpPr>
        <p:spPr bwMode="auto">
          <a:xfrm flipH="0" flipV="0">
            <a:off x="1320800" y="2800350"/>
            <a:ext cx="7412616" cy="0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244818593" name="object-124"/>
          <p:cNvSpPr>
            <a:spLocks noGrp="1"/>
          </p:cNvSpPr>
          <p:nvPr/>
        </p:nvSpPr>
        <p:spPr bwMode="auto">
          <a:xfrm flipH="0" flipV="0">
            <a:off x="1339848" y="1885949"/>
            <a:ext cx="66674" cy="609599"/>
          </a:xfrm>
          <a:prstGeom prst="rect">
            <a:avLst/>
          </a:prstGeom>
          <a:solidFill>
            <a:srgbClr val="594479"/>
          </a:solidFill>
          <a:ln w="0">
            <a:noFill/>
            <a:prstDash val="solid"/>
          </a:ln>
        </p:spPr>
      </p:sp>
      <p:sp>
        <p:nvSpPr>
          <p:cNvPr id="1794976905" name="object-125"/>
          <p:cNvSpPr>
            <a:spLocks noGrp="1"/>
          </p:cNvSpPr>
          <p:nvPr/>
        </p:nvSpPr>
        <p:spPr bwMode="auto">
          <a:xfrm flipH="0" flipV="0">
            <a:off x="1638298" y="1818216"/>
            <a:ext cx="6898266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1950" b="0">
                <a:solidFill>
                  <a:srgbClr val="302742"/>
                </a:solidFill>
                <a:latin typeface="Arial"/>
                <a:ea typeface="Arial"/>
                <a:cs typeface="Arial"/>
              </a:defRPr>
            </a:pPr>
            <a:r>
              <a:rPr lang="ru-RU" sz="1600" b="1" i="0" u="none" strike="noStrike" cap="none" spc="0">
                <a:solidFill>
                  <a:srgbClr val="302742"/>
                </a:solidFill>
                <a:latin typeface="Calibri"/>
                <a:ea typeface="Calibri"/>
                <a:cs typeface="Calibri"/>
              </a:rPr>
              <a:t>Направить отчет о результатах контрольного мероприятия для сведения:</a:t>
            </a:r>
            <a:endParaRPr sz="1600" b="1">
              <a:latin typeface="Calibri"/>
              <a:ea typeface="Calibri"/>
              <a:cs typeface="Calibri"/>
            </a:endParaRPr>
          </a:p>
        </p:txBody>
      </p:sp>
      <p:sp>
        <p:nvSpPr>
          <p:cNvPr id="343276998" name="object-127"/>
          <p:cNvSpPr>
            <a:spLocks noGrp="1"/>
          </p:cNvSpPr>
          <p:nvPr/>
        </p:nvSpPr>
        <p:spPr bwMode="auto">
          <a:xfrm flipH="0" flipV="0">
            <a:off x="1938915" y="2190749"/>
            <a:ext cx="5736166" cy="6095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 в Городскую Думу Петропавловск-Камчатского городского округа;</a:t>
            </a:r>
            <a:endParaRPr lang="ru-RU" sz="1400" b="0" i="0" u="none" strike="noStrike" cap="none" spc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 Главе Петропавловск-Камчатского городского округа.</a:t>
            </a:r>
            <a:endParaRPr sz="2000">
              <a:solidFill>
                <a:schemeClr val="tx1"/>
              </a:solidFill>
            </a:endParaRPr>
          </a:p>
        </p:txBody>
      </p:sp>
      <p:sp>
        <p:nvSpPr>
          <p:cNvPr id="1302469015" name="line-128"/>
          <p:cNvSpPr>
            <a:spLocks noGrp="1"/>
          </p:cNvSpPr>
          <p:nvPr/>
        </p:nvSpPr>
        <p:spPr bwMode="auto">
          <a:xfrm flipH="0" flipV="0">
            <a:off x="1320799" y="4571202"/>
            <a:ext cx="7412616" cy="0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957182034" name="object-129"/>
          <p:cNvSpPr>
            <a:spLocks noGrp="1"/>
          </p:cNvSpPr>
          <p:nvPr/>
        </p:nvSpPr>
        <p:spPr bwMode="auto">
          <a:xfrm>
            <a:off x="1354136" y="2996140"/>
            <a:ext cx="66674" cy="609599"/>
          </a:xfrm>
          <a:prstGeom prst="rect">
            <a:avLst/>
          </a:prstGeom>
          <a:solidFill>
            <a:srgbClr val="397A76"/>
          </a:solidFill>
          <a:ln w="0">
            <a:noFill/>
            <a:prstDash val="solid"/>
          </a:ln>
        </p:spPr>
      </p:sp>
      <p:sp>
        <p:nvSpPr>
          <p:cNvPr id="1980343302" name="object-130"/>
          <p:cNvSpPr>
            <a:spLocks noGrp="1"/>
          </p:cNvSpPr>
          <p:nvPr/>
        </p:nvSpPr>
        <p:spPr bwMode="auto">
          <a:xfrm flipH="0" flipV="0">
            <a:off x="1549400" y="2958040"/>
            <a:ext cx="7279266" cy="7920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rgbClr val="397A76"/>
                </a:solidFill>
                <a:latin typeface="Calibri"/>
                <a:ea typeface="Calibri"/>
                <a:cs typeface="Calibri"/>
              </a:rPr>
              <a:t>Направить представление в Управление коммунального хозяйства и жилищного фонда администрации Петропавловск-Камчатского городского округа </a:t>
            </a:r>
            <a:endParaRPr sz="1400" b="1">
              <a:solidFill>
                <a:srgbClr val="397A7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6206549" name="line-133"/>
          <p:cNvSpPr>
            <a:spLocks noGrp="1"/>
          </p:cNvSpPr>
          <p:nvPr/>
        </p:nvSpPr>
        <p:spPr bwMode="auto">
          <a:xfrm flipH="0" flipV="0">
            <a:off x="1373186" y="6315075"/>
            <a:ext cx="7360229" cy="0"/>
          </a:xfrm>
          <a:prstGeom prst="line">
            <a:avLst/>
          </a:prstGeom>
          <a:noFill/>
          <a:ln w="19050">
            <a:solidFill>
              <a:srgbClr val="DDD9E2"/>
            </a:solidFill>
            <a:prstDash val="solid"/>
          </a:ln>
        </p:spPr>
      </p:sp>
      <p:sp>
        <p:nvSpPr>
          <p:cNvPr id="2098124629" name="object-134"/>
          <p:cNvSpPr>
            <a:spLocks noGrp="1"/>
          </p:cNvSpPr>
          <p:nvPr/>
        </p:nvSpPr>
        <p:spPr bwMode="auto">
          <a:xfrm>
            <a:off x="1354135" y="4749616"/>
            <a:ext cx="66674" cy="609599"/>
          </a:xfrm>
          <a:prstGeom prst="rect">
            <a:avLst/>
          </a:prstGeom>
          <a:solidFill>
            <a:srgbClr val="B56850"/>
          </a:solidFill>
          <a:ln w="0">
            <a:noFill/>
            <a:prstDash val="solid"/>
          </a:ln>
        </p:spPr>
      </p:sp>
      <p:sp>
        <p:nvSpPr>
          <p:cNvPr id="1812796895" name="object-135"/>
          <p:cNvSpPr>
            <a:spLocks noGrp="1"/>
          </p:cNvSpPr>
          <p:nvPr/>
        </p:nvSpPr>
        <p:spPr bwMode="auto">
          <a:xfrm flipH="0" flipV="0">
            <a:off x="1549399" y="4749616"/>
            <a:ext cx="4919182" cy="4068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rgbClr val="B56850"/>
                </a:solidFill>
                <a:latin typeface="Calibri"/>
                <a:ea typeface="Calibri"/>
                <a:cs typeface="Calibri"/>
              </a:rPr>
              <a:t>Информировать гражданку</a:t>
            </a:r>
            <a:endParaRPr sz="1600">
              <a:solidFill>
                <a:srgbClr val="B5685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968962" name=""/>
          <p:cNvSpPr txBox="1"/>
          <p:nvPr/>
        </p:nvSpPr>
        <p:spPr bwMode="auto">
          <a:xfrm flipH="0" flipV="0">
            <a:off x="1938915" y="3674687"/>
            <a:ext cx="6679883" cy="731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400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по устранению выявленных нарушений и недостатков, по привлечению к ответственности должностных лиц, виновных в допущенных нарушениях, </a:t>
            </a:r>
            <a:endParaRPr lang="ru-RU" sz="14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а также мер по пресечению, устранению и предупреждению нарушений.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907128453" name=""/>
          <p:cNvSpPr txBox="1"/>
          <p:nvPr/>
        </p:nvSpPr>
        <p:spPr bwMode="auto">
          <a:xfrm flipH="0" flipV="0">
            <a:off x="1977651" y="5156473"/>
            <a:ext cx="5794122" cy="731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на основании заявления которой контрольное мероприятие включено в План деятельности КСП на 2026 год,  о дате и месте размещения информации по результатам контрольного мероприятия.</a:t>
            </a:r>
            <a:endParaRPr sz="1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48990774" name="object-175"/>
          <p:cNvSpPr>
            <a:spLocks noGrp="1"/>
          </p:cNvSpPr>
          <p:nvPr/>
        </p:nvSpPr>
        <p:spPr bwMode="auto">
          <a:xfrm>
            <a:off x="781049" y="2038349"/>
            <a:ext cx="85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2400" b="1">
                <a:solidFill>
                  <a:srgbClr val="D3DC9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594479"/>
                </a:solidFill>
                <a:latin typeface="Arial"/>
                <a:ea typeface="Arial"/>
                <a:cs typeface="Arial"/>
              </a:rPr>
              <a:t>01</a:t>
            </a:r>
            <a:endParaRPr/>
          </a:p>
        </p:txBody>
      </p:sp>
      <p:sp>
        <p:nvSpPr>
          <p:cNvPr id="2065310797" name="object-178"/>
          <p:cNvSpPr>
            <a:spLocks noGrp="1"/>
          </p:cNvSpPr>
          <p:nvPr/>
        </p:nvSpPr>
        <p:spPr bwMode="auto">
          <a:xfrm>
            <a:off x="781049" y="3072340"/>
            <a:ext cx="85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2400" b="1">
                <a:solidFill>
                  <a:srgbClr val="D3DC9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76"/>
                </a:solidFill>
                <a:latin typeface="Arial"/>
                <a:ea typeface="Arial"/>
                <a:cs typeface="Arial"/>
              </a:rPr>
              <a:t>02</a:t>
            </a:r>
            <a:endParaRPr/>
          </a:p>
        </p:txBody>
      </p:sp>
      <p:sp>
        <p:nvSpPr>
          <p:cNvPr id="1392822666" name="object-181"/>
          <p:cNvSpPr>
            <a:spLocks noGrp="1"/>
          </p:cNvSpPr>
          <p:nvPr/>
        </p:nvSpPr>
        <p:spPr bwMode="auto">
          <a:xfrm>
            <a:off x="781048" y="4724445"/>
            <a:ext cx="85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2400" b="1">
                <a:solidFill>
                  <a:srgbClr val="D3DC9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56850"/>
                </a:solidFill>
                <a:latin typeface="Arial"/>
                <a:ea typeface="Arial"/>
                <a:cs typeface="Arial"/>
              </a:rPr>
              <a:t>03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594479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-172"/>
          <p:cNvSpPr>
            <a:spLocks noGrp="1"/>
          </p:cNvSpPr>
          <p:nvPr/>
        </p:nvSpPr>
        <p:spPr bwMode="auto">
          <a:xfrm>
            <a:off x="685800" y="1257300"/>
            <a:ext cx="10820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6000" tIns="36000" rIns="36000" bIns="36000" anchor="ctr">
            <a:no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Спасибо за внимание !</a:t>
            </a:r>
            <a:endParaRPr/>
          </a:p>
        </p:txBody>
      </p:sp>
      <p:sp>
        <p:nvSpPr>
          <p:cNvPr id="4" name="line-174"/>
          <p:cNvSpPr>
            <a:spLocks noGrp="1"/>
          </p:cNvSpPr>
          <p:nvPr/>
        </p:nvSpPr>
        <p:spPr bwMode="auto">
          <a:xfrm flipH="0" flipV="0">
            <a:off x="781049" y="2271183"/>
            <a:ext cx="7380866" cy="0"/>
          </a:xfrm>
          <a:prstGeom prst="line">
            <a:avLst/>
          </a:prstGeom>
          <a:noFill/>
          <a:ln w="28575">
            <a:solidFill>
              <a:srgbClr val="D3DC96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med" p14:dur="70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 на год - шаблон презентации с сайта presentation-creation.ru</dc:title>
  <dc:subject/>
  <dc:creator>User Obstinate</dc:creator>
  <cp:keywords/>
  <dc:description/>
  <dc:identifier/>
  <dc:language/>
  <cp:lastModifiedBy>EGorn</cp:lastModifiedBy>
  <cp:revision>7</cp:revision>
  <dcterms:created xsi:type="dcterms:W3CDTF">2026-09-05T17:40:27Z</dcterms:created>
  <dcterms:modified xsi:type="dcterms:W3CDTF">2026-09-22T04:37:02Z</dcterms:modified>
  <cp:category/>
  <cp:contentStatus/>
  <cp:version/>
</cp:coreProperties>
</file>