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12192000" cy="68580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06" d="100"/>
          <a:sy n="106" d="100"/>
        </p:scale>
        <p:origin x="672" y="114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 /><Relationship Id="rId26" Type="http://schemas.openxmlformats.org/officeDocument/2006/relationships/tableStyles" Target="tableStyles.xml" /><Relationship Id="rId2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ftr="0" hdr="0" sldNum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Relationship Id="rId6" Type="http://schemas.openxmlformats.org/officeDocument/2006/relationships/image" Target="../media/image38.jpg"/><Relationship Id="rId7" Type="http://schemas.openxmlformats.org/officeDocument/2006/relationships/image" Target="../media/image39.jpg"/><Relationship Id="rId8" Type="http://schemas.openxmlformats.org/officeDocument/2006/relationships/image" Target="../media/image40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Relationship Id="rId7" Type="http://schemas.openxmlformats.org/officeDocument/2006/relationships/image" Target="../media/image48.jpg"/><Relationship Id="rId8" Type="http://schemas.openxmlformats.org/officeDocument/2006/relationships/image" Target="../media/image49.jpg"/><Relationship Id="rId9" Type="http://schemas.openxmlformats.org/officeDocument/2006/relationships/image" Target="../media/image50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1.jpg"/><Relationship Id="rId4" Type="http://schemas.openxmlformats.org/officeDocument/2006/relationships/image" Target="../media/image52.jpg"/><Relationship Id="rId5" Type="http://schemas.openxmlformats.org/officeDocument/2006/relationships/image" Target="../media/image53.jpg"/><Relationship Id="rId6" Type="http://schemas.openxmlformats.org/officeDocument/2006/relationships/image" Target="../media/image54.jpg"/><Relationship Id="rId7" Type="http://schemas.openxmlformats.org/officeDocument/2006/relationships/image" Target="../media/image55.jpg"/><Relationship Id="rId8" Type="http://schemas.openxmlformats.org/officeDocument/2006/relationships/image" Target="../media/image56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7.jpg"/><Relationship Id="rId4" Type="http://schemas.openxmlformats.org/officeDocument/2006/relationships/image" Target="../media/image58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rgbClr val="0D277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144462"/>
            <a:ext cx="12192000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 bwMode="auto">
          <a:xfrm flipH="0" flipV="0">
            <a:off x="3352799" y="698268"/>
            <a:ext cx="7484996" cy="310896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b"/>
          <a:lstStyle/>
          <a:p>
            <a:pPr marL="0" indent="0" algn="l">
              <a:lnSpc>
                <a:spcPct val="100000"/>
              </a:lnSpc>
              <a:buNone/>
              <a:defRPr/>
            </a:pPr>
            <a:endParaRPr lang="ru-RU" sz="1200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en-US" sz="4500" b="0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Отчет о результатах </a:t>
            </a:r>
            <a:endParaRPr sz="4500" b="0" i="0" u="none" strike="noStrike" cap="none" spc="0">
              <a:solidFill>
                <a:schemeClr val="bg1"/>
              </a:solidFill>
              <a:latin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4500" b="0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контрольного мероприятия</a:t>
            </a:r>
            <a:endParaRPr sz="4500"/>
          </a:p>
        </p:txBody>
      </p:sp>
      <p:sp>
        <p:nvSpPr>
          <p:cNvPr id="7" name="AutoShape 2" descr="C:\Users\ASinyavskaya\Downloads\Coat_of_Arms_of_Petropavlovsk-Kamchatsky.svg.webp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60374" y="1438588"/>
            <a:ext cx="2104411" cy="2104411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Прямоугольник 8"/>
          <p:cNvSpPr/>
          <p:nvPr/>
        </p:nvSpPr>
        <p:spPr bwMode="auto">
          <a:xfrm flipH="0" flipV="0">
            <a:off x="0" y="775314"/>
            <a:ext cx="2973318" cy="564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999"/>
              </a:lnSpc>
              <a:defRPr/>
            </a:pPr>
            <a:r>
              <a:rPr lang="ru-RU" sz="9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Контрольно-счетная палата</a:t>
            </a:r>
            <a:br>
              <a:rPr lang="ru-RU" sz="9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lang="ru-RU" sz="9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Петропавловск-Камчатского</a:t>
            </a:r>
            <a:endParaRPr sz="900"/>
          </a:p>
          <a:p>
            <a:pPr algn="ctr">
              <a:lnSpc>
                <a:spcPct val="114999"/>
              </a:lnSpc>
              <a:defRPr/>
            </a:pPr>
            <a:r>
              <a:rPr lang="ru-RU" sz="9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Городского округа</a:t>
            </a:r>
            <a:endParaRPr/>
          </a:p>
        </p:txBody>
      </p:sp>
      <p:sp>
        <p:nvSpPr>
          <p:cNvPr id="1148991863" name=""/>
          <p:cNvSpPr/>
          <p:nvPr/>
        </p:nvSpPr>
        <p:spPr bwMode="auto">
          <a:xfrm flipH="0" flipV="0">
            <a:off x="3352798" y="5908737"/>
            <a:ext cx="4795478" cy="311212"/>
          </a:xfrm>
          <a:prstGeom prst="roundRect">
            <a:avLst>
              <a:gd name="adj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0"/>
          <p:cNvSpPr txBox="1"/>
          <p:nvPr/>
        </p:nvSpPr>
        <p:spPr bwMode="auto">
          <a:xfrm flipH="0" flipV="0">
            <a:off x="3352798" y="4217796"/>
            <a:ext cx="6940990" cy="191256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114999"/>
              </a:lnSpc>
              <a:defRPr/>
            </a:pPr>
            <a:r>
              <a:rPr lang="ru-RU"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«</a:t>
            </a:r>
            <a:r>
              <a:rPr lang="ru-RU" sz="14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</a:rPr>
              <a:t>Анализ правомерного и эффективного использования муниципального имущества Петропавловск-Камчатского городского округа, переданного в оперативное управление Муниципальному казенному учреждению</a:t>
            </a:r>
            <a:br>
              <a:rPr lang="ru-RU" sz="14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«Служба автомобильных дорог Петропавловск-Камчатского городского округа», а также проверка соответствия полученных товаров, работ, услуг заключенным муниципальным контрактам (договорам) (выборочно)</a:t>
            </a:r>
            <a:r>
              <a:rPr lang="ru-RU" sz="1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» </a:t>
            </a:r>
            <a:endParaRPr sz="1400" b="1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14999"/>
              </a:lnSpc>
              <a:defRPr/>
            </a:pPr>
            <a:br>
              <a:rPr lang="ru-RU" sz="1400" b="1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1400" b="1">
                <a:solidFill>
                  <a:srgbClr val="002060"/>
                </a:solidFill>
                <a:latin typeface="Arial"/>
                <a:ea typeface="Arial"/>
                <a:cs typeface="Arial"/>
              </a:rPr>
              <a:t>за 2025 год (иные периоды в случае необходимости)</a:t>
            </a:r>
            <a:endParaRPr sz="180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2">
    <p:bg>
      <p:bgPr shadeToTitle="0">
        <a:solidFill>
          <a:srgbClr val="F8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40281758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827533528" name="Скругленный прямоугольник 15"/>
          <p:cNvSpPr/>
          <p:nvPr/>
        </p:nvSpPr>
        <p:spPr bwMode="auto">
          <a:xfrm flipH="0" flipV="0">
            <a:off x="534783" y="4452436"/>
            <a:ext cx="5410441" cy="971799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89683456" name="Скругленный прямоугольник 14"/>
          <p:cNvSpPr/>
          <p:nvPr/>
        </p:nvSpPr>
        <p:spPr bwMode="auto">
          <a:xfrm flipH="0" flipV="0">
            <a:off x="534783" y="3244332"/>
            <a:ext cx="5410440" cy="1032894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56641926" name="Скругленный прямоугольник 13"/>
          <p:cNvSpPr/>
          <p:nvPr/>
        </p:nvSpPr>
        <p:spPr bwMode="auto">
          <a:xfrm flipH="0" flipV="0">
            <a:off x="534783" y="1491073"/>
            <a:ext cx="5410438" cy="1573405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34564137" name="Image 2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45073" y="1686933"/>
            <a:ext cx="294486" cy="363414"/>
          </a:xfrm>
          <a:prstGeom prst="rect">
            <a:avLst/>
          </a:prstGeom>
        </p:spPr>
      </p:pic>
      <p:pic>
        <p:nvPicPr>
          <p:cNvPr id="1427798105" name="Image 4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845073" y="3444487"/>
            <a:ext cx="294486" cy="294486"/>
          </a:xfrm>
          <a:prstGeom prst="rect">
            <a:avLst/>
          </a:prstGeom>
        </p:spPr>
      </p:pic>
      <p:pic>
        <p:nvPicPr>
          <p:cNvPr id="361932954" name="Image 6" descr="preencoded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845073" y="4687899"/>
            <a:ext cx="294486" cy="294486"/>
          </a:xfrm>
          <a:prstGeom prst="rect">
            <a:avLst/>
          </a:prstGeom>
        </p:spPr>
      </p:pic>
      <p:sp>
        <p:nvSpPr>
          <p:cNvPr id="1119852524" name="Text 0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2</a:t>
            </a:r>
            <a:endParaRPr lang="en-US" sz="1400"/>
          </a:p>
        </p:txBody>
      </p:sp>
      <p:sp>
        <p:nvSpPr>
          <p:cNvPr id="1486252953" name="Text 1"/>
          <p:cNvSpPr txBox="1"/>
          <p:nvPr/>
        </p:nvSpPr>
        <p:spPr bwMode="auto">
          <a:xfrm>
            <a:off x="450574" y="487149"/>
            <a:ext cx="10989299" cy="560253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Основная информация: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3200"/>
          </a:p>
        </p:txBody>
      </p:sp>
      <p:sp>
        <p:nvSpPr>
          <p:cNvPr id="822120361" name="Прямоугольник 2"/>
          <p:cNvSpPr/>
          <p:nvPr/>
        </p:nvSpPr>
        <p:spPr bwMode="auto">
          <a:xfrm flipH="0" flipV="0">
            <a:off x="1165878" y="1567293"/>
            <a:ext cx="4725396" cy="137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Основание для проведения контрольного мероприятия:</a:t>
            </a:r>
            <a:endParaRPr lang="ru-RU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ункт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1.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3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3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 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плана деятельности КСП ПКГО на 2026 год, утвержденного приказом КСП ПКГО  от 29.12.2025 № 73-КСП и 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Решение Городской Думы Петропавловск-Камчатского городского округа от 24.12.2025 № 453-р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sp>
        <p:nvSpPr>
          <p:cNvPr id="1599261320" name="Прямоугольник 4"/>
          <p:cNvSpPr/>
          <p:nvPr/>
        </p:nvSpPr>
        <p:spPr bwMode="auto">
          <a:xfrm flipH="0" flipV="0">
            <a:off x="1238532" y="3383888"/>
            <a:ext cx="4541997" cy="731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Цель контрольного мероприятия</a:t>
            </a:r>
            <a:r>
              <a:rPr lang="en-US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:</a:t>
            </a:r>
            <a:endParaRPr lang="en-US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1800" b="0" i="0" u="none" strike="noStrike" cap="none" spc="0">
                <a:solidFill>
                  <a:srgbClr val="000000"/>
                </a:solidFill>
                <a:latin typeface="Calibri"/>
                <a:ea typeface="Liberation Sans"/>
                <a:cs typeface="Liberation Sans"/>
              </a:defRPr>
            </a:pP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осуществление контроля за целевым и эффективным использованием средств бюджета ПКГО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sp>
        <p:nvSpPr>
          <p:cNvPr id="1125731423" name="Прямоугольник 6"/>
          <p:cNvSpPr/>
          <p:nvPr/>
        </p:nvSpPr>
        <p:spPr bwMode="auto">
          <a:xfrm flipH="0" flipV="0">
            <a:off x="1238532" y="4572396"/>
            <a:ext cx="4466509" cy="731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Предмет контрольного мероприятия</a:t>
            </a:r>
            <a:r>
              <a:rPr lang="en-US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:</a:t>
            </a:r>
            <a:endParaRPr lang="en-US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деятельность муниципального казенного </a:t>
            </a:r>
            <a:b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учреждения «Служба автомобильных дорог ПКГО»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sp>
        <p:nvSpPr>
          <p:cNvPr id="1245409972" name="Скругленный прямоугольник 14"/>
          <p:cNvSpPr/>
          <p:nvPr/>
        </p:nvSpPr>
        <p:spPr bwMode="auto">
          <a:xfrm flipH="0" flipV="0">
            <a:off x="6492800" y="1491074"/>
            <a:ext cx="5158224" cy="81693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3142411" name="Text 2"/>
          <p:cNvSpPr txBox="1"/>
          <p:nvPr/>
        </p:nvSpPr>
        <p:spPr bwMode="auto">
          <a:xfrm flipH="0" flipV="0">
            <a:off x="7238673" y="1545809"/>
            <a:ext cx="4896174" cy="70746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>
              <a:defRPr/>
            </a:pPr>
            <a:r>
              <a:rPr lang="ru-RU" sz="18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Проверяемый период:</a:t>
            </a:r>
            <a:br>
              <a:rPr lang="en-US" sz="17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br>
              <a:rPr lang="en-US" sz="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br>
              <a:rPr lang="en-US" sz="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2025 год (иные периоды в случае необходимости).</a:t>
            </a:r>
            <a:endParaRPr sz="1200"/>
          </a:p>
        </p:txBody>
      </p:sp>
      <p:pic>
        <p:nvPicPr>
          <p:cNvPr id="126895090" name="Image 2" descr="preencoded.pn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6825502" y="1686933"/>
            <a:ext cx="262010" cy="299441"/>
          </a:xfrm>
          <a:prstGeom prst="rect">
            <a:avLst/>
          </a:prstGeom>
        </p:spPr>
      </p:pic>
      <p:sp>
        <p:nvSpPr>
          <p:cNvPr id="1755024277" name="Скругленный прямоугольник 14"/>
          <p:cNvSpPr/>
          <p:nvPr/>
        </p:nvSpPr>
        <p:spPr bwMode="auto">
          <a:xfrm flipH="0" flipV="0">
            <a:off x="6492800" y="2517723"/>
            <a:ext cx="5158224" cy="866166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5159391" name="Скругленный прямоугольник 14"/>
          <p:cNvSpPr/>
          <p:nvPr/>
        </p:nvSpPr>
        <p:spPr bwMode="auto">
          <a:xfrm flipH="0" flipV="0">
            <a:off x="6492800" y="3631023"/>
            <a:ext cx="5158224" cy="927101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40405975" name="Скругленный прямоугольник 14"/>
          <p:cNvSpPr/>
          <p:nvPr/>
        </p:nvSpPr>
        <p:spPr bwMode="auto">
          <a:xfrm flipH="0" flipV="0">
            <a:off x="6492800" y="4796891"/>
            <a:ext cx="5158224" cy="923282"/>
          </a:xfrm>
          <a:prstGeom prst="roundRect">
            <a:avLst>
              <a:gd name="adj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25423764" name="Text 3"/>
          <p:cNvSpPr txBox="1"/>
          <p:nvPr/>
        </p:nvSpPr>
        <p:spPr bwMode="auto">
          <a:xfrm flipH="0" flipV="0">
            <a:off x="7238296" y="2602631"/>
            <a:ext cx="4201578" cy="64170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l">
              <a:defRPr/>
            </a:pPr>
            <a:r>
              <a:rPr lang="ru-RU" sz="18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Объект контроля:</a:t>
            </a:r>
            <a:br>
              <a:rPr lang="en-US" sz="1350" b="1">
                <a:solidFill>
                  <a:srgbClr val="376092"/>
                </a:solidFill>
                <a:latin typeface="Arial"/>
                <a:ea typeface="Arial"/>
                <a:cs typeface="Arial"/>
              </a:rPr>
            </a:b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ц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к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ч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ж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«Служба автомобильных дорог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К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»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300">
              <a:latin typeface="Calibri"/>
              <a:ea typeface="Calibri"/>
              <a:cs typeface="Calibri"/>
            </a:endParaRPr>
          </a:p>
        </p:txBody>
      </p:sp>
      <p:pic>
        <p:nvPicPr>
          <p:cNvPr id="1323014583" name="Image 4" descr="preencoded.pn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6834783" y="2741082"/>
            <a:ext cx="288240" cy="323398"/>
          </a:xfrm>
          <a:prstGeom prst="rect">
            <a:avLst/>
          </a:prstGeom>
        </p:spPr>
      </p:pic>
      <p:sp>
        <p:nvSpPr>
          <p:cNvPr id="893767537" name="Text 4"/>
          <p:cNvSpPr txBox="1"/>
          <p:nvPr/>
        </p:nvSpPr>
        <p:spPr bwMode="auto">
          <a:xfrm flipH="0" flipV="0">
            <a:off x="7238296" y="3689809"/>
            <a:ext cx="4468748" cy="76262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>
              <a:defRPr/>
            </a:pPr>
            <a:r>
              <a:rPr lang="ru-RU" sz="18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Сроки проведения </a:t>
            </a:r>
            <a:endParaRPr sz="18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18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контрольного мероприятия:</a:t>
            </a:r>
            <a:br>
              <a:rPr lang="en-US" sz="15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br>
              <a:rPr lang="en-US" sz="15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с 0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8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.0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6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.2026 по 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9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.0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8</a:t>
            </a:r>
            <a:r>
              <a:rPr lang="ru-RU" sz="1200">
                <a:solidFill>
                  <a:srgbClr val="0D2772"/>
                </a:solidFill>
                <a:latin typeface="Arial"/>
                <a:ea typeface="Arial"/>
                <a:cs typeface="Arial"/>
              </a:rPr>
              <a:t>.2026.</a:t>
            </a:r>
            <a:endParaRPr lang="en-US" sz="1300"/>
          </a:p>
        </p:txBody>
      </p:sp>
      <p:sp>
        <p:nvSpPr>
          <p:cNvPr id="276656045" name="Text 5"/>
          <p:cNvSpPr txBox="1"/>
          <p:nvPr/>
        </p:nvSpPr>
        <p:spPr bwMode="auto">
          <a:xfrm flipH="0" flipV="0">
            <a:off x="7238296" y="4835143"/>
            <a:ext cx="4201603" cy="812525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18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Объем проверенных средств и/или имущества:</a:t>
            </a:r>
            <a:br>
              <a:rPr lang="en-US" sz="17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br>
              <a:rPr lang="en-US" sz="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3 422 922 013,41 рублей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/ 3 012 969 548,58 рублей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300"/>
          </a:p>
        </p:txBody>
      </p:sp>
      <p:pic>
        <p:nvPicPr>
          <p:cNvPr id="1983500657" name="Image 8" descr="preencoded.png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 flipH="0" flipV="0">
            <a:off x="6786442" y="5007524"/>
            <a:ext cx="336580" cy="336580"/>
          </a:xfrm>
          <a:prstGeom prst="rect">
            <a:avLst/>
          </a:prstGeom>
        </p:spPr>
      </p:pic>
      <p:pic>
        <p:nvPicPr>
          <p:cNvPr id="566517050" name="Image 6" descr="preencoded.png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flipH="0" flipV="0">
            <a:off x="6810613" y="3841209"/>
            <a:ext cx="336580" cy="326388"/>
          </a:xfrm>
          <a:prstGeom prst="rect">
            <a:avLst/>
          </a:prstGeom>
        </p:spPr>
      </p:pic>
      <p:cxnSp>
        <p:nvCxnSpPr>
          <p:cNvPr id="817150574" name=""/>
          <p:cNvCxnSpPr>
            <a:cxnSpLocks/>
          </p:cNvCxnSpPr>
          <p:nvPr/>
        </p:nvCxnSpPr>
        <p:spPr bwMode="auto">
          <a:xfrm flipH="0" flipV="0">
            <a:off x="6212250" y="1214849"/>
            <a:ext cx="0" cy="5048249"/>
          </a:xfrm>
          <a:prstGeom prst="line">
            <a:avLst/>
          </a:prstGeom>
          <a:ln w="19049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D8D8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30726902" name="Image 1" descr="preencoded.png"/>
          <p:cNvPicPr>
            <a:picLocks noChangeAspect="1"/>
          </p:cNvPicPr>
          <p:nvPr/>
        </p:nvPicPr>
        <p:blipFill>
          <a:blip r:embed="rId2"/>
          <a:srcRect l="-13911" t="408" r="13911" b="-408"/>
          <a:stretch/>
        </p:blipFill>
        <p:spPr bwMode="auto">
          <a:xfrm>
            <a:off x="5924549" y="0"/>
            <a:ext cx="6267449" cy="6886112"/>
          </a:xfrm>
          <a:prstGeom prst="rect">
            <a:avLst/>
          </a:prstGeom>
        </p:spPr>
      </p:pic>
      <p:pic>
        <p:nvPicPr>
          <p:cNvPr id="1002397342" name="Image 1" descr="preencoded.png"/>
          <p:cNvPicPr>
            <a:picLocks noChangeAspect="1"/>
          </p:cNvPicPr>
          <p:nvPr/>
        </p:nvPicPr>
        <p:blipFill>
          <a:blip r:embed="rId3"/>
          <a:srcRect l="-10108" t="0" r="10108" b="0"/>
          <a:stretch/>
        </p:blipFill>
        <p:spPr bwMode="auto">
          <a:xfrm>
            <a:off x="-710773" y="0"/>
            <a:ext cx="12312222" cy="6858000"/>
          </a:xfrm>
          <a:prstGeom prst="rect">
            <a:avLst/>
          </a:prstGeom>
        </p:spPr>
      </p:pic>
      <p:pic>
        <p:nvPicPr>
          <p:cNvPr id="1074031730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-27062"/>
            <a:ext cx="12191999" cy="6972300"/>
          </a:xfrm>
          <a:prstGeom prst="rect">
            <a:avLst/>
          </a:prstGeom>
        </p:spPr>
      </p:pic>
      <p:sp>
        <p:nvSpPr>
          <p:cNvPr id="1479633456" name="Text 1"/>
          <p:cNvSpPr txBox="1"/>
          <p:nvPr/>
        </p:nvSpPr>
        <p:spPr bwMode="auto">
          <a:xfrm>
            <a:off x="11441333" y="248099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F7F5EE"/>
                </a:solidFill>
                <a:latin typeface="Arial"/>
                <a:ea typeface="Arial"/>
                <a:cs typeface="Arial"/>
              </a:rPr>
              <a:t>3</a:t>
            </a:r>
            <a:endParaRPr lang="en-US" sz="1400"/>
          </a:p>
        </p:txBody>
      </p:sp>
      <p:sp>
        <p:nvSpPr>
          <p:cNvPr id="679602291" name="Text 2"/>
          <p:cNvSpPr txBox="1"/>
          <p:nvPr/>
        </p:nvSpPr>
        <p:spPr bwMode="auto">
          <a:xfrm>
            <a:off x="450574" y="487149"/>
            <a:ext cx="5540649" cy="16322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3200"/>
          </a:p>
        </p:txBody>
      </p:sp>
      <p:sp>
        <p:nvSpPr>
          <p:cNvPr id="2023399610" name="Скругленный прямоугольник 13"/>
          <p:cNvSpPr/>
          <p:nvPr/>
        </p:nvSpPr>
        <p:spPr bwMode="auto">
          <a:xfrm flipH="0" flipV="0">
            <a:off x="894618" y="1660407"/>
            <a:ext cx="5648048" cy="1859009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68292945" name="Прямоугольник 2"/>
          <p:cNvSpPr/>
          <p:nvPr/>
        </p:nvSpPr>
        <p:spPr bwMode="auto">
          <a:xfrm flipH="0" flipV="0">
            <a:off x="1200231" y="1826082"/>
            <a:ext cx="5177567" cy="158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требований Приказа № 52н и пункта 11 раздела 1 Инструкции № 157н Учреждением в 2025 году Главная книга 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(форма 0504072) не велась. В настоящее время Главная книга 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(форма 0504072) также не ведется. Данный факт содержит признаки административного правонарушения, предусмотренного статьей 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15.15.6 КоАП РФ.</a:t>
            </a:r>
            <a:endParaRPr sz="1400"/>
          </a:p>
        </p:txBody>
      </p:sp>
      <p:sp>
        <p:nvSpPr>
          <p:cNvPr id="1539185301" name=""/>
          <p:cNvSpPr/>
          <p:nvPr/>
        </p:nvSpPr>
        <p:spPr bwMode="auto">
          <a:xfrm flipH="0" flipV="0">
            <a:off x="205398" y="2009413"/>
            <a:ext cx="994833" cy="1100666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205700" name="Блок-схема: соединительная линия 1465563127"/>
          <p:cNvSpPr/>
          <p:nvPr/>
        </p:nvSpPr>
        <p:spPr bwMode="auto">
          <a:xfrm rot="0" flipH="0" flipV="0">
            <a:off x="330249" y="2270583"/>
            <a:ext cx="507999" cy="479215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258440040" name="Скругленный прямоугольник 13"/>
          <p:cNvSpPr/>
          <p:nvPr/>
        </p:nvSpPr>
        <p:spPr bwMode="auto">
          <a:xfrm flipH="0" flipV="0">
            <a:off x="894618" y="3876556"/>
            <a:ext cx="5648048" cy="226752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38239228" name="Text 0"/>
          <p:cNvSpPr txBox="1"/>
          <p:nvPr/>
        </p:nvSpPr>
        <p:spPr bwMode="auto">
          <a:xfrm flipH="0" flipV="0">
            <a:off x="1200231" y="3953332"/>
            <a:ext cx="5177567" cy="219074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marL="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пункта 9 Приказа Минфина РФ № 257н и пункта 45 Инструкции № 157н Учреждением допущены искажения идентификационных признаков объектов учета, выразившееся в расхождении наименований в регистрах аналитического и синтетического учета, а также в недостоверном отражении названий, характеристик и балансовой стоимости муниципального имущества, закрепленного на праве оперативного управления. </a:t>
            </a:r>
            <a:endParaRPr/>
          </a:p>
        </p:txBody>
      </p:sp>
      <p:sp>
        <p:nvSpPr>
          <p:cNvPr id="2120113054" name=""/>
          <p:cNvSpPr/>
          <p:nvPr/>
        </p:nvSpPr>
        <p:spPr bwMode="auto">
          <a:xfrm flipH="0" flipV="0">
            <a:off x="205398" y="4396487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491782" name="Блок-схема: соединительная линия 1465563127"/>
          <p:cNvSpPr/>
          <p:nvPr/>
        </p:nvSpPr>
        <p:spPr bwMode="auto">
          <a:xfrm rot="0" flipH="0" flipV="0">
            <a:off x="330249" y="4707211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</a:rPr>
              <a:t>2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2">
    <p:bg>
      <p:bgPr shadeToTitle="0">
        <a:solidFill>
          <a:srgbClr val="F8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80368776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0" y="0"/>
            <a:ext cx="12191999" cy="6858000"/>
          </a:xfrm>
          <a:prstGeom prst="rect">
            <a:avLst/>
          </a:prstGeom>
        </p:spPr>
      </p:pic>
      <p:pic>
        <p:nvPicPr>
          <p:cNvPr id="1580948741" name="Image 2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003144412" name="Text 0"/>
          <p:cNvSpPr txBox="1"/>
          <p:nvPr/>
        </p:nvSpPr>
        <p:spPr bwMode="auto">
          <a:xfrm flipH="0" flipV="0">
            <a:off x="878773" y="3171233"/>
            <a:ext cx="4875324" cy="308501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just">
              <a:lnSpc>
                <a:spcPct val="114999"/>
              </a:lnSpc>
              <a:defRPr/>
            </a:pPr>
            <a:endParaRPr sz="1400" b="0" i="0" u="none" strike="noStrike" cap="none" spc="0">
              <a:solidFill>
                <a:srgbClr val="0D2772"/>
              </a:solidFill>
              <a:latin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несоответствие наименований объектов недвижимого имущества между Реестром муниципального имущества и данными бухгалтерского учета Учреждения по 15 объектам;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endParaRPr sz="1400" b="0" i="0" u="none" strike="noStrike" cap="none" spc="0">
              <a:solidFill>
                <a:srgbClr val="0D2772"/>
              </a:solidFill>
              <a:latin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объекты, числящиеся в Реестре муниципального имущества, но отсутствующие по данным бухгалтерского учета Учреждения (ОСВ по счету 101.00 за 2025 год) (2 объекта);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endParaRPr sz="1400" b="0" i="0" u="none" strike="noStrike" cap="none" spc="0">
              <a:solidFill>
                <a:srgbClr val="0D2772"/>
              </a:solidFill>
              <a:latin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объекты, числящиеся по данным бухгалтерского учета Учреждения (ОСВ по счету 101.00 за 2025 год, 1 полугодие 2026 года), но отсутствующие в реестре муниципального имущества (3 объекта);</a:t>
            </a:r>
            <a:endParaRPr sz="1400"/>
          </a:p>
          <a:p>
            <a:pPr marL="0" indent="0" algn="l">
              <a:lnSpc>
                <a:spcPct val="150041"/>
              </a:lnSpc>
              <a:buNone/>
              <a:defRPr/>
            </a:pPr>
            <a:endParaRPr lang="en-US" sz="1400"/>
          </a:p>
        </p:txBody>
      </p:sp>
      <p:sp>
        <p:nvSpPr>
          <p:cNvPr id="1176563450" name="Text 2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4</a:t>
            </a:r>
            <a:endParaRPr lang="en-US" sz="1400"/>
          </a:p>
        </p:txBody>
      </p:sp>
      <p:sp>
        <p:nvSpPr>
          <p:cNvPr id="851320087" name="Text 3"/>
          <p:cNvSpPr txBox="1"/>
          <p:nvPr/>
        </p:nvSpPr>
        <p:spPr bwMode="auto">
          <a:xfrm flipH="0" flipV="0">
            <a:off x="450574" y="487149"/>
            <a:ext cx="5426100" cy="107434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lang="en-US" sz="3200"/>
          </a:p>
        </p:txBody>
      </p:sp>
      <p:sp>
        <p:nvSpPr>
          <p:cNvPr id="520918569" name="Text 2"/>
          <p:cNvSpPr txBox="1"/>
          <p:nvPr/>
        </p:nvSpPr>
        <p:spPr bwMode="auto">
          <a:xfrm flipH="0" flipV="0">
            <a:off x="6823323" y="1303401"/>
            <a:ext cx="5002125" cy="495285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наличие ряда расхождений балансовой стоимости объектов между данными реестра недвижимого имущества и бухгалтерского учета по 24 объектам </a:t>
            </a:r>
            <a:b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(из них: по 7 объектам – техническая ошибка устранена Учреждением в ходе контрольного мероприятия, по 11 объектам – изменена балансовая стоимость в 2026 году на основании писем УИиЗО, по 5 объектам – отказано УИиЗО во внесении изменений в балансовой стоимости в 2026 году, по 1 объекту – нет оснований (документов) на изменение балансовой стоимости);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endParaRPr sz="1400" b="0" i="0" u="none" strike="noStrike" cap="none" spc="0">
              <a:solidFill>
                <a:srgbClr val="0D2772"/>
              </a:solidFill>
              <a:latin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задвоение объектов в данных бухгалтерского учета Учреждения (1 объект);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endParaRPr sz="1400" b="0" i="0" u="none" strike="noStrike" cap="none" spc="0">
              <a:solidFill>
                <a:srgbClr val="0D2772"/>
              </a:solidFill>
              <a:latin typeface="Arial"/>
              <a:cs typeface="Arial"/>
            </a:endParaRPr>
          </a:p>
          <a:p>
            <a:pPr marL="36000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наличие объектов в реестре муниципального имущества, по данным бухгалтерского учета Учреждения (15 объектов) и в Приказе № 80 (13 объектов), фактически отсутствующих на территории ПКГО, что также подтверждается официальными данными на платформах ГИС ЖКХ, 2ГИС (15 объектов).</a:t>
            </a:r>
            <a:endParaRPr sz="14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ru-RU" sz="12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800"/>
          </a:p>
        </p:txBody>
      </p:sp>
      <p:cxnSp>
        <p:nvCxnSpPr>
          <p:cNvPr id="1703653384" name=""/>
          <p:cNvCxnSpPr>
            <a:cxnSpLocks/>
          </p:cNvCxnSpPr>
          <p:nvPr/>
        </p:nvCxnSpPr>
        <p:spPr bwMode="auto">
          <a:xfrm flipH="0" flipV="0">
            <a:off x="6440850" y="0"/>
            <a:ext cx="0" cy="6858000"/>
          </a:xfrm>
          <a:prstGeom prst="line">
            <a:avLst/>
          </a:prstGeom>
          <a:ln w="19049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153181" name=""/>
          <p:cNvSpPr/>
          <p:nvPr/>
        </p:nvSpPr>
        <p:spPr bwMode="auto">
          <a:xfrm flipH="0" flipV="0">
            <a:off x="878773" y="3165378"/>
            <a:ext cx="246699" cy="337704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70623851" name=""/>
          <p:cNvSpPr/>
          <p:nvPr/>
        </p:nvSpPr>
        <p:spPr bwMode="auto">
          <a:xfrm flipH="0" flipV="0">
            <a:off x="897898" y="4174267"/>
            <a:ext cx="246699" cy="337703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1479312" name=""/>
          <p:cNvSpPr/>
          <p:nvPr/>
        </p:nvSpPr>
        <p:spPr bwMode="auto">
          <a:xfrm flipH="0" flipV="0">
            <a:off x="897898" y="5287431"/>
            <a:ext cx="246699" cy="337703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546911008" name=""/>
          <p:cNvSpPr/>
          <p:nvPr/>
        </p:nvSpPr>
        <p:spPr bwMode="auto">
          <a:xfrm flipH="0" flipV="0">
            <a:off x="6876240" y="1344311"/>
            <a:ext cx="246699" cy="337703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367636" name=""/>
          <p:cNvSpPr/>
          <p:nvPr/>
        </p:nvSpPr>
        <p:spPr bwMode="auto">
          <a:xfrm flipH="0" flipV="0">
            <a:off x="6823323" y="3889480"/>
            <a:ext cx="246699" cy="337703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444138" name=""/>
          <p:cNvSpPr/>
          <p:nvPr/>
        </p:nvSpPr>
        <p:spPr bwMode="auto">
          <a:xfrm flipH="0" flipV="0">
            <a:off x="6823323" y="4544891"/>
            <a:ext cx="246699" cy="337703"/>
          </a:xfrm>
          <a:prstGeom prst="chevron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1842073" name="Скругленный прямоугольник 13"/>
          <p:cNvSpPr/>
          <p:nvPr/>
        </p:nvSpPr>
        <p:spPr bwMode="auto">
          <a:xfrm flipH="0" flipV="0">
            <a:off x="817083" y="1682015"/>
            <a:ext cx="5155566" cy="1409279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59659032" name=""/>
          <p:cNvSpPr/>
          <p:nvPr/>
        </p:nvSpPr>
        <p:spPr bwMode="auto">
          <a:xfrm flipH="0" flipV="0">
            <a:off x="149764" y="1836322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54444" name=""/>
          <p:cNvSpPr txBox="1"/>
          <p:nvPr/>
        </p:nvSpPr>
        <p:spPr bwMode="auto">
          <a:xfrm flipH="0" flipV="0">
            <a:off x="1125473" y="1778388"/>
            <a:ext cx="4660005" cy="1158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Выборочной проверкой реестров движимого и недвижимого муниципального имущества по состоянию на 01.01.2026 выявлены следующие нарушения требований Порядка, утвержденного Приказом Минфина РФ № 163н и Решения 453-нд:</a:t>
            </a:r>
            <a:endParaRPr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317948" name="Блок-схема: соединительная линия 1465563127"/>
          <p:cNvSpPr/>
          <p:nvPr/>
        </p:nvSpPr>
        <p:spPr bwMode="auto">
          <a:xfrm rot="0" flipH="0" flipV="0">
            <a:off x="309082" y="2118079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</a:rPr>
              <a:t>3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bg>
      <p:bgPr shadeToTitle="0">
        <a:solidFill>
          <a:srgbClr val="D8D8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03619964" name="Image 1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1400" y="0"/>
            <a:ext cx="5400599" cy="6858000"/>
          </a:xfrm>
          <a:prstGeom prst="rect">
            <a:avLst/>
          </a:prstGeom>
        </p:spPr>
      </p:pic>
      <p:pic>
        <p:nvPicPr>
          <p:cNvPr id="1121363587" name="Image 1" descr="preencoded.png"/>
          <p:cNvPicPr>
            <a:picLocks noChangeAspect="1"/>
          </p:cNvPicPr>
          <p:nvPr/>
        </p:nvPicPr>
        <p:blipFill>
          <a:blip r:embed="rId3"/>
          <a:srcRect l="-10108" t="0" r="10108" b="0"/>
          <a:stretch/>
        </p:blipFill>
        <p:spPr bwMode="auto">
          <a:xfrm>
            <a:off x="-1368000" y="0"/>
            <a:ext cx="13544548" cy="6858000"/>
          </a:xfrm>
          <a:prstGeom prst="rect">
            <a:avLst/>
          </a:prstGeom>
        </p:spPr>
      </p:pic>
      <p:pic>
        <p:nvPicPr>
          <p:cNvPr id="922329936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2176547" cy="6858000"/>
          </a:xfrm>
          <a:prstGeom prst="rect">
            <a:avLst/>
          </a:prstGeom>
        </p:spPr>
      </p:pic>
      <p:sp>
        <p:nvSpPr>
          <p:cNvPr id="1551983529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chemeClr val="bg1"/>
                </a:solidFill>
                <a:latin typeface="Arial"/>
                <a:ea typeface="Arial"/>
                <a:cs typeface="Arial"/>
              </a:rPr>
              <a:t>5</a:t>
            </a:r>
            <a:endParaRPr lang="en-US" sz="1400"/>
          </a:p>
        </p:txBody>
      </p:sp>
      <p:sp>
        <p:nvSpPr>
          <p:cNvPr id="818642980" name="Text 2"/>
          <p:cNvSpPr txBox="1"/>
          <p:nvPr/>
        </p:nvSpPr>
        <p:spPr bwMode="auto">
          <a:xfrm flipH="0" flipV="0">
            <a:off x="450574" y="487149"/>
            <a:ext cx="5540649" cy="11753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lang="en-US" sz="3200"/>
          </a:p>
        </p:txBody>
      </p:sp>
      <p:sp>
        <p:nvSpPr>
          <p:cNvPr id="287022566" name="Скругленный прямоугольник 13"/>
          <p:cNvSpPr/>
          <p:nvPr/>
        </p:nvSpPr>
        <p:spPr bwMode="auto">
          <a:xfrm flipH="0" flipV="0">
            <a:off x="846083" y="1734490"/>
            <a:ext cx="5945316" cy="2536342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55860253" name=""/>
          <p:cNvSpPr txBox="1"/>
          <p:nvPr/>
        </p:nvSpPr>
        <p:spPr bwMode="auto">
          <a:xfrm flipH="0" flipV="0">
            <a:off x="1144595" y="1889960"/>
            <a:ext cx="5561937" cy="2225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Расхождения между сведениями реестра муниципального имущества и данными бухгалтерского учета Учреждения также подтверждаются результатами сверки стоимости объектов, проведенной 2024 году между УИиЗО и МКУ «САД» (на основании приказа УИиЗО от 18.01.2024 № ОРД-06-02/16/24), что в целом привело к некорректному отражению данных о муниципальном имуществе в бухгалтерском учете Учреждения и искажению показателей его бюджетной отчетности. Данный факт содержит признаки административного правонарушения, предусмотренного статьей 15.15.6 КоАП РФ.</a:t>
            </a:r>
            <a:endParaRPr/>
          </a:p>
        </p:txBody>
      </p:sp>
      <p:sp>
        <p:nvSpPr>
          <p:cNvPr id="486292416" name=""/>
          <p:cNvSpPr/>
          <p:nvPr/>
        </p:nvSpPr>
        <p:spPr bwMode="auto">
          <a:xfrm flipH="0" flipV="0">
            <a:off x="149763" y="2386654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837777" name="Скругленный прямоугольник 13"/>
          <p:cNvSpPr/>
          <p:nvPr/>
        </p:nvSpPr>
        <p:spPr bwMode="auto">
          <a:xfrm flipH="0" flipV="0">
            <a:off x="846083" y="4479806"/>
            <a:ext cx="5945316" cy="1875943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42496116" name="Text 0"/>
          <p:cNvSpPr txBox="1"/>
          <p:nvPr/>
        </p:nvSpPr>
        <p:spPr bwMode="auto">
          <a:xfrm flipH="0" flipV="0">
            <a:off x="1144596" y="4672999"/>
            <a:ext cx="5561578" cy="1767416"/>
          </a:xfrm>
          <a:prstGeom prst="rect">
            <a:avLst/>
          </a:prstGeom>
          <a:noFill/>
          <a:ln/>
        </p:spPr>
        <p:txBody>
          <a:bodyPr vertOverflow="overflow" horzOverflow="overflow" vert="horz" wrap="square" lIns="36000" tIns="36000" rIns="36000" bIns="36000" numCol="1" spcCol="0" rtlCol="0" fromWordArt="0" anchor="t" anchorCtr="0" forceAA="0" upright="0" compatLnSpc="0"/>
          <a:lstStyle/>
          <a:p>
            <a:pPr marL="0" marR="0" indent="0"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требований, установленных Решением № 453-нд и приказом Минфина № 163н, Учреждением направляется в УИиЗО неполный пакет документов, необходимый для внесения изменений и дополнений, в части объектов движимого и недвижимого имущества Учреждения, закрепленных Приказом № 80 и входящих в состав реестра движимого и недвижимого имущества городского округа.</a:t>
            </a:r>
            <a:endParaRPr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0039700" name=""/>
          <p:cNvSpPr/>
          <p:nvPr/>
        </p:nvSpPr>
        <p:spPr bwMode="auto">
          <a:xfrm flipH="0" flipV="0">
            <a:off x="149763" y="4921708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4030206" name="Блок-схема: соединительная линия 1465563127"/>
          <p:cNvSpPr/>
          <p:nvPr/>
        </p:nvSpPr>
        <p:spPr bwMode="auto">
          <a:xfrm rot="0" flipH="0" flipV="0">
            <a:off x="249490" y="2697378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4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962399280" name="Блок-схема: соединительная линия 1465563127"/>
          <p:cNvSpPr/>
          <p:nvPr/>
        </p:nvSpPr>
        <p:spPr bwMode="auto">
          <a:xfrm rot="0" flipH="0" flipV="0">
            <a:off x="249490" y="5232432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5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2">
    <p:bg>
      <p:bgPr shadeToTitle="0">
        <a:solidFill>
          <a:srgbClr val="F8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11849826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89911432" name="Image 2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44004468" name="Text 2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</a:rPr>
              <a:t>6</a:t>
            </a:r>
            <a:endParaRPr lang="en-US" sz="1400"/>
          </a:p>
        </p:txBody>
      </p:sp>
      <p:sp>
        <p:nvSpPr>
          <p:cNvPr id="1282907994" name="Text 3"/>
          <p:cNvSpPr txBox="1"/>
          <p:nvPr/>
        </p:nvSpPr>
        <p:spPr bwMode="auto">
          <a:xfrm flipH="0" flipV="0">
            <a:off x="450574" y="487149"/>
            <a:ext cx="5426100" cy="10425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lang="en-US" sz="3200"/>
          </a:p>
        </p:txBody>
      </p:sp>
      <p:sp>
        <p:nvSpPr>
          <p:cNvPr id="976996828" name="Скругленный прямоугольник 13"/>
          <p:cNvSpPr/>
          <p:nvPr/>
        </p:nvSpPr>
        <p:spPr bwMode="auto">
          <a:xfrm flipH="0" flipV="0">
            <a:off x="753583" y="1666923"/>
            <a:ext cx="5439832" cy="2164082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87764172" name=""/>
          <p:cNvSpPr txBox="1"/>
          <p:nvPr/>
        </p:nvSpPr>
        <p:spPr bwMode="auto">
          <a:xfrm flipH="0" flipV="0">
            <a:off x="1060656" y="1751051"/>
            <a:ext cx="5035343" cy="20120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Проверить выполненный объем услуг (работ), в части вывоза отходов (песка, снега, мусора) и соответственно затраты принятые Учреждением по заключенным Контрактам №№ 950, 951, 952 и Договорам № 72/09/2025, 73/09/2025, 101/10/2025, 102/10/2025, 122/12/2025, 123/12/2025, не представляется возможным, в связи с ненадлежаще оформленными возвратными талонами АО «Спецтранс», представленным Подрядчиками в рамках вышеуказанных контрактов (договоров).</a:t>
            </a:r>
            <a:endParaRPr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9370643" name=""/>
          <p:cNvSpPr/>
          <p:nvPr/>
        </p:nvSpPr>
        <p:spPr bwMode="auto">
          <a:xfrm flipH="0" flipV="0">
            <a:off x="67983" y="2100916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7305411" name="Скругленный прямоугольник 13"/>
          <p:cNvSpPr/>
          <p:nvPr/>
        </p:nvSpPr>
        <p:spPr bwMode="auto">
          <a:xfrm flipH="0" flipV="0">
            <a:off x="753583" y="4059166"/>
            <a:ext cx="5439832" cy="2354141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16394659" name="Text 0"/>
          <p:cNvSpPr txBox="1"/>
          <p:nvPr/>
        </p:nvSpPr>
        <p:spPr bwMode="auto">
          <a:xfrm flipH="0" flipV="0">
            <a:off x="1062816" y="4198813"/>
            <a:ext cx="4950683" cy="2074847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требований Контракта № 950 путевые листы, представленные ГУП КК «ДРСУ», в целях подтверждения выполненных работ по вышеуказанному Контракту заполнялись некорректно, а именно отсутствовала в том числе следующая информация: об удостоверении,  СНИЛСе, о сроке действия, серии и номере грузового автомобиля, пробеге (км), показания одометра (км), задание водителю, отсутствовали подписи и расшифровки ответственных исполнителей (механиков, водителей).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08838604" name=""/>
          <p:cNvSpPr/>
          <p:nvPr/>
        </p:nvSpPr>
        <p:spPr bwMode="auto">
          <a:xfrm flipH="0" flipV="0">
            <a:off x="65822" y="4560471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292790" name="Скругленный прямоугольник 13"/>
          <p:cNvSpPr/>
          <p:nvPr/>
        </p:nvSpPr>
        <p:spPr bwMode="auto">
          <a:xfrm flipH="0" flipV="0">
            <a:off x="6976582" y="725416"/>
            <a:ext cx="5054196" cy="2187100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615488" name=""/>
          <p:cNvSpPr txBox="1"/>
          <p:nvPr/>
        </p:nvSpPr>
        <p:spPr bwMode="auto">
          <a:xfrm flipH="0" flipV="0">
            <a:off x="7278969" y="803380"/>
            <a:ext cx="4631607" cy="20120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По данным Учреждения прием и складирование снега осуществлялись   в проверяемом периоде в соответствии с заключенным с ООО «Полигон»  муниципальным контрактом (пояснения МКУ «САД» от 18.08.2026 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САД-3987/26), вместе с тем, вышеуказанный муниципальный контракт к проверке не представлен. Проверить фактический объем вывезенного снега по муниципальным контрактам (договорам) не представляется возможным.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9411825" name="Скругленный прямоугольник 13"/>
          <p:cNvSpPr/>
          <p:nvPr/>
        </p:nvSpPr>
        <p:spPr bwMode="auto">
          <a:xfrm flipH="0" flipV="0">
            <a:off x="6976582" y="3096083"/>
            <a:ext cx="5122333" cy="3486213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83875746" name="Text 2"/>
          <p:cNvSpPr txBox="1"/>
          <p:nvPr/>
        </p:nvSpPr>
        <p:spPr bwMode="auto">
          <a:xfrm flipH="0" flipV="0">
            <a:off x="7278969" y="3201582"/>
            <a:ext cx="4630887" cy="3133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algn="just">
              <a:lnSpc>
                <a:spcPct val="100000"/>
              </a:lnSpc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ходе контрольного мероприятия Учреждением не были представлены документы, предусмотренные пунктами 5.1.8, 5.1.12, 5.1.40, 5.1.42, 6.4 Контрактов </a:t>
            </a:r>
            <a:b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№ 950, 951, 952 и пунктом 2.5 Технического задания вышеуказанных Контрактов. Согласно пояснениям Учреждения, документы отсутствуют в его распоряжении по вине бывшего работника, ответственного за сопровождение вышеуказанных Контрактов. Аналогично, не представлен полный пакет документов по Договорам №№ 73/09/2025, 88/10/2025, 101/10/2025, 103/10/2025, 112/10/2025, 122/12/2025. В связи с вышеизложенным, проверить полноту  установленные вышеуказанными пунктами требований Контрактов (Договоров) не представляется возможным.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0589770" name=""/>
          <p:cNvSpPr/>
          <p:nvPr/>
        </p:nvSpPr>
        <p:spPr bwMode="auto">
          <a:xfrm flipH="0" flipV="0">
            <a:off x="6284136" y="1259067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8042802" name=""/>
          <p:cNvSpPr/>
          <p:nvPr/>
        </p:nvSpPr>
        <p:spPr bwMode="auto">
          <a:xfrm flipH="0" flipV="0">
            <a:off x="6284136" y="4162537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9816254" name="Блок-схема: соединительная линия 1465563127"/>
          <p:cNvSpPr/>
          <p:nvPr/>
        </p:nvSpPr>
        <p:spPr bwMode="auto">
          <a:xfrm rot="0" flipH="0" flipV="0">
            <a:off x="196573" y="2411640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6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275994274" name="Блок-схема: соединительная линия 1465563127"/>
          <p:cNvSpPr/>
          <p:nvPr/>
        </p:nvSpPr>
        <p:spPr bwMode="auto">
          <a:xfrm rot="0" flipH="0" flipV="0">
            <a:off x="6407198" y="1529748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8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768356631" name="Блок-схема: соединительная линия 1465563127"/>
          <p:cNvSpPr/>
          <p:nvPr/>
        </p:nvSpPr>
        <p:spPr bwMode="auto">
          <a:xfrm rot="0" flipH="0" flipV="0">
            <a:off x="196573" y="4839189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</a:rPr>
              <a:t>7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435164366" name="Блок-схема: соединительная линия 1465563127"/>
          <p:cNvSpPr/>
          <p:nvPr/>
        </p:nvSpPr>
        <p:spPr bwMode="auto">
          <a:xfrm rot="0" flipH="0" flipV="0">
            <a:off x="6407198" y="4473261"/>
            <a:ext cx="507999" cy="479214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b="1">
                <a:solidFill>
                  <a:srgbClr val="0D2772"/>
                </a:solidFill>
              </a:rPr>
              <a:t>9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bg>
      <p:bgPr shadeToTitle="0">
        <a:solidFill>
          <a:srgbClr val="D8D8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77789394" name="Image 2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29" y="0"/>
            <a:ext cx="12148531" cy="6858000"/>
          </a:xfrm>
          <a:prstGeom prst="rect">
            <a:avLst/>
          </a:prstGeom>
        </p:spPr>
      </p:pic>
      <p:pic>
        <p:nvPicPr>
          <p:cNvPr id="805198631" name=""/>
          <p:cNvPicPr>
            <a:picLocks noChangeAspect="1"/>
          </p:cNvPicPr>
          <p:nvPr/>
        </p:nvPicPr>
        <p:blipFill>
          <a:blip r:embed="rId3"/>
          <a:srcRect l="0" t="0" r="18192" b="0"/>
          <a:stretch/>
        </p:blipFill>
        <p:spPr bwMode="auto">
          <a:xfrm rot="0" flipH="0" flipV="0">
            <a:off x="6538480" y="0"/>
            <a:ext cx="5610281" cy="6857999"/>
          </a:xfrm>
          <a:prstGeom prst="rect">
            <a:avLst/>
          </a:prstGeom>
        </p:spPr>
      </p:pic>
      <p:pic>
        <p:nvPicPr>
          <p:cNvPr id="1795225655" name="Image 1" descr="preencoded.png"/>
          <p:cNvPicPr>
            <a:picLocks noChangeAspect="1"/>
          </p:cNvPicPr>
          <p:nvPr/>
        </p:nvPicPr>
        <p:blipFill>
          <a:blip r:embed="rId4"/>
          <a:srcRect l="-10108" t="0" r="10108" b="0"/>
          <a:stretch/>
        </p:blipFill>
        <p:spPr bwMode="auto">
          <a:xfrm flipH="0" flipV="0">
            <a:off x="1670662" y="0"/>
            <a:ext cx="9483487" cy="6857999"/>
          </a:xfrm>
          <a:prstGeom prst="rect">
            <a:avLst/>
          </a:prstGeom>
        </p:spPr>
      </p:pic>
      <p:sp>
        <p:nvSpPr>
          <p:cNvPr id="1793132870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7</a:t>
            </a:r>
            <a:endParaRPr sz="1400">
              <a:solidFill>
                <a:srgbClr val="0D2772"/>
              </a:solidFill>
            </a:endParaRPr>
          </a:p>
        </p:txBody>
      </p:sp>
      <p:sp>
        <p:nvSpPr>
          <p:cNvPr id="792384597" name="Text 2"/>
          <p:cNvSpPr txBox="1"/>
          <p:nvPr/>
        </p:nvSpPr>
        <p:spPr bwMode="auto">
          <a:xfrm flipH="0" flipV="0">
            <a:off x="450574" y="487149"/>
            <a:ext cx="5540649" cy="1175374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lang="en-US" sz="3200"/>
          </a:p>
        </p:txBody>
      </p:sp>
      <p:sp>
        <p:nvSpPr>
          <p:cNvPr id="445421270" name="Скругленный прямоугольник 13"/>
          <p:cNvSpPr/>
          <p:nvPr/>
        </p:nvSpPr>
        <p:spPr bwMode="auto">
          <a:xfrm flipH="0" flipV="0">
            <a:off x="846083" y="1734490"/>
            <a:ext cx="6431072" cy="145094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9502657" name=""/>
          <p:cNvSpPr txBox="1"/>
          <p:nvPr/>
        </p:nvSpPr>
        <p:spPr bwMode="auto">
          <a:xfrm flipH="0" flipV="0">
            <a:off x="1174182" y="1819703"/>
            <a:ext cx="5931232" cy="12805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условий Договоров №№ 04/01/2026, 72/09/2025, 73/09/2025, 85/10/2025,  88/10/2025, 100/10/2025, 106/10/2025, 108/10/2025, 111/10/2025, 112/10/2025, 113/1/10/2025 Подрядчиком документы об исполнении вышеуказанных Договоров предоставлялись с нарушением срока. Вместе с тем, Заказчиком меры ответственности (претензии) за нарушение условий вышеуказанных Договоров не применялись.</a:t>
            </a:r>
            <a:endParaRPr sz="1300"/>
          </a:p>
        </p:txBody>
      </p:sp>
      <p:sp>
        <p:nvSpPr>
          <p:cNvPr id="1037848327" name=""/>
          <p:cNvSpPr/>
          <p:nvPr/>
        </p:nvSpPr>
        <p:spPr bwMode="auto">
          <a:xfrm flipH="0" flipV="0">
            <a:off x="149763" y="1909630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4727187" name="Скругленный прямоугольник 13"/>
          <p:cNvSpPr/>
          <p:nvPr/>
        </p:nvSpPr>
        <p:spPr bwMode="auto">
          <a:xfrm flipH="0" flipV="0">
            <a:off x="846083" y="3391439"/>
            <a:ext cx="6431072" cy="1794248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00327951" name="Text 0"/>
          <p:cNvSpPr txBox="1"/>
          <p:nvPr/>
        </p:nvSpPr>
        <p:spPr bwMode="auto">
          <a:xfrm flipH="0" flipV="0">
            <a:off x="1174182" y="3476431"/>
            <a:ext cx="5990403" cy="1610708"/>
          </a:xfrm>
          <a:prstGeom prst="rect">
            <a:avLst/>
          </a:prstGeom>
          <a:noFill/>
          <a:ln/>
        </p:spPr>
        <p:txBody>
          <a:bodyPr vertOverflow="overflow" horzOverflow="overflow" vert="horz" wrap="square" lIns="36000" tIns="36000" rIns="36000" bIns="36000" numCol="1" spcCol="0" rtlCol="0" fromWordArt="0" anchor="t" anchorCtr="0" forceAA="0" upright="0" compatLnSpc="0"/>
          <a:lstStyle/>
          <a:p>
            <a:pPr marL="0" marR="0" indent="0"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Представленные Подрядчиком журналы производства работ по Договорам №№ 72/09/2025, 73/09/2025, 85/10/2025, 86/10/2026, 88/10/2025, 91/10/2025, 92/10/2025, 93/10/2025, 100/10/2025, 101/10/2025, 102/10/2025, 103/10/2025, 104/10/2025, 106/10/2025, 108/10/2025, 109/10/2025, 112/10/2025, 113/1/10/2025 велись с нарушениями условий Договоров и требований к ведению исполнительной документации, что делает невозможным подтверждение фактических параметров, объемов и технологии выполненных работ.</a:t>
            </a:r>
            <a:endParaRPr sz="13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2541428" name=""/>
          <p:cNvSpPr/>
          <p:nvPr/>
        </p:nvSpPr>
        <p:spPr bwMode="auto">
          <a:xfrm flipH="0" flipV="0">
            <a:off x="90232" y="3738230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978658179" name="Скругленный прямоугольник 13"/>
          <p:cNvSpPr/>
          <p:nvPr/>
        </p:nvSpPr>
        <p:spPr bwMode="auto">
          <a:xfrm flipH="0" flipV="0">
            <a:off x="893708" y="5407260"/>
            <a:ext cx="6383447" cy="1202920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27484158" name="Text 0"/>
          <p:cNvSpPr txBox="1"/>
          <p:nvPr/>
        </p:nvSpPr>
        <p:spPr bwMode="auto">
          <a:xfrm flipH="0" flipV="0">
            <a:off x="1207374" y="5509515"/>
            <a:ext cx="5864848" cy="1610707"/>
          </a:xfrm>
          <a:prstGeom prst="rect">
            <a:avLst/>
          </a:prstGeom>
          <a:noFill/>
          <a:ln/>
        </p:spPr>
        <p:txBody>
          <a:bodyPr vertOverflow="overflow" horzOverflow="overflow" vert="horz" wrap="square" lIns="36000" tIns="36000" rIns="36000" bIns="36000" numCol="1" spcCol="0" rtlCol="0" fromWordArt="0" anchor="t" anchorCtr="0" forceAA="0" upright="0" compatLnSpc="0"/>
          <a:lstStyle/>
          <a:p>
            <a:pPr marL="0" marR="0" indent="0"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Оплата выполненных работ по Договорам №№ 04/01/2026, 88/10/2025, 91/10/2025, 92/10/2025, 94/10/2025, 95/12/2025, 106/10/2025, 108/10/2025, 109/10/2025, 111/10/2025, 112/10/2025, 122/12/2025, 123/12/2025 производилась с нарушением сроков, установленных требованиями вышеуказанных Договоров.</a:t>
            </a:r>
            <a:endParaRPr sz="13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6353918" name=""/>
          <p:cNvSpPr/>
          <p:nvPr/>
        </p:nvSpPr>
        <p:spPr bwMode="auto">
          <a:xfrm flipH="0" flipV="0">
            <a:off x="90232" y="5458388"/>
            <a:ext cx="994833" cy="1100665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8420355" name="Блок-схема: соединительная линия 1465563127"/>
          <p:cNvSpPr/>
          <p:nvPr/>
        </p:nvSpPr>
        <p:spPr bwMode="auto">
          <a:xfrm rot="0" flipH="0" flipV="0">
            <a:off x="228655" y="5740830"/>
            <a:ext cx="567260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12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646343463" name="Блок-схема: соединительная линия 1465563127"/>
          <p:cNvSpPr/>
          <p:nvPr/>
        </p:nvSpPr>
        <p:spPr bwMode="auto">
          <a:xfrm rot="0" flipH="0" flipV="0">
            <a:off x="228655" y="4013894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053009420" name="Блок-схема: соединительная линия 1465563127"/>
          <p:cNvSpPr/>
          <p:nvPr/>
        </p:nvSpPr>
        <p:spPr bwMode="auto">
          <a:xfrm rot="0" flipH="0" flipV="0">
            <a:off x="278822" y="2192072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0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2">
    <p:bg>
      <p:bgPr shadeToTitle="0">
        <a:solidFill>
          <a:srgbClr val="F8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94992806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pic>
        <p:nvPicPr>
          <p:cNvPr id="920740538" name="Image 2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633880420" name="Text 2"/>
          <p:cNvSpPr txBox="1"/>
          <p:nvPr/>
        </p:nvSpPr>
        <p:spPr bwMode="auto">
          <a:xfrm>
            <a:off x="11439898" y="257625"/>
            <a:ext cx="589798" cy="7157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0D2772"/>
                </a:solidFill>
              </a:rPr>
              <a:t>8</a:t>
            </a:r>
            <a:endParaRPr lang="en-US" sz="1400"/>
          </a:p>
        </p:txBody>
      </p:sp>
      <p:sp>
        <p:nvSpPr>
          <p:cNvPr id="1075851177" name="Text 3"/>
          <p:cNvSpPr txBox="1"/>
          <p:nvPr/>
        </p:nvSpPr>
        <p:spPr bwMode="auto">
          <a:xfrm flipH="0" flipV="0">
            <a:off x="450573" y="487148"/>
            <a:ext cx="5426100" cy="10425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</a:t>
            </a:r>
            <a:endParaRPr/>
          </a:p>
          <a:p>
            <a:pPr>
              <a:defRPr/>
            </a:pPr>
            <a:r>
              <a:rPr lang="ru-RU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lang="en-US" sz="3200"/>
          </a:p>
        </p:txBody>
      </p:sp>
      <p:sp>
        <p:nvSpPr>
          <p:cNvPr id="155824947" name="Скругленный прямоугольник 13"/>
          <p:cNvSpPr/>
          <p:nvPr/>
        </p:nvSpPr>
        <p:spPr bwMode="auto">
          <a:xfrm flipH="0" flipV="0">
            <a:off x="753582" y="1666922"/>
            <a:ext cx="5439832" cy="1312743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91589145" name=""/>
          <p:cNvSpPr txBox="1"/>
          <p:nvPr/>
        </p:nvSpPr>
        <p:spPr bwMode="auto">
          <a:xfrm flipH="0" flipV="0">
            <a:off x="1059935" y="1683033"/>
            <a:ext cx="5036781" cy="12805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нарушение требований пункта 1.2 Договора № 105/10/2025 Подрядчиком были выполнены, а МКУ «САД» приняты и оплачены работы в объеме, превышающим параметры согласованные в заявке на выполнение работ от 28.10.2025 № 1, что привело к ущербу бюджету городского округа в размере 161 359,45 рублей.</a:t>
            </a:r>
            <a:endParaRPr sz="13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0727266" name=""/>
          <p:cNvSpPr/>
          <p:nvPr/>
        </p:nvSpPr>
        <p:spPr bwMode="auto">
          <a:xfrm flipH="0" flipV="0">
            <a:off x="65822" y="1831170"/>
            <a:ext cx="994833" cy="1100664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6846548" name="Скругленный прямоугольник 13"/>
          <p:cNvSpPr/>
          <p:nvPr/>
        </p:nvSpPr>
        <p:spPr bwMode="auto">
          <a:xfrm flipH="0" flipV="0">
            <a:off x="734203" y="3096082"/>
            <a:ext cx="5439832" cy="169408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6637177" name="Text 0"/>
          <p:cNvSpPr txBox="1"/>
          <p:nvPr/>
        </p:nvSpPr>
        <p:spPr bwMode="auto">
          <a:xfrm flipH="0" flipV="0">
            <a:off x="1098339" y="3118003"/>
            <a:ext cx="4950682" cy="167216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ходе анализа исполнения Договоров №№ 103/10/2025, 104/10/2025, 105/10/2025, 106/10/2025, 107/10/2025, 108/10/2025, 109/1/10/2025, 111/10/2025, 112/10/2025, 113/1/10/2025 установлено, что условия указанных Договоров не предусматривают работы по вывозу снега. Таким образом, фактически снег в момент очистки дорог перемещался (сгребался) на соседние дорожному полотну участки (например на бордюры, тротуары и пр.).</a:t>
            </a:r>
            <a:endParaRPr lang="ru-RU" sz="14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6465699" name=""/>
          <p:cNvSpPr/>
          <p:nvPr/>
        </p:nvSpPr>
        <p:spPr bwMode="auto">
          <a:xfrm flipH="0" flipV="0">
            <a:off x="65822" y="3429000"/>
            <a:ext cx="994833" cy="1100664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253856" name="Скругленный прямоугольник 13"/>
          <p:cNvSpPr/>
          <p:nvPr/>
        </p:nvSpPr>
        <p:spPr bwMode="auto">
          <a:xfrm flipH="0" flipV="0">
            <a:off x="6976582" y="1008448"/>
            <a:ext cx="5054195" cy="2743801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5200959" name=""/>
          <p:cNvSpPr txBox="1"/>
          <p:nvPr/>
        </p:nvSpPr>
        <p:spPr bwMode="auto">
          <a:xfrm flipH="0" flipV="0">
            <a:off x="7278967" y="1085248"/>
            <a:ext cx="4638445" cy="2667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Объемы работ, зафиксированные в журналах производства работ по Договорам №№ 72/09/2025, 88/10/2025, 92/10/2025, 111/10/2025, 112/10/2025, меньше объемов, предъявленных Подрядчиком и оплаченных Заказчиком по актам о приемке выполненных работ, что привело к принятию Учреждением фактически не выполненных работ и ущербу бюджету городского округа на общую сумму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59 058,56 рублей (в том числе по Договорам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72/09/2025 в сумме 26 948,65 рублей, № 88/10/2025 - 22 871,95 рублей, № 92/10/2025 - 141,93 рублей,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111/10/2025 - 3 078,69 рублей, № 112/10/2025 -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6 017,34 рублей).</a:t>
            </a:r>
            <a:endParaRPr sz="13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854575" name="Скругленный прямоугольник 13"/>
          <p:cNvSpPr/>
          <p:nvPr/>
        </p:nvSpPr>
        <p:spPr bwMode="auto">
          <a:xfrm flipH="0" flipV="0">
            <a:off x="6976582" y="4012340"/>
            <a:ext cx="5122332" cy="2470384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78509464" name="Text 2"/>
          <p:cNvSpPr txBox="1"/>
          <p:nvPr/>
        </p:nvSpPr>
        <p:spPr bwMode="auto">
          <a:xfrm flipH="0" flipV="0">
            <a:off x="7278968" y="4127475"/>
            <a:ext cx="4630887" cy="235524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algn="just">
              <a:lnSpc>
                <a:spcPct val="100000"/>
              </a:lnSpc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Согласно журналов производства работ по Договорам №№ 93/10/2025, 113/1/10/2025 работы на проездах индивидуальной жилищной застройки (по объекту «ул. Березовая (4 уч-ка)» не выполнялись, при этом согласно актов о приемке выполненных работ от 23.12.2025 № 1, работы по вышеуказанной работе приняты и оплачены в полном объеме, что привело к принятию фактически невыполненных работ и ущербу бюджета городского округа в сумме 32 423,91 рублей (по Договорам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93/10/2025 - 21 672,55 рублей, № 113/1/10/2025 - </a:t>
            </a:r>
            <a:b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15 751,36 рублей).</a:t>
            </a:r>
            <a:endParaRPr lang="ru-RU" sz="13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0302727" name=""/>
          <p:cNvSpPr/>
          <p:nvPr/>
        </p:nvSpPr>
        <p:spPr bwMode="auto">
          <a:xfrm flipH="0" flipV="0">
            <a:off x="6284135" y="1868597"/>
            <a:ext cx="994833" cy="1100664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236801730" name=""/>
          <p:cNvSpPr/>
          <p:nvPr/>
        </p:nvSpPr>
        <p:spPr bwMode="auto">
          <a:xfrm flipH="0" flipV="0">
            <a:off x="6284135" y="4592535"/>
            <a:ext cx="994833" cy="1100664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134173" name="Блок-схема: соединительная линия 1465563127"/>
          <p:cNvSpPr/>
          <p:nvPr/>
        </p:nvSpPr>
        <p:spPr bwMode="auto">
          <a:xfrm rot="0" flipH="0" flipV="0">
            <a:off x="166943" y="2091841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3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2096041993" name="Блок-схема: соединительная линия 1465563127"/>
          <p:cNvSpPr/>
          <p:nvPr/>
        </p:nvSpPr>
        <p:spPr bwMode="auto">
          <a:xfrm rot="0" flipH="0" flipV="0">
            <a:off x="166943" y="3686196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4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981496131" name="Скругленный прямоугольник 13"/>
          <p:cNvSpPr/>
          <p:nvPr/>
        </p:nvSpPr>
        <p:spPr bwMode="auto">
          <a:xfrm flipH="0" flipV="0">
            <a:off x="753582" y="4903368"/>
            <a:ext cx="5439831" cy="183193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429256828" name=""/>
          <p:cNvSpPr/>
          <p:nvPr/>
        </p:nvSpPr>
        <p:spPr bwMode="auto">
          <a:xfrm flipH="0" flipV="0">
            <a:off x="65102" y="5247532"/>
            <a:ext cx="994833" cy="1100664"/>
          </a:xfrm>
          <a:prstGeom prst="homePlate">
            <a:avLst>
              <a:gd name="adj" fmla="val 50000"/>
            </a:avLst>
          </a:prstGeom>
          <a:solidFill>
            <a:srgbClr val="0D27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418831663" name="Блок-схема: соединительная линия 1465563127"/>
          <p:cNvSpPr/>
          <p:nvPr/>
        </p:nvSpPr>
        <p:spPr bwMode="auto">
          <a:xfrm rot="0" flipH="0" flipV="0">
            <a:off x="186322" y="5529975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5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847116762" name=""/>
          <p:cNvSpPr txBox="1"/>
          <p:nvPr/>
        </p:nvSpPr>
        <p:spPr bwMode="auto">
          <a:xfrm flipH="0" flipV="0">
            <a:off x="1098339" y="4903368"/>
            <a:ext cx="4878195" cy="18748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13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По итогам анализа Договоров №№ 88/10/2025, 91/10/2025, 93/10/2025, 104/10/2025, 105/10/2025, 111/10/2025, 113/1/10/2025, 122/12/2025, 123/12/2025,   установлено, что вышеназванные Договоры имеют признаки ограничения конкуренции и создания другим хозяйствующим субъектам препятствий к оказанию услуг путем искусственного дробления сделок, что является нарушением требований пункта 3 части 3 статьи 11.1 Закона № 135-ФЗ и части 2 статьи 8 Закона № 44-ФЗ.</a:t>
            </a:r>
            <a:endParaRPr sz="130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2554063" name="Блок-схема: соединительная линия 1465563127"/>
          <p:cNvSpPr/>
          <p:nvPr/>
        </p:nvSpPr>
        <p:spPr bwMode="auto">
          <a:xfrm rot="0" flipH="0" flipV="0">
            <a:off x="6409323" y="2151039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6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320149507" name="Блок-схема: соединительная линия 1465563127"/>
          <p:cNvSpPr/>
          <p:nvPr/>
        </p:nvSpPr>
        <p:spPr bwMode="auto">
          <a:xfrm rot="0" flipH="0" flipV="0">
            <a:off x="6409323" y="4860425"/>
            <a:ext cx="567259" cy="535779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7</a:t>
            </a:r>
            <a:endParaRPr>
              <a:solidFill>
                <a:srgbClr val="0D277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1477506" name="Image 3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21421499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83535513" name="Image 1" descr="preencoded.png"/>
          <p:cNvPicPr>
            <a:picLocks noChangeAspect="1"/>
          </p:cNvPicPr>
          <p:nvPr/>
        </p:nvPicPr>
        <p:blipFill>
          <a:blip r:embed="rId4"/>
          <a:srcRect l="0" t="27797" r="0" b="-617"/>
          <a:stretch/>
        </p:blipFill>
        <p:spPr bwMode="auto">
          <a:xfrm flipH="0" flipV="0">
            <a:off x="580348" y="1230642"/>
            <a:ext cx="10859551" cy="1923649"/>
          </a:xfrm>
          <a:prstGeom prst="flowChartAlternateProcess">
            <a:avLst/>
          </a:prstGeom>
        </p:spPr>
      </p:pic>
      <p:sp>
        <p:nvSpPr>
          <p:cNvPr id="1214166489" name="Text 0"/>
          <p:cNvSpPr txBox="1"/>
          <p:nvPr/>
        </p:nvSpPr>
        <p:spPr bwMode="auto">
          <a:xfrm>
            <a:off x="11439900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9</a:t>
            </a:r>
            <a:endParaRPr lang="en-US" sz="1400"/>
          </a:p>
        </p:txBody>
      </p:sp>
      <p:sp>
        <p:nvSpPr>
          <p:cNvPr id="698785480" name="Text 1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3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контрольного </a:t>
            </a:r>
            <a:r>
              <a:rPr lang="ru-RU" sz="3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мероприятия</a:t>
            </a:r>
            <a:endParaRPr sz="3200"/>
          </a:p>
          <a:p>
            <a:pPr>
              <a:defRPr/>
            </a:pPr>
            <a:endParaRPr/>
          </a:p>
        </p:txBody>
      </p:sp>
      <p:sp>
        <p:nvSpPr>
          <p:cNvPr id="166118067" name="Text 4"/>
          <p:cNvSpPr txBox="1"/>
          <p:nvPr/>
        </p:nvSpPr>
        <p:spPr bwMode="auto">
          <a:xfrm flipH="0" flipV="0">
            <a:off x="3272416" y="3646416"/>
            <a:ext cx="4116916" cy="270087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Бездействие Учреждения по актуализации информации об основных средствах привело к некорректной информации в Приказе № 80 УИиЗО. Так в ходе визуального осмотра установлены ряд объектов, которые фактически установить КСП не удалось (дома снесены, проезды отсутствуют (заросли)), что свидетельствует о том, что реестр муниципального имущества, в части закрепленного на праве оперативного управления муниципального имущества за МКУ «САД», который обязан вести собственник имущества в лице УИиЗО, в соответствии с требованиями Приказа Минфина РФ № 163н и Решения № 453-нд, содержит не актуальную информацию о объектах, их количестве, балансовой стоимости недвижимого имущества, что в целом приводит к расхождениям между данными реестра муниципального имущества, и данных бухгалтерского учета Учреждения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sp>
        <p:nvSpPr>
          <p:cNvPr id="776261403" name="Text 8"/>
          <p:cNvSpPr txBox="1"/>
          <p:nvPr/>
        </p:nvSpPr>
        <p:spPr bwMode="auto">
          <a:xfrm flipH="0" flipV="0">
            <a:off x="7813418" y="3646416"/>
            <a:ext cx="3626480" cy="152501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Текущая организация работы в Учреждении характеризуется отсутствием контроля за сохранностью документов по муниципальным контрактам и неэффективной организацией внутреннего документооборота. Отсутствие регламентированной процедуры передачи дел при увольнении и взаимозаменяемости сотрудников в периоды их отсутствия исключает возможность оперативного предоставления информации по муниципальным контрактам (договорам), что создает прямую угрозу некачественного исполнения муниципальных контрактов (договоров) и привлечения руководства Учреждения к административной ответственности установленной законодательством 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Ф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cxnSp>
        <p:nvCxnSpPr>
          <p:cNvPr id="0" name=""/>
          <p:cNvCxnSpPr>
            <a:cxnSpLocks/>
          </p:cNvCxnSpPr>
          <p:nvPr/>
        </p:nvCxnSpPr>
        <p:spPr bwMode="auto">
          <a:xfrm flipH="0" flipV="1">
            <a:off x="1356833" y="3273483"/>
            <a:ext cx="8565538" cy="0"/>
          </a:xfrm>
          <a:prstGeom prst="line">
            <a:avLst/>
          </a:prstGeom>
          <a:ln w="5715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0" name=""/>
          <p:cNvCxnSpPr>
            <a:cxnSpLocks/>
          </p:cNvCxnSpPr>
          <p:nvPr/>
        </p:nvCxnSpPr>
        <p:spPr bwMode="auto">
          <a:xfrm flipH="1" flipV="0">
            <a:off x="3071333" y="3730573"/>
            <a:ext cx="0" cy="2688166"/>
          </a:xfrm>
          <a:prstGeom prst="line">
            <a:avLst/>
          </a:prstGeom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8588785" name=""/>
          <p:cNvCxnSpPr>
            <a:cxnSpLocks/>
          </p:cNvCxnSpPr>
          <p:nvPr/>
        </p:nvCxnSpPr>
        <p:spPr bwMode="auto">
          <a:xfrm flipH="1" flipV="0">
            <a:off x="7584066" y="3730573"/>
            <a:ext cx="0" cy="2688166"/>
          </a:xfrm>
          <a:prstGeom prst="line">
            <a:avLst/>
          </a:prstGeom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318026" name="Блок-схема: соединительная линия 1465563127"/>
          <p:cNvSpPr/>
          <p:nvPr/>
        </p:nvSpPr>
        <p:spPr bwMode="auto">
          <a:xfrm rot="0" flipH="0" flipV="0">
            <a:off x="1517253" y="2928480"/>
            <a:ext cx="567259" cy="535779"/>
          </a:xfrm>
          <a:prstGeom prst="flowChartConnector">
            <a:avLst/>
          </a:prstGeom>
          <a:solidFill>
            <a:schemeClr val="bg1">
              <a:lumMod val="85000"/>
              <a:alpha val="9999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8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67073970" name="Text 2"/>
          <p:cNvSpPr txBox="1"/>
          <p:nvPr/>
        </p:nvSpPr>
        <p:spPr bwMode="auto">
          <a:xfrm flipH="0" flipV="0">
            <a:off x="580348" y="3646416"/>
            <a:ext cx="2289901" cy="237266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just">
              <a:lnSpc>
                <a:spcPct val="100000"/>
              </a:lnSpc>
              <a:buNone/>
              <a:defRPr/>
            </a:pP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Устав Учреждения не содержит требований об «эффективном использовании имущества», а также «о необходимости обеспечения сохранности и использования имущества по целевому назначению», что в дальнейшем негативно влияет на эффективность вверенного Учреждению муниципального  имущества казны, переданного в оперативное управление</a:t>
            </a:r>
            <a:r>
              <a:rPr lang="en-US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  <p:sp>
        <p:nvSpPr>
          <p:cNvPr id="207940155" name="Блок-схема: соединительная линия 1465563127"/>
          <p:cNvSpPr/>
          <p:nvPr/>
        </p:nvSpPr>
        <p:spPr bwMode="auto">
          <a:xfrm rot="0" flipH="0" flipV="0">
            <a:off x="5047244" y="2893219"/>
            <a:ext cx="567259" cy="535779"/>
          </a:xfrm>
          <a:prstGeom prst="flowChartConnector">
            <a:avLst/>
          </a:prstGeom>
          <a:solidFill>
            <a:schemeClr val="bg1">
              <a:lumMod val="85000"/>
              <a:alpha val="9999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9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1564992827" name="Блок-схема: соединительная линия 1465563127"/>
          <p:cNvSpPr/>
          <p:nvPr/>
        </p:nvSpPr>
        <p:spPr bwMode="auto">
          <a:xfrm rot="0" flipH="0" flipV="0">
            <a:off x="9136644" y="2928480"/>
            <a:ext cx="567259" cy="535779"/>
          </a:xfrm>
          <a:prstGeom prst="flowChartConnector">
            <a:avLst/>
          </a:prstGeom>
          <a:solidFill>
            <a:schemeClr val="bg1">
              <a:lumMod val="85000"/>
              <a:alpha val="9999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ru-RU" sz="15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20</a:t>
            </a:r>
            <a:endParaRPr>
              <a:solidFill>
                <a:srgbClr val="0D2772"/>
              </a:solidFill>
            </a:endParaRPr>
          </a:p>
        </p:txBody>
      </p:sp>
      <p:sp>
        <p:nvSpPr>
          <p:cNvPr id="201843115" name=""/>
          <p:cNvSpPr/>
          <p:nvPr/>
        </p:nvSpPr>
        <p:spPr bwMode="auto">
          <a:xfrm flipH="0" flipV="0">
            <a:off x="1298785" y="2704245"/>
            <a:ext cx="1004195" cy="984249"/>
          </a:xfrm>
          <a:prstGeom prst="donut">
            <a:avLst>
              <a:gd name="adj" fmla="val 25000"/>
            </a:avLst>
          </a:prstGeom>
          <a:solidFill>
            <a:srgbClr val="0D2772"/>
          </a:solidFill>
          <a:ln w="6349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933727448" name=""/>
          <p:cNvSpPr/>
          <p:nvPr/>
        </p:nvSpPr>
        <p:spPr bwMode="auto">
          <a:xfrm flipH="0" flipV="0">
            <a:off x="4828777" y="2662167"/>
            <a:ext cx="1004194" cy="984249"/>
          </a:xfrm>
          <a:prstGeom prst="donut">
            <a:avLst>
              <a:gd name="adj" fmla="val 25000"/>
            </a:avLst>
          </a:prstGeom>
          <a:solidFill>
            <a:srgbClr val="0D2772"/>
          </a:solidFill>
          <a:ln w="6349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642493109" name=""/>
          <p:cNvSpPr/>
          <p:nvPr/>
        </p:nvSpPr>
        <p:spPr bwMode="auto">
          <a:xfrm flipH="0" flipV="0">
            <a:off x="8918176" y="2704245"/>
            <a:ext cx="1004194" cy="984249"/>
          </a:xfrm>
          <a:prstGeom prst="donut">
            <a:avLst>
              <a:gd name="adj" fmla="val 25000"/>
            </a:avLst>
          </a:prstGeom>
          <a:solidFill>
            <a:srgbClr val="0D2772"/>
          </a:solidFill>
          <a:ln w="6349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6626894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94202770" name="Text 0"/>
          <p:cNvSpPr txBox="1"/>
          <p:nvPr/>
        </p:nvSpPr>
        <p:spPr bwMode="auto">
          <a:xfrm>
            <a:off x="5844875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327945581" name="Text 1"/>
          <p:cNvSpPr txBox="1"/>
          <p:nvPr/>
        </p:nvSpPr>
        <p:spPr bwMode="auto">
          <a:xfrm>
            <a:off x="11439900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0</a:t>
            </a:r>
            <a:endParaRPr lang="en-US" sz="1400"/>
          </a:p>
        </p:txBody>
      </p:sp>
      <p:sp>
        <p:nvSpPr>
          <p:cNvPr id="1549477236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3790100" name=""/>
          <p:cNvSpPr/>
          <p:nvPr/>
        </p:nvSpPr>
        <p:spPr bwMode="auto">
          <a:xfrm flipH="0" flipV="0">
            <a:off x="1936749" y="1072149"/>
            <a:ext cx="2836332" cy="20556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47740" name=""/>
          <p:cNvSpPr/>
          <p:nvPr/>
        </p:nvSpPr>
        <p:spPr bwMode="auto">
          <a:xfrm flipH="0" flipV="0">
            <a:off x="6796664" y="1531116"/>
            <a:ext cx="4938132" cy="4201665"/>
          </a:xfrm>
          <a:prstGeom prst="accentCallout1">
            <a:avLst>
              <a:gd name="adj1" fmla="val 18351"/>
              <a:gd name="adj2" fmla="val -7008"/>
              <a:gd name="adj3" fmla="val 13705"/>
              <a:gd name="adj4" fmla="val -40506"/>
            </a:avLst>
          </a:prstGeom>
          <a:noFill/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В ходе визуального осмотра выявлены объекты в частности проезды, которые фактически отсутствуют на территории городского округа ввиду их сноса. Вместе с тем, по данным бухгалтерского учета Учреждения объекты стоят на балансе Учреждения, что также подтверждается результатами инвентаризации Учреждения проведенной в целях подтверждения данных годового отчета Учреждения за 2025 год. Недостоверность данных как бухгалтерского учета, так и проведенной Учреждением инвентаризации, является нарушением требований Закона № 402-ФЗ, Учетной политики Учреждения, и приводит к недостоверности бухгалтерской (бюджетной) отчетности Учреждения. Данный факт содержит признаки административного правонарушения, предусмотренного статьей  15.15.6 КоАП РФ.</a:t>
            </a:r>
            <a:endParaRPr sz="1500">
              <a:latin typeface="Calibri"/>
              <a:ea typeface="Calibri"/>
              <a:cs typeface="Calibri"/>
            </a:endParaRPr>
          </a:p>
        </p:txBody>
      </p:sp>
      <p:sp>
        <p:nvSpPr>
          <p:cNvPr id="620866395" name=""/>
          <p:cNvSpPr/>
          <p:nvPr/>
        </p:nvSpPr>
        <p:spPr bwMode="auto">
          <a:xfrm flipH="0" flipV="0">
            <a:off x="3111125" y="4497915"/>
            <a:ext cx="3177538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509660" name=""/>
          <p:cNvSpPr/>
          <p:nvPr/>
        </p:nvSpPr>
        <p:spPr bwMode="auto">
          <a:xfrm flipH="0" flipV="0">
            <a:off x="224416" y="3217825"/>
            <a:ext cx="2836332" cy="2042665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92380723" name=""/>
          <p:cNvCxnSpPr>
            <a:cxnSpLocks/>
            <a:endCxn id="584509660" idx="3"/>
          </p:cNvCxnSpPr>
          <p:nvPr/>
        </p:nvCxnSpPr>
        <p:spPr bwMode="auto">
          <a:xfrm rot="10799989" flipH="0" flipV="1">
            <a:off x="3060749" y="2238833"/>
            <a:ext cx="3386667" cy="2000324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4896864" name=""/>
          <p:cNvCxnSpPr>
            <a:cxnSpLocks/>
          </p:cNvCxnSpPr>
          <p:nvPr/>
        </p:nvCxnSpPr>
        <p:spPr bwMode="auto">
          <a:xfrm rot="5399976" flipH="0" flipV="0">
            <a:off x="4418291" y="2468791"/>
            <a:ext cx="2237915" cy="1820333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3436249" name=""/>
          <p:cNvPicPr>
            <a:picLocks noChangeAspect="1"/>
          </p:cNvPicPr>
          <p:nvPr/>
        </p:nvPicPr>
        <p:blipFill>
          <a:blip r:embed="rId3"/>
          <a:srcRect l="22332" t="0" r="13200" b="0"/>
          <a:stretch/>
        </p:blipFill>
        <p:spPr bwMode="auto">
          <a:xfrm rot="0" flipH="0" flipV="0">
            <a:off x="258488" y="3257314"/>
            <a:ext cx="2768186" cy="1963693"/>
          </a:xfrm>
          <a:prstGeom prst="flowChartAlternateProcess">
            <a:avLst/>
          </a:prstGeom>
        </p:spPr>
      </p:pic>
      <p:pic>
        <p:nvPicPr>
          <p:cNvPr id="1482387120" name=""/>
          <p:cNvPicPr>
            <a:picLocks noChangeAspect="1"/>
          </p:cNvPicPr>
          <p:nvPr/>
        </p:nvPicPr>
        <p:blipFill>
          <a:blip r:embed="rId4"/>
          <a:srcRect l="7562" t="0" r="24137" b="0"/>
          <a:stretch/>
        </p:blipFill>
        <p:spPr bwMode="auto">
          <a:xfrm rot="0" flipH="0" flipV="0">
            <a:off x="3140229" y="4546831"/>
            <a:ext cx="3119329" cy="2071747"/>
          </a:xfrm>
          <a:prstGeom prst="flowChartAlternateProcess">
            <a:avLst/>
          </a:prstGeom>
        </p:spPr>
      </p:pic>
      <p:sp>
        <p:nvSpPr>
          <p:cNvPr id="1790982493" name=""/>
          <p:cNvSpPr txBox="1"/>
          <p:nvPr/>
        </p:nvSpPr>
        <p:spPr bwMode="auto">
          <a:xfrm flipH="0" flipV="0">
            <a:off x="3538651" y="3169919"/>
            <a:ext cx="511505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647924205" name="Прямоугольник 2"/>
          <p:cNvSpPr/>
          <p:nvPr/>
        </p:nvSpPr>
        <p:spPr bwMode="auto">
          <a:xfrm flipH="0" flipV="0">
            <a:off x="6362749" y="5917181"/>
            <a:ext cx="1793363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 – г. Петропавловск-Камчатский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Вилюйская, д. 77, 79</a:t>
            </a:r>
            <a:endParaRPr sz="1000"/>
          </a:p>
        </p:txBody>
      </p:sp>
      <p:sp>
        <p:nvSpPr>
          <p:cNvPr id="1599351050" name="Прямоугольник 2"/>
          <p:cNvSpPr/>
          <p:nvPr/>
        </p:nvSpPr>
        <p:spPr bwMode="auto">
          <a:xfrm flipH="0" flipV="0">
            <a:off x="586453" y="5382082"/>
            <a:ext cx="2112255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 –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г. Петропавловск-Камчатский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Рябиковская д. 19, 21, 23, 25, 26, 28, 32, 34</a:t>
            </a:r>
            <a:endParaRPr sz="1000"/>
          </a:p>
        </p:txBody>
      </p:sp>
      <p:pic>
        <p:nvPicPr>
          <p:cNvPr id="79785602" name=""/>
          <p:cNvPicPr>
            <a:picLocks noChangeAspect="1"/>
          </p:cNvPicPr>
          <p:nvPr/>
        </p:nvPicPr>
        <p:blipFill>
          <a:blip r:embed="rId5"/>
          <a:srcRect l="19455" t="0" r="16051" b="0"/>
          <a:stretch/>
        </p:blipFill>
        <p:spPr bwMode="auto">
          <a:xfrm rot="0" flipH="0" flipV="0">
            <a:off x="1973343" y="1103899"/>
            <a:ext cx="2763146" cy="1992183"/>
          </a:xfrm>
          <a:prstGeom prst="flowChartAlternateProcess">
            <a:avLst/>
          </a:prstGeom>
        </p:spPr>
      </p:pic>
      <p:sp>
        <p:nvSpPr>
          <p:cNvPr id="245537746" name="Прямоугольник 2"/>
          <p:cNvSpPr/>
          <p:nvPr/>
        </p:nvSpPr>
        <p:spPr bwMode="auto">
          <a:xfrm flipH="0" flipV="0">
            <a:off x="171498" y="1749290"/>
            <a:ext cx="1766328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 – г. Петропавловск-Камчатский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Сахалинская д. 8</a:t>
            </a:r>
            <a:endParaRPr sz="1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 bwMode="auto"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6" name="Text 1"/>
          <p:cNvSpPr txBox="1"/>
          <p:nvPr/>
        </p:nvSpPr>
        <p:spPr bwMode="auto"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endParaRPr lang="en-US" sz="1400"/>
          </a:p>
        </p:txBody>
      </p:sp>
      <p:sp>
        <p:nvSpPr>
          <p:cNvPr id="7" name="Text 2"/>
          <p:cNvSpPr txBox="1"/>
          <p:nvPr/>
        </p:nvSpPr>
        <p:spPr bwMode="auto"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3609072" name=""/>
          <p:cNvSpPr/>
          <p:nvPr/>
        </p:nvSpPr>
        <p:spPr bwMode="auto">
          <a:xfrm flipH="0" flipV="0">
            <a:off x="1936749" y="1072149"/>
            <a:ext cx="2836333" cy="21695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0798852" name=""/>
          <p:cNvSpPr/>
          <p:nvPr/>
        </p:nvSpPr>
        <p:spPr bwMode="auto">
          <a:xfrm flipH="0" flipV="0">
            <a:off x="6817833" y="2564915"/>
            <a:ext cx="4840740" cy="2225326"/>
          </a:xfrm>
          <a:prstGeom prst="accentCallout1">
            <a:avLst>
              <a:gd name="adj1" fmla="val 18351"/>
              <a:gd name="adj2" fmla="val -7008"/>
              <a:gd name="adj3" fmla="val -25015"/>
              <a:gd name="adj4" fmla="val -42195"/>
            </a:avLst>
          </a:prstGeom>
          <a:noFill/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+mn-lt"/>
                <a:ea typeface="+mn-lt"/>
                <a:cs typeface="+mn-lt"/>
              </a:rPr>
              <a:t>Дома по вышеуказанным  адресам отсутствуют (снесены), возведены новые жилые дома по следующим адресам №№ 1, 3, 5 ул. Кутузова. Также на территории установлена детская площадка обслуживаемая МКУ «Служба благоустройства», большая  часть вышеуказанных проездов заросла древесно-кустарной растительностью и не обслуживается.</a:t>
            </a:r>
            <a:endParaRPr>
              <a:latin typeface="+mn-lt"/>
              <a:ea typeface="+mn-lt"/>
              <a:cs typeface="+mn-lt"/>
            </a:endParaRPr>
          </a:p>
        </p:txBody>
      </p:sp>
      <p:pic>
        <p:nvPicPr>
          <p:cNvPr id="475802316" name=""/>
          <p:cNvPicPr>
            <a:picLocks noChangeAspect="1"/>
          </p:cNvPicPr>
          <p:nvPr/>
        </p:nvPicPr>
        <p:blipFill>
          <a:blip r:embed="rId3"/>
          <a:srcRect l="0" t="0" r="13286" b="0"/>
          <a:stretch/>
        </p:blipFill>
        <p:spPr bwMode="auto">
          <a:xfrm rot="0" flipH="0" flipV="0">
            <a:off x="1991831" y="1095046"/>
            <a:ext cx="2730498" cy="2123786"/>
          </a:xfrm>
          <a:prstGeom prst="flowChartAlternateProcess">
            <a:avLst/>
          </a:prstGeom>
        </p:spPr>
      </p:pic>
      <p:sp>
        <p:nvSpPr>
          <p:cNvPr id="388496385" name="Text 3"/>
          <p:cNvSpPr txBox="1"/>
          <p:nvPr/>
        </p:nvSpPr>
        <p:spPr bwMode="auto">
          <a:xfrm flipH="0" flipV="0">
            <a:off x="6246333" y="1410916"/>
            <a:ext cx="5232317" cy="846666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lin ang="0" scaled="1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Проезды на территории ПКГО, г. Петропавловск-Камчатский, ул. Кутузова д. 1А, 3А, 5А, 7А, 9А, 11А, 13А, 15А, 17А, 19А, 20Б, 22Б</a:t>
            </a:r>
            <a:endParaRPr lang="en-US" sz="1700"/>
          </a:p>
        </p:txBody>
      </p:sp>
      <p:sp>
        <p:nvSpPr>
          <p:cNvPr id="553788276" name=""/>
          <p:cNvSpPr/>
          <p:nvPr/>
        </p:nvSpPr>
        <p:spPr bwMode="auto">
          <a:xfrm flipH="0" flipV="0">
            <a:off x="3481916" y="4497916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7881043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0" flipH="0" flipV="0">
            <a:off x="3518144" y="4545654"/>
            <a:ext cx="2763871" cy="2074104"/>
          </a:xfrm>
          <a:prstGeom prst="flowChartAlternateProcess">
            <a:avLst/>
          </a:prstGeom>
        </p:spPr>
      </p:pic>
      <p:sp>
        <p:nvSpPr>
          <p:cNvPr id="459674083" name=""/>
          <p:cNvSpPr/>
          <p:nvPr/>
        </p:nvSpPr>
        <p:spPr bwMode="auto">
          <a:xfrm flipH="0" flipV="0">
            <a:off x="383166" y="3339416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2495827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0" flipH="0" flipV="0">
            <a:off x="429051" y="3384208"/>
            <a:ext cx="2744561" cy="2079999"/>
          </a:xfrm>
          <a:prstGeom prst="flowChartAlternateProcess">
            <a:avLst/>
          </a:prstGeom>
        </p:spPr>
      </p:pic>
      <p:cxnSp>
        <p:nvCxnSpPr>
          <p:cNvPr id="0" name=""/>
          <p:cNvCxnSpPr>
            <a:cxnSpLocks/>
            <a:endCxn id="459674083" idx="3"/>
          </p:cNvCxnSpPr>
          <p:nvPr/>
        </p:nvCxnSpPr>
        <p:spPr bwMode="auto">
          <a:xfrm rot="10799989" flipH="0" flipV="1">
            <a:off x="3219499" y="2937333"/>
            <a:ext cx="3259666" cy="1486874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7815682" name=""/>
          <p:cNvCxnSpPr>
            <a:cxnSpLocks/>
            <a:endCxn id="553788276" idx="0"/>
          </p:cNvCxnSpPr>
          <p:nvPr/>
        </p:nvCxnSpPr>
        <p:spPr bwMode="auto">
          <a:xfrm rot="10799989" flipH="0" flipV="1">
            <a:off x="4900083" y="2958499"/>
            <a:ext cx="1568499" cy="1539416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87506230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671300480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604476607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2</a:t>
            </a:r>
            <a:endParaRPr lang="en-US" sz="1400"/>
          </a:p>
        </p:txBody>
      </p:sp>
      <p:sp>
        <p:nvSpPr>
          <p:cNvPr id="66333378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8695825" name=""/>
          <p:cNvSpPr/>
          <p:nvPr/>
        </p:nvSpPr>
        <p:spPr bwMode="auto">
          <a:xfrm flipH="0" flipV="0">
            <a:off x="1936749" y="1072149"/>
            <a:ext cx="2836333" cy="21695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8917048" name=""/>
          <p:cNvSpPr/>
          <p:nvPr/>
        </p:nvSpPr>
        <p:spPr bwMode="auto">
          <a:xfrm flipH="0" flipV="0">
            <a:off x="6817833" y="2386999"/>
            <a:ext cx="4840741" cy="2529416"/>
          </a:xfrm>
          <a:prstGeom prst="accentCallout1">
            <a:avLst>
              <a:gd name="adj1" fmla="val 18351"/>
              <a:gd name="adj2" fmla="val -7008"/>
              <a:gd name="adj3" fmla="val -25015"/>
              <a:gd name="adj4" fmla="val -42195"/>
            </a:avLst>
          </a:prstGeom>
          <a:noFill/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Дома № 5 и 7 по ул. Хасанская отсутствуют (снесены), а на предполагаемой территории вышеуказанных домов находится д. 10 ул. Даурская. Также в ходе визуального осмотра представителями МКУ «САД» было указано на придомовую ливневую канализацию у дома № 10 ул. Даурская, которая, с их слов, несанкционированно подключена управляющей компанией к магистральной ливневой канализации, находящейся в оперативном управлении Учреждения.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712442081" name="Text 3"/>
          <p:cNvSpPr txBox="1"/>
          <p:nvPr/>
        </p:nvSpPr>
        <p:spPr bwMode="auto">
          <a:xfrm flipH="0" flipV="0">
            <a:off x="6246333" y="1410916"/>
            <a:ext cx="5232317" cy="846666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lin ang="0" scaled="1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индивидуальной жилищной застройки – </a:t>
            </a:r>
            <a:b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г. Петропавловск-Камчатский, ул. Хасанская</a:t>
            </a:r>
            <a:endParaRPr lang="en-US" sz="1700"/>
          </a:p>
        </p:txBody>
      </p:sp>
      <p:sp>
        <p:nvSpPr>
          <p:cNvPr id="838436329" name=""/>
          <p:cNvSpPr/>
          <p:nvPr/>
        </p:nvSpPr>
        <p:spPr bwMode="auto">
          <a:xfrm flipH="0" flipV="0">
            <a:off x="3481916" y="4497916"/>
            <a:ext cx="2764416" cy="2078145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097887" name=""/>
          <p:cNvSpPr/>
          <p:nvPr/>
        </p:nvSpPr>
        <p:spPr bwMode="auto">
          <a:xfrm flipH="0" flipV="0">
            <a:off x="383166" y="3339416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43129183" name=""/>
          <p:cNvCxnSpPr>
            <a:cxnSpLocks/>
            <a:endCxn id="1963097887" idx="3"/>
          </p:cNvCxnSpPr>
          <p:nvPr/>
        </p:nvCxnSpPr>
        <p:spPr bwMode="auto">
          <a:xfrm rot="10799989" flipH="0" flipV="1">
            <a:off x="3219499" y="2916166"/>
            <a:ext cx="3249083" cy="1508040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309972" name=""/>
          <p:cNvCxnSpPr>
            <a:cxnSpLocks/>
            <a:endCxn id="838436329" idx="0"/>
          </p:cNvCxnSpPr>
          <p:nvPr/>
        </p:nvCxnSpPr>
        <p:spPr bwMode="auto">
          <a:xfrm rot="10799989" flipH="0" flipV="1">
            <a:off x="4864124" y="2958499"/>
            <a:ext cx="1604458" cy="1539416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248092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1967787" y="1101212"/>
            <a:ext cx="2774255" cy="2111455"/>
          </a:xfrm>
          <a:prstGeom prst="flowChartAlternateProcess">
            <a:avLst/>
          </a:prstGeom>
        </p:spPr>
      </p:pic>
      <p:pic>
        <p:nvPicPr>
          <p:cNvPr id="115150226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0" flipH="0" flipV="0">
            <a:off x="419128" y="3369985"/>
            <a:ext cx="2764407" cy="2108450"/>
          </a:xfrm>
          <a:prstGeom prst="flowChartAlternateProcess">
            <a:avLst/>
          </a:prstGeom>
        </p:spPr>
      </p:pic>
      <p:pic>
        <p:nvPicPr>
          <p:cNvPr id="1236761945" name=""/>
          <p:cNvPicPr>
            <a:picLocks noChangeAspect="1"/>
          </p:cNvPicPr>
          <p:nvPr/>
        </p:nvPicPr>
        <p:blipFill>
          <a:blip r:embed="rId5"/>
          <a:srcRect l="15079" t="29782" r="23420" b="31045"/>
          <a:stretch/>
        </p:blipFill>
        <p:spPr bwMode="auto">
          <a:xfrm rot="0" flipH="0" flipV="0">
            <a:off x="3507103" y="4544573"/>
            <a:ext cx="2714036" cy="1984830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5654291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73940365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1533224776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3</a:t>
            </a:r>
            <a:endParaRPr lang="en-US" sz="1400"/>
          </a:p>
        </p:txBody>
      </p:sp>
      <p:sp>
        <p:nvSpPr>
          <p:cNvPr id="1954464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1103135" name=""/>
          <p:cNvSpPr/>
          <p:nvPr/>
        </p:nvSpPr>
        <p:spPr bwMode="auto">
          <a:xfrm flipH="0" flipV="0">
            <a:off x="1936749" y="1072149"/>
            <a:ext cx="2836333" cy="21695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988195" name=""/>
          <p:cNvSpPr/>
          <p:nvPr/>
        </p:nvSpPr>
        <p:spPr bwMode="auto">
          <a:xfrm flipH="0" flipV="0">
            <a:off x="6754333" y="2238833"/>
            <a:ext cx="4840741" cy="3916766"/>
          </a:xfrm>
          <a:prstGeom prst="accentCallout1">
            <a:avLst>
              <a:gd name="adj1" fmla="val 18351"/>
              <a:gd name="adj2" fmla="val -7008"/>
              <a:gd name="adj3" fmla="val -25015"/>
              <a:gd name="adj4" fmla="val -42195"/>
            </a:avLst>
          </a:prstGeom>
          <a:noFill/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Достоверно установить границы указанных проездов не представляется возможным, т.к. работниками МКУ «САД» не предоставлены документальные подтверждения границ проездов, а именно: не предоставлены схемы проездов, которые, со  слов работников МКУ «САД», отсутствуют.</a:t>
            </a:r>
            <a:endParaRPr sz="1600">
              <a:solidFill>
                <a:srgbClr val="0D2772"/>
              </a:solidFill>
              <a:latin typeface="Calibri"/>
              <a:ea typeface="Calibri"/>
              <a:cs typeface="Calibri"/>
            </a:endParaRPr>
          </a:p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Согласно сведениям из Публичной кадастровой карты земельные участки, на которых расположены указанные объекты социальной сферы и прилегающие к ним территорий, закреплены за самими объектами.</a:t>
            </a:r>
            <a:endParaRPr sz="1600">
              <a:solidFill>
                <a:srgbClr val="0D2772"/>
              </a:solidFill>
              <a:latin typeface="Calibri"/>
              <a:ea typeface="Calibri"/>
              <a:cs typeface="Calibri"/>
            </a:endParaRPr>
          </a:p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Оценить фактическое содержание вышеуказанных проездов на сегодняшний день не возможно.</a:t>
            </a:r>
            <a:endParaRPr sz="1600">
              <a:solidFill>
                <a:srgbClr val="0D277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70974450" name="Text 3"/>
          <p:cNvSpPr txBox="1"/>
          <p:nvPr/>
        </p:nvSpPr>
        <p:spPr bwMode="auto">
          <a:xfrm flipH="0" flipV="0">
            <a:off x="6246333" y="1068280"/>
            <a:ext cx="5232317" cy="1064324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lin ang="0" scaled="1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Проезды к объектам социальной сферы поименованным в Приказе № 80, таким как Городская больница № 2; Школа № 5; Детский сад </a:t>
            </a:r>
            <a:b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51; Поликлиника № 3</a:t>
            </a:r>
            <a:endParaRPr sz="1500"/>
          </a:p>
        </p:txBody>
      </p:sp>
      <p:sp>
        <p:nvSpPr>
          <p:cNvPr id="86813807" name=""/>
          <p:cNvSpPr/>
          <p:nvPr/>
        </p:nvSpPr>
        <p:spPr bwMode="auto">
          <a:xfrm flipH="0" flipV="0">
            <a:off x="3548104" y="4368499"/>
            <a:ext cx="2698228" cy="23470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0064341" name=""/>
          <p:cNvSpPr/>
          <p:nvPr/>
        </p:nvSpPr>
        <p:spPr bwMode="auto">
          <a:xfrm flipH="0" flipV="0">
            <a:off x="383166" y="3339416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54944198" name=""/>
          <p:cNvCxnSpPr>
            <a:cxnSpLocks/>
            <a:endCxn id="1260064341" idx="3"/>
          </p:cNvCxnSpPr>
          <p:nvPr/>
        </p:nvCxnSpPr>
        <p:spPr bwMode="auto">
          <a:xfrm rot="10799989" flipH="0" flipV="1">
            <a:off x="3219499" y="2947916"/>
            <a:ext cx="3196166" cy="1476291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4728790" name=""/>
          <p:cNvCxnSpPr>
            <a:cxnSpLocks/>
          </p:cNvCxnSpPr>
          <p:nvPr/>
        </p:nvCxnSpPr>
        <p:spPr bwMode="auto">
          <a:xfrm rot="10799989" flipH="0" flipV="1">
            <a:off x="4822052" y="2969083"/>
            <a:ext cx="1582208" cy="1378249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145781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1981977" y="1129964"/>
            <a:ext cx="2745877" cy="2053954"/>
          </a:xfrm>
          <a:prstGeom prst="flowChartAlternateProcess">
            <a:avLst/>
          </a:prstGeom>
        </p:spPr>
      </p:pic>
      <p:pic>
        <p:nvPicPr>
          <p:cNvPr id="731655230" name=""/>
          <p:cNvPicPr>
            <a:picLocks noChangeAspect="1"/>
          </p:cNvPicPr>
          <p:nvPr/>
        </p:nvPicPr>
        <p:blipFill>
          <a:blip r:embed="rId4"/>
          <a:srcRect l="0" t="0" r="3486" b="0"/>
          <a:stretch/>
        </p:blipFill>
        <p:spPr bwMode="auto">
          <a:xfrm rot="0" flipH="0" flipV="0">
            <a:off x="450573" y="3375931"/>
            <a:ext cx="2730421" cy="2102958"/>
          </a:xfrm>
          <a:prstGeom prst="flowChartAlternateProcess">
            <a:avLst/>
          </a:prstGeom>
        </p:spPr>
      </p:pic>
      <p:pic>
        <p:nvPicPr>
          <p:cNvPr id="280333423" name=""/>
          <p:cNvPicPr>
            <a:picLocks noChangeAspect="1"/>
          </p:cNvPicPr>
          <p:nvPr/>
        </p:nvPicPr>
        <p:blipFill>
          <a:blip r:embed="rId5"/>
          <a:srcRect l="0" t="0" r="16676" b="0"/>
          <a:stretch/>
        </p:blipFill>
        <p:spPr bwMode="auto">
          <a:xfrm rot="0" flipH="0" flipV="0">
            <a:off x="3574026" y="4427410"/>
            <a:ext cx="2646383" cy="2245357"/>
          </a:xfrm>
          <a:prstGeom prst="flowChartAlternateProcess">
            <a:avLst/>
          </a:prstGeom>
        </p:spPr>
      </p:pic>
      <p:sp>
        <p:nvSpPr>
          <p:cNvPr id="1158925583" name="Прямоугольник 2"/>
          <p:cNvSpPr/>
          <p:nvPr/>
        </p:nvSpPr>
        <p:spPr bwMode="auto">
          <a:xfrm flipH="0" flipV="0">
            <a:off x="106560" y="1600443"/>
            <a:ext cx="1766689" cy="1463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Проезд к объекту социальной сферы Городская больница № 2 4000 к.м.; Проезд к объекту социальной сферы Школа № 5 1100 к.м.; Проезд к объекту социальной сферы детский сад № 51 690 к.м</a:t>
            </a:r>
            <a:endParaRPr sz="1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73881644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542078796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1458256338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4</a:t>
            </a:r>
            <a:endParaRPr lang="en-US" sz="1400"/>
          </a:p>
        </p:txBody>
      </p:sp>
      <p:sp>
        <p:nvSpPr>
          <p:cNvPr id="154837211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23548429" name=""/>
          <p:cNvSpPr/>
          <p:nvPr/>
        </p:nvSpPr>
        <p:spPr bwMode="auto">
          <a:xfrm flipH="0" flipV="0">
            <a:off x="1936749" y="1072149"/>
            <a:ext cx="2836333" cy="21695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8916766" name=""/>
          <p:cNvSpPr/>
          <p:nvPr/>
        </p:nvSpPr>
        <p:spPr bwMode="auto">
          <a:xfrm flipH="0" flipV="0">
            <a:off x="6817833" y="2238833"/>
            <a:ext cx="4840741" cy="3806603"/>
          </a:xfrm>
          <a:prstGeom prst="accentCallout1">
            <a:avLst>
              <a:gd name="adj1" fmla="val 18351"/>
              <a:gd name="adj2" fmla="val -7008"/>
              <a:gd name="adj3" fmla="val -25015"/>
              <a:gd name="adj4" fmla="val -42195"/>
            </a:avLst>
          </a:prstGeom>
          <a:noFill/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just"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Установлено наличие домов №№ 60, 62, 64, 64В, а также отсутствие дома 62Б (дом снесен) по </a:t>
            </a:r>
            <a:b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</a:b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ул. Рябиковская. Внутриквартальный проезд, включая заезды к контейнерным площадкам – адресный ориентир «от центральной дороги Рябиковская мимо жилых домов Рябиковская, 62 (контейнерная площадка); 62А, 62Б; до жилого дома Рябиковская, 64» представляет собой участок дороги с грунтовым покрытием.  Согласно сведениям из Публичной кадастровой карты земельный участок (41:01:0010121:157), на котором расположены проезды к домам №№ 60, 62, 64, 64В, 62А, 62Б по </a:t>
            </a:r>
            <a:b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</a:br>
            <a:r>
              <a:rPr lang="ru-RU" sz="16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ул. Рябиковской, предназначен для эксплуатации морской гидрометеорологической станцией «Петропавловск-Камчатский».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46183431" name="Text 3"/>
          <p:cNvSpPr txBox="1"/>
          <p:nvPr/>
        </p:nvSpPr>
        <p:spPr bwMode="auto">
          <a:xfrm flipH="0" flipV="0">
            <a:off x="6246333" y="1233416"/>
            <a:ext cx="5232317" cy="804333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lin ang="0" scaled="1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роезды на территории ПКГО (г. Петропавловск-Камчатский ул. Рябиковская д. 60, 62, 64-64В)</a:t>
            </a:r>
            <a:endParaRPr sz="1500"/>
          </a:p>
        </p:txBody>
      </p:sp>
      <p:sp>
        <p:nvSpPr>
          <p:cNvPr id="658172624" name=""/>
          <p:cNvSpPr/>
          <p:nvPr/>
        </p:nvSpPr>
        <p:spPr bwMode="auto">
          <a:xfrm flipH="0" flipV="0">
            <a:off x="3548104" y="4368499"/>
            <a:ext cx="2547895" cy="23470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0439475" name=""/>
          <p:cNvSpPr/>
          <p:nvPr/>
        </p:nvSpPr>
        <p:spPr bwMode="auto">
          <a:xfrm flipH="0" flipV="0">
            <a:off x="383166" y="3339416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83041357" name=""/>
          <p:cNvCxnSpPr>
            <a:cxnSpLocks/>
            <a:endCxn id="1330439475" idx="3"/>
          </p:cNvCxnSpPr>
          <p:nvPr/>
        </p:nvCxnSpPr>
        <p:spPr bwMode="auto">
          <a:xfrm rot="10799989" flipH="0" flipV="1">
            <a:off x="3219499" y="2894999"/>
            <a:ext cx="3238499" cy="1529208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0144579" name=""/>
          <p:cNvCxnSpPr>
            <a:cxnSpLocks/>
          </p:cNvCxnSpPr>
          <p:nvPr/>
        </p:nvCxnSpPr>
        <p:spPr bwMode="auto">
          <a:xfrm rot="10799989" flipH="0" flipV="1">
            <a:off x="4822052" y="2894999"/>
            <a:ext cx="1635947" cy="1452333"/>
          </a:xfrm>
          <a:prstGeom prst="line">
            <a:avLst/>
          </a:prstGeom>
          <a:ln w="28575" cap="flat" cmpd="sng" algn="ctr">
            <a:solidFill>
              <a:srgbClr val="0D277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10715603" name=""/>
          <p:cNvPicPr>
            <a:picLocks noChangeAspect="1"/>
          </p:cNvPicPr>
          <p:nvPr/>
        </p:nvPicPr>
        <p:blipFill>
          <a:blip r:embed="rId3"/>
          <a:srcRect l="4903" t="0" r="11403" b="0"/>
          <a:stretch/>
        </p:blipFill>
        <p:spPr bwMode="auto">
          <a:xfrm rot="0" flipH="0" flipV="0">
            <a:off x="1981729" y="1109420"/>
            <a:ext cx="2746374" cy="2095042"/>
          </a:xfrm>
          <a:prstGeom prst="flowChartAlternateProcess">
            <a:avLst/>
          </a:prstGeom>
        </p:spPr>
      </p:pic>
      <p:pic>
        <p:nvPicPr>
          <p:cNvPr id="1345512899" name=""/>
          <p:cNvPicPr>
            <a:picLocks noChangeAspect="1"/>
          </p:cNvPicPr>
          <p:nvPr/>
        </p:nvPicPr>
        <p:blipFill>
          <a:blip r:embed="rId4"/>
          <a:srcRect l="10704" t="0" r="14454" b="0"/>
          <a:stretch/>
        </p:blipFill>
        <p:spPr bwMode="auto">
          <a:xfrm rot="0" flipH="0" flipV="0">
            <a:off x="422321" y="3397583"/>
            <a:ext cx="2758024" cy="2053249"/>
          </a:xfrm>
          <a:prstGeom prst="flowChartAlternateProcess">
            <a:avLst/>
          </a:prstGeom>
        </p:spPr>
      </p:pic>
      <p:pic>
        <p:nvPicPr>
          <p:cNvPr id="203325256" name=""/>
          <p:cNvPicPr>
            <a:picLocks noChangeAspect="1"/>
          </p:cNvPicPr>
          <p:nvPr/>
        </p:nvPicPr>
        <p:blipFill>
          <a:blip r:embed="rId5"/>
          <a:srcRect l="0" t="0" r="10191" b="0"/>
          <a:stretch/>
        </p:blipFill>
        <p:spPr bwMode="auto">
          <a:xfrm rot="0" flipH="0" flipV="0">
            <a:off x="3672173" y="5508999"/>
            <a:ext cx="2299751" cy="1072873"/>
          </a:xfrm>
          <a:prstGeom prst="flowChartAlternateProcess">
            <a:avLst/>
          </a:prstGeom>
        </p:spPr>
      </p:pic>
      <p:pic>
        <p:nvPicPr>
          <p:cNvPr id="701052352" name=""/>
          <p:cNvPicPr>
            <a:picLocks noChangeAspect="1"/>
          </p:cNvPicPr>
          <p:nvPr/>
        </p:nvPicPr>
        <p:blipFill>
          <a:blip r:embed="rId6"/>
          <a:srcRect l="0" t="0" r="10191" b="0"/>
          <a:stretch/>
        </p:blipFill>
        <p:spPr bwMode="auto">
          <a:xfrm rot="0" flipH="0" flipV="0">
            <a:off x="3636695" y="4475790"/>
            <a:ext cx="2370716" cy="1033207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67656875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562" y="0"/>
            <a:ext cx="12191999" cy="6858000"/>
          </a:xfrm>
          <a:prstGeom prst="rect">
            <a:avLst/>
          </a:prstGeom>
        </p:spPr>
      </p:pic>
      <p:sp>
        <p:nvSpPr>
          <p:cNvPr id="376222895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783067009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5</a:t>
            </a:r>
            <a:endParaRPr lang="en-US" sz="1400"/>
          </a:p>
        </p:txBody>
      </p:sp>
      <p:sp>
        <p:nvSpPr>
          <p:cNvPr id="1491605995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5026016" name=""/>
          <p:cNvSpPr/>
          <p:nvPr/>
        </p:nvSpPr>
        <p:spPr bwMode="auto">
          <a:xfrm flipH="0" flipV="0">
            <a:off x="5923808" y="1196274"/>
            <a:ext cx="2827916" cy="2047975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184782980" name=""/>
          <p:cNvSpPr/>
          <p:nvPr/>
        </p:nvSpPr>
        <p:spPr bwMode="auto">
          <a:xfrm flipH="0" flipV="0">
            <a:off x="9079453" y="1196274"/>
            <a:ext cx="2723129" cy="2047975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2116580808" name=""/>
          <p:cNvSpPr/>
          <p:nvPr/>
        </p:nvSpPr>
        <p:spPr bwMode="auto">
          <a:xfrm flipH="0" flipV="0">
            <a:off x="436920" y="3654561"/>
            <a:ext cx="2836332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04897005" name=""/>
          <p:cNvPicPr>
            <a:picLocks noChangeAspect="1"/>
          </p:cNvPicPr>
          <p:nvPr/>
        </p:nvPicPr>
        <p:blipFill>
          <a:blip r:embed="rId3"/>
          <a:srcRect l="12181" t="0" r="25873" b="0"/>
          <a:stretch/>
        </p:blipFill>
        <p:spPr bwMode="auto">
          <a:xfrm rot="0" flipH="0" flipV="0">
            <a:off x="501256" y="3700093"/>
            <a:ext cx="2707656" cy="2073170"/>
          </a:xfrm>
          <a:prstGeom prst="flowChartAlternateProcess">
            <a:avLst/>
          </a:prstGeom>
        </p:spPr>
      </p:pic>
      <p:sp>
        <p:nvSpPr>
          <p:cNvPr id="889054678" name="Прямоугольник 2"/>
          <p:cNvSpPr/>
          <p:nvPr/>
        </p:nvSpPr>
        <p:spPr bwMode="auto">
          <a:xfrm flipH="0" flipV="0">
            <a:off x="1119183" y="5943347"/>
            <a:ext cx="4309574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 – г. Петропавловск-Камчатский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Капитана Беляева д. 9, 9А, 9Б: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имеется открытый доступ во внутрь здания и подвальные помещения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, что представляет опасность для жизни и здоровья граждан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000"/>
          </a:p>
        </p:txBody>
      </p:sp>
      <p:sp>
        <p:nvSpPr>
          <p:cNvPr id="70897439" name=""/>
          <p:cNvSpPr/>
          <p:nvPr/>
        </p:nvSpPr>
        <p:spPr bwMode="auto">
          <a:xfrm flipH="0" flipV="0">
            <a:off x="3404605" y="3659143"/>
            <a:ext cx="2778227" cy="216958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62066360" name=""/>
          <p:cNvPicPr>
            <a:picLocks noChangeAspect="1"/>
          </p:cNvPicPr>
          <p:nvPr/>
        </p:nvPicPr>
        <p:blipFill>
          <a:blip r:embed="rId4"/>
          <a:srcRect l="17447" t="0" r="18289" b="0"/>
          <a:stretch/>
        </p:blipFill>
        <p:spPr bwMode="auto">
          <a:xfrm rot="0" flipH="0" flipV="0">
            <a:off x="3457876" y="3700094"/>
            <a:ext cx="2671685" cy="2087682"/>
          </a:xfrm>
          <a:prstGeom prst="flowChartAlternateProcess">
            <a:avLst/>
          </a:prstGeom>
        </p:spPr>
      </p:pic>
      <p:sp>
        <p:nvSpPr>
          <p:cNvPr id="667875361" name="Прямоугольник 2"/>
          <p:cNvSpPr/>
          <p:nvPr/>
        </p:nvSpPr>
        <p:spPr bwMode="auto">
          <a:xfrm flipH="0" flipV="0">
            <a:off x="6753326" y="3244248"/>
            <a:ext cx="4351187" cy="54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 – г. Петропавловск-Камчатский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Свердлова д. 3, 7, 11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: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имеется открытый доступ во внутрь здания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, что представляет опасность для жизни и здоровья граждан.</a:t>
            </a:r>
            <a:endParaRPr sz="1000"/>
          </a:p>
        </p:txBody>
      </p:sp>
      <p:pic>
        <p:nvPicPr>
          <p:cNvPr id="194737796" name=""/>
          <p:cNvPicPr>
            <a:picLocks noChangeAspect="1"/>
          </p:cNvPicPr>
          <p:nvPr/>
        </p:nvPicPr>
        <p:blipFill>
          <a:blip r:embed="rId5"/>
          <a:srcRect l="0" t="0" r="26507" b="0"/>
          <a:stretch/>
        </p:blipFill>
        <p:spPr bwMode="auto">
          <a:xfrm rot="0" flipH="0" flipV="0">
            <a:off x="5985343" y="1246086"/>
            <a:ext cx="2704846" cy="1948351"/>
          </a:xfrm>
          <a:prstGeom prst="flowChartAlternateProcess">
            <a:avLst/>
          </a:prstGeom>
        </p:spPr>
      </p:pic>
      <p:pic>
        <p:nvPicPr>
          <p:cNvPr id="218101655" name=""/>
          <p:cNvPicPr>
            <a:picLocks noChangeAspect="1"/>
          </p:cNvPicPr>
          <p:nvPr/>
        </p:nvPicPr>
        <p:blipFill>
          <a:blip r:embed="rId6"/>
          <a:srcRect l="35049" t="0" r="1974" b="15456"/>
          <a:stretch/>
        </p:blipFill>
        <p:spPr bwMode="auto">
          <a:xfrm rot="0" flipH="0" flipV="0">
            <a:off x="9120110" y="1219627"/>
            <a:ext cx="2641816" cy="1974809"/>
          </a:xfrm>
          <a:prstGeom prst="flowChartAlternateProcess">
            <a:avLst/>
          </a:prstGeom>
        </p:spPr>
      </p:pic>
      <p:sp>
        <p:nvSpPr>
          <p:cNvPr id="674890769" name="Прямоугольник 2"/>
          <p:cNvSpPr/>
          <p:nvPr/>
        </p:nvSpPr>
        <p:spPr bwMode="auto">
          <a:xfrm flipH="0" flipV="0">
            <a:off x="8509269" y="3971825"/>
            <a:ext cx="2826731" cy="1310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ходе визуального осмотра КСП обращено внимание на смотровой колодец, расположенный рядом с остановкой наземного транспорта «Школа № 29». Крышка люка на колодце отсутствует, вместо нее установлен лист метала, не закрепленный на корпусе, что представляет опасность для жизни и здоровья граждан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000"/>
          </a:p>
        </p:txBody>
      </p:sp>
      <p:sp>
        <p:nvSpPr>
          <p:cNvPr id="575205874" name=""/>
          <p:cNvSpPr/>
          <p:nvPr/>
        </p:nvSpPr>
        <p:spPr bwMode="auto">
          <a:xfrm flipH="0" flipV="0">
            <a:off x="6506974" y="3881460"/>
            <a:ext cx="1873249" cy="1331699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8579654" name=""/>
          <p:cNvPicPr>
            <a:picLocks noChangeAspect="1"/>
          </p:cNvPicPr>
          <p:nvPr/>
        </p:nvPicPr>
        <p:blipFill>
          <a:blip r:embed="rId7"/>
          <a:srcRect l="0" t="36091" r="25138" b="0"/>
          <a:stretch/>
        </p:blipFill>
        <p:spPr bwMode="auto">
          <a:xfrm rot="0" flipH="0" flipV="0">
            <a:off x="6600773" y="3934474"/>
            <a:ext cx="1685653" cy="1225672"/>
          </a:xfrm>
          <a:prstGeom prst="flowChartAlternateProcess">
            <a:avLst/>
          </a:prstGeom>
        </p:spPr>
      </p:pic>
      <p:sp>
        <p:nvSpPr>
          <p:cNvPr id="1740819735" name=""/>
          <p:cNvSpPr/>
          <p:nvPr/>
        </p:nvSpPr>
        <p:spPr bwMode="auto">
          <a:xfrm flipH="0" flipV="0">
            <a:off x="6558264" y="5308990"/>
            <a:ext cx="1873248" cy="1331698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59695843" name=""/>
          <p:cNvPicPr>
            <a:picLocks noChangeAspect="1"/>
          </p:cNvPicPr>
          <p:nvPr/>
        </p:nvPicPr>
        <p:blipFill>
          <a:blip r:embed="rId8"/>
          <a:srcRect l="16640" t="14379" r="24488" b="16799"/>
          <a:stretch/>
        </p:blipFill>
        <p:spPr bwMode="auto">
          <a:xfrm rot="0" flipH="0" flipV="0">
            <a:off x="6609551" y="5348797"/>
            <a:ext cx="1770672" cy="1252083"/>
          </a:xfrm>
          <a:prstGeom prst="flowChartAlternateProcess">
            <a:avLst/>
          </a:prstGeom>
        </p:spPr>
      </p:pic>
      <p:sp>
        <p:nvSpPr>
          <p:cNvPr id="1181543846" name="Прямоугольник 2"/>
          <p:cNvSpPr/>
          <p:nvPr/>
        </p:nvSpPr>
        <p:spPr bwMode="auto">
          <a:xfrm flipH="0" flipV="0">
            <a:off x="8509268" y="5516448"/>
            <a:ext cx="2829968" cy="853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ходе визуального осмотра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КСП обращено внимание на состояние входной группы жилого д. 8 по ул. Командорская. Крыльцо и навес пришли в негодность и представляют опасность для жизни и здоровья граждан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000"/>
          </a:p>
        </p:txBody>
      </p:sp>
      <p:sp>
        <p:nvSpPr>
          <p:cNvPr id="481281907" name="Скругленный прямоугольник 13"/>
          <p:cNvSpPr/>
          <p:nvPr/>
        </p:nvSpPr>
        <p:spPr bwMode="auto">
          <a:xfrm flipH="0" flipV="0">
            <a:off x="501257" y="1232856"/>
            <a:ext cx="4988145" cy="2196142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1980942" name=""/>
          <p:cNvSpPr txBox="1"/>
          <p:nvPr/>
        </p:nvSpPr>
        <p:spPr bwMode="auto">
          <a:xfrm flipH="0" flipV="0">
            <a:off x="642726" y="1350900"/>
            <a:ext cx="4786393" cy="1981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По результатам визуальных осмотров и выявленных проблем не относящихся к вопросам контрольного мероприятия КСП ПКГО направлены письма ответственным исполнителям.</a:t>
            </a:r>
            <a:endParaRPr lang="ru-RU" sz="12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lang="ru-RU" sz="12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ходе контрольного мероприятия частично предоставлены ответы Управлений (Учреждений), о принятых мерах. КСП ПКГО взято на контроль их исполнение</a:t>
            </a: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3484212" name="Скругленный прямоугольник 13"/>
          <p:cNvSpPr/>
          <p:nvPr/>
        </p:nvSpPr>
        <p:spPr bwMode="auto">
          <a:xfrm flipH="0" flipV="0">
            <a:off x="536258" y="1582666"/>
            <a:ext cx="5559822" cy="2487083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32598543" name=""/>
          <p:cNvSpPr/>
          <p:nvPr/>
        </p:nvSpPr>
        <p:spPr bwMode="auto">
          <a:xfrm flipH="0" flipV="0">
            <a:off x="6389483" y="1582666"/>
            <a:ext cx="5050416" cy="2487083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5690303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1722113149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6</a:t>
            </a:r>
            <a:endParaRPr lang="en-US" sz="1400"/>
          </a:p>
        </p:txBody>
      </p:sp>
      <p:sp>
        <p:nvSpPr>
          <p:cNvPr id="1403345224" name="Text 2"/>
          <p:cNvSpPr txBox="1"/>
          <p:nvPr/>
        </p:nvSpPr>
        <p:spPr bwMode="auto">
          <a:xfrm flipH="0" flipV="0">
            <a:off x="450574" y="487149"/>
            <a:ext cx="10566000" cy="735683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2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Визуальный осмотр приобретенных товаров, выполнение работ, оказанных услуг в рамках заключенного муниципального контракта № 536</a:t>
            </a:r>
            <a:endParaRPr lang="ru-RU" sz="2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136700" name="Прямоугольник 2"/>
          <p:cNvSpPr/>
          <p:nvPr/>
        </p:nvSpPr>
        <p:spPr bwMode="auto">
          <a:xfrm flipH="0" flipV="0">
            <a:off x="1095901" y="4316437"/>
            <a:ext cx="4440536" cy="137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территорию ПКГО, г. Петропавловск-Камчатский, пр-кт 50 лет Октября, д. 9/1</a:t>
            </a:r>
            <a:endParaRPr sz="12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Установлены повреждения устройства лотка: отсутствие крепежного элемента крышки лотка, частичное разрушение бетона с доступом к отрезку полиэтиленовой трубы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Также установлено, что водоотводный лоток не очищен (забит песком)</a:t>
            </a: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6949726" name="Прямоугольник 2"/>
          <p:cNvSpPr/>
          <p:nvPr/>
        </p:nvSpPr>
        <p:spPr bwMode="auto">
          <a:xfrm flipH="0" flipV="0">
            <a:off x="6692446" y="4369353"/>
            <a:ext cx="4747453" cy="82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Проезды на территории ПКГО, г. Петропавловск-Камчатский, пр-кт 50 лет Октября д. 7:</a:t>
            </a:r>
            <a:endParaRPr sz="12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2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Обнаружено повреждение сетчатого контейнера верхнего яруса габиона.</a:t>
            </a:r>
            <a:endParaRPr lang="ru-RU" sz="12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1473802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0" flipH="0" flipV="0">
            <a:off x="615545" y="1645991"/>
            <a:ext cx="2700623" cy="2331533"/>
          </a:xfrm>
          <a:prstGeom prst="flowChartAlternateProcess">
            <a:avLst/>
          </a:prstGeom>
        </p:spPr>
      </p:pic>
      <p:pic>
        <p:nvPicPr>
          <p:cNvPr id="639854746" name=""/>
          <p:cNvPicPr>
            <a:picLocks noChangeAspect="1"/>
          </p:cNvPicPr>
          <p:nvPr/>
        </p:nvPicPr>
        <p:blipFill>
          <a:blip r:embed="rId3"/>
          <a:srcRect l="0" t="17470" r="0" b="0"/>
          <a:stretch/>
        </p:blipFill>
        <p:spPr bwMode="auto">
          <a:xfrm rot="0" flipH="0" flipV="0">
            <a:off x="3448664" y="1645991"/>
            <a:ext cx="2579459" cy="2331533"/>
          </a:xfrm>
          <a:prstGeom prst="flowChartAlternateProcess">
            <a:avLst/>
          </a:prstGeom>
        </p:spPr>
      </p:pic>
      <p:pic>
        <p:nvPicPr>
          <p:cNvPr id="25451564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0" flipH="0" flipV="0">
            <a:off x="6474880" y="1645991"/>
            <a:ext cx="4879622" cy="2331533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65831438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8416" y="0"/>
            <a:ext cx="12295666" cy="6858000"/>
          </a:xfrm>
          <a:prstGeom prst="rect">
            <a:avLst/>
          </a:prstGeom>
        </p:spPr>
      </p:pic>
      <p:sp>
        <p:nvSpPr>
          <p:cNvPr id="889377906" name="Скругленный прямоугольник 13"/>
          <p:cNvSpPr/>
          <p:nvPr/>
        </p:nvSpPr>
        <p:spPr bwMode="auto">
          <a:xfrm flipH="0" flipV="0">
            <a:off x="613353" y="1340003"/>
            <a:ext cx="4921249" cy="1971016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72736519" name=""/>
          <p:cNvSpPr/>
          <p:nvPr/>
        </p:nvSpPr>
        <p:spPr bwMode="auto">
          <a:xfrm flipH="0" flipV="0">
            <a:off x="6010396" y="1351805"/>
            <a:ext cx="5050415" cy="3444109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8302553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2093294035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7</a:t>
            </a:r>
            <a:endParaRPr lang="en-US" sz="1400"/>
          </a:p>
        </p:txBody>
      </p:sp>
      <p:sp>
        <p:nvSpPr>
          <p:cNvPr id="365562350" name="Text 2"/>
          <p:cNvSpPr txBox="1"/>
          <p:nvPr/>
        </p:nvSpPr>
        <p:spPr bwMode="auto">
          <a:xfrm flipH="0" flipV="0">
            <a:off x="450574" y="487149"/>
            <a:ext cx="10566000" cy="735683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2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Визуальный осмотр приобретенных товаров, выполнение работ, оказанных услуг в рамках заключенного муниципального контракта № 889</a:t>
            </a:r>
            <a:endParaRPr lang="ru-RU" sz="2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1778624" name=""/>
          <p:cNvSpPr/>
          <p:nvPr/>
        </p:nvSpPr>
        <p:spPr bwMode="auto">
          <a:xfrm flipH="0" flipV="0">
            <a:off x="613352" y="4219299"/>
            <a:ext cx="4921248" cy="1575532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313305" name=""/>
          <p:cNvPicPr>
            <a:picLocks noChangeAspect="1"/>
          </p:cNvPicPr>
          <p:nvPr/>
        </p:nvPicPr>
        <p:blipFill>
          <a:blip r:embed="rId3"/>
          <a:srcRect l="11249" t="17376" r="21057" b="14590"/>
          <a:stretch/>
        </p:blipFill>
        <p:spPr bwMode="auto">
          <a:xfrm rot="0" flipH="0" flipV="0">
            <a:off x="3122083" y="1380319"/>
            <a:ext cx="2315864" cy="1890383"/>
          </a:xfrm>
          <a:prstGeom prst="flowChartAlternateProcess">
            <a:avLst/>
          </a:prstGeom>
        </p:spPr>
      </p:pic>
      <p:sp>
        <p:nvSpPr>
          <p:cNvPr id="252613588" name="Прямоугольник 2"/>
          <p:cNvSpPr/>
          <p:nvPr/>
        </p:nvSpPr>
        <p:spPr bwMode="auto">
          <a:xfrm flipH="0" flipV="0">
            <a:off x="764165" y="3302190"/>
            <a:ext cx="4436215" cy="853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на территории ПКГО, г. Петропавловск-Камчатский, </a:t>
            </a:r>
            <a:b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ул. Автомобилистов д. 33</a:t>
            </a:r>
            <a:endParaRPr sz="10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Обнаружены многочисленные дефекты дорожного покрытия: трещины и впадины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Также обнаружены трещины дорожного полотна вокруг опорных колец люков.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41346928" name=""/>
          <p:cNvPicPr>
            <a:picLocks noChangeAspect="1"/>
          </p:cNvPicPr>
          <p:nvPr/>
        </p:nvPicPr>
        <p:blipFill>
          <a:blip r:embed="rId4"/>
          <a:srcRect l="8386" t="6365" r="7271" b="10403"/>
          <a:stretch/>
        </p:blipFill>
        <p:spPr bwMode="auto">
          <a:xfrm rot="0" flipH="0" flipV="0">
            <a:off x="725674" y="1371491"/>
            <a:ext cx="2296710" cy="1890383"/>
          </a:xfrm>
          <a:prstGeom prst="flowChartAlternateProcess">
            <a:avLst/>
          </a:prstGeom>
        </p:spPr>
      </p:pic>
      <p:sp>
        <p:nvSpPr>
          <p:cNvPr id="1338680941" name="Прямоугольник 2"/>
          <p:cNvSpPr/>
          <p:nvPr/>
        </p:nvSpPr>
        <p:spPr bwMode="auto">
          <a:xfrm flipH="0" flipV="0">
            <a:off x="761287" y="5794833"/>
            <a:ext cx="4438735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Проезд индивидуальной жилищной застройки, г Петропавловск-Камчатский, ул. Северная 2-я</a:t>
            </a:r>
            <a:endParaRPr sz="10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 объекте наблюдается значительный застой воды из-за неровностей дорожного покрытия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85063544" name=""/>
          <p:cNvPicPr>
            <a:picLocks noChangeAspect="1"/>
          </p:cNvPicPr>
          <p:nvPr/>
        </p:nvPicPr>
        <p:blipFill>
          <a:blip r:embed="rId5"/>
          <a:srcRect l="37960" t="22824" r="9700" b="0"/>
          <a:stretch/>
        </p:blipFill>
        <p:spPr bwMode="auto">
          <a:xfrm rot="0" flipH="0" flipV="0">
            <a:off x="688505" y="4277725"/>
            <a:ext cx="2333879" cy="1480282"/>
          </a:xfrm>
          <a:prstGeom prst="flowChartAlternateProcess">
            <a:avLst/>
          </a:prstGeom>
        </p:spPr>
      </p:pic>
      <p:pic>
        <p:nvPicPr>
          <p:cNvPr id="710173904" name=""/>
          <p:cNvPicPr>
            <a:picLocks noChangeAspect="1"/>
          </p:cNvPicPr>
          <p:nvPr/>
        </p:nvPicPr>
        <p:blipFill>
          <a:blip r:embed="rId6"/>
          <a:srcRect l="7397" t="0" r="10272" b="19710"/>
          <a:stretch/>
        </p:blipFill>
        <p:spPr bwMode="auto">
          <a:xfrm rot="0" flipH="0" flipV="0">
            <a:off x="3122082" y="4256123"/>
            <a:ext cx="2315863" cy="1501884"/>
          </a:xfrm>
          <a:prstGeom prst="flowChartAlternateProcess">
            <a:avLst/>
          </a:prstGeom>
        </p:spPr>
      </p:pic>
      <p:pic>
        <p:nvPicPr>
          <p:cNvPr id="996558431" name=""/>
          <p:cNvPicPr>
            <a:picLocks noChangeAspect="1"/>
          </p:cNvPicPr>
          <p:nvPr/>
        </p:nvPicPr>
        <p:blipFill>
          <a:blip r:embed="rId7"/>
          <a:srcRect l="16798" t="17184" r="810" b="34747"/>
          <a:stretch/>
        </p:blipFill>
        <p:spPr bwMode="auto">
          <a:xfrm rot="0" flipH="0" flipV="0">
            <a:off x="6191462" y="1402849"/>
            <a:ext cx="2256415" cy="3298758"/>
          </a:xfrm>
          <a:prstGeom prst="flowChartAlternateProcess">
            <a:avLst/>
          </a:prstGeom>
        </p:spPr>
      </p:pic>
      <p:sp>
        <p:nvSpPr>
          <p:cNvPr id="954775437" name="Прямоугольник 2"/>
          <p:cNvSpPr/>
          <p:nvPr/>
        </p:nvSpPr>
        <p:spPr bwMode="auto">
          <a:xfrm flipH="0" flipV="0">
            <a:off x="6139416" y="4880432"/>
            <a:ext cx="5132911" cy="1615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Внутриквартальный проезд включая заезды к контейнерным площадкам (пр-кт 50 лет Октября, д.9 – д. 9/5 – д. 9/8)</a:t>
            </a:r>
            <a:endParaRPr sz="10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озле д. 9/8, пр-кт 50 лет Октября обнаружено смещение элемента водоотводного лотка (крышки) с посадочного места, а также выявлен неприкрытый участок водоотводного лотка, представляющий угрозу пешеходам и транспортным средствам из-за значительной глубины водоотвод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 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Возле д. 9 и д. 13, пр-кт 50 лет Октября, установлено, что решетки водоотвода имеют повреждения (погнутость, искривления) несущей рамы и рабочей решетчатой вставки. Также нарушено лакокрасочное покрытие на решетках и наблюдаются следы коррозии.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17556544" name=""/>
          <p:cNvPicPr>
            <a:picLocks noChangeAspect="1"/>
          </p:cNvPicPr>
          <p:nvPr/>
        </p:nvPicPr>
        <p:blipFill>
          <a:blip r:embed="rId8"/>
          <a:srcRect l="0" t="12552" r="12593" b="0"/>
          <a:stretch/>
        </p:blipFill>
        <p:spPr bwMode="auto">
          <a:xfrm rot="0" flipH="0" flipV="0">
            <a:off x="8535604" y="1424970"/>
            <a:ext cx="2296962" cy="1456515"/>
          </a:xfrm>
          <a:prstGeom prst="flowChartAlternateProcess">
            <a:avLst/>
          </a:prstGeom>
        </p:spPr>
      </p:pic>
      <p:pic>
        <p:nvPicPr>
          <p:cNvPr id="1450521075" name="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 rot="0" flipH="0" flipV="0">
            <a:off x="8535604" y="2984762"/>
            <a:ext cx="2296962" cy="1716845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40874294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8415" y="0"/>
            <a:ext cx="12295665" cy="6858000"/>
          </a:xfrm>
          <a:prstGeom prst="rect">
            <a:avLst/>
          </a:prstGeom>
        </p:spPr>
      </p:pic>
      <p:sp>
        <p:nvSpPr>
          <p:cNvPr id="1769782763" name="Скругленный прямоугольник 13"/>
          <p:cNvSpPr/>
          <p:nvPr/>
        </p:nvSpPr>
        <p:spPr bwMode="auto">
          <a:xfrm flipH="0" flipV="0">
            <a:off x="613351" y="1340001"/>
            <a:ext cx="5329915" cy="3199795"/>
          </a:xfrm>
          <a:prstGeom prst="roundRect">
            <a:avLst>
              <a:gd name="adj" fmla="val 16667"/>
            </a:avLst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54452125" name=""/>
          <p:cNvSpPr/>
          <p:nvPr/>
        </p:nvSpPr>
        <p:spPr bwMode="auto">
          <a:xfrm flipH="0" flipV="0">
            <a:off x="6232721" y="1431019"/>
            <a:ext cx="5152055" cy="2902791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7066098" name="Text 0"/>
          <p:cNvSpPr txBox="1"/>
          <p:nvPr/>
        </p:nvSpPr>
        <p:spPr bwMode="auto">
          <a:xfrm>
            <a:off x="5844873" y="6155598"/>
            <a:ext cx="5813697" cy="2768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886926878" name="Text 1"/>
          <p:cNvSpPr txBox="1"/>
          <p:nvPr/>
        </p:nvSpPr>
        <p:spPr bwMode="auto">
          <a:xfrm>
            <a:off x="11439898" y="257625"/>
            <a:ext cx="589798" cy="71579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8</a:t>
            </a:r>
            <a:endParaRPr lang="en-US" sz="1400"/>
          </a:p>
        </p:txBody>
      </p:sp>
      <p:sp>
        <p:nvSpPr>
          <p:cNvPr id="1228895534" name="Text 2"/>
          <p:cNvSpPr txBox="1"/>
          <p:nvPr/>
        </p:nvSpPr>
        <p:spPr bwMode="auto">
          <a:xfrm flipH="0" flipV="0">
            <a:off x="450573" y="487148"/>
            <a:ext cx="10566000" cy="73568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2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Визуальный осмотр приобретенных товаров, выполнение работ, оказанных услуг в рамках заключенного муниципального контракта № 889 </a:t>
            </a:r>
            <a:r>
              <a:rPr lang="ru-RU" sz="22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endParaRPr lang="ru-RU" sz="2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49038476" name="Прямоугольник 2"/>
          <p:cNvSpPr/>
          <p:nvPr/>
        </p:nvSpPr>
        <p:spPr bwMode="auto">
          <a:xfrm flipH="0" flipV="0">
            <a:off x="6776065" y="4539797"/>
            <a:ext cx="4015657" cy="1006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подъем от ул. 2-я Северная к перекрестку между д. 39 и </a:t>
            </a:r>
            <a:b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д. 33 ул. Автомобилистов</a:t>
            </a:r>
            <a:endParaRPr lang="ru-RU" sz="1000" b="1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Проводились ремонтные работы – устроено новое дорожное покрытие, установлены бортовые камни, однако данный участок дороги не закреплен на праве оперативного управления за Учреждением.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26250243" name=""/>
          <p:cNvPicPr/>
          <p:nvPr/>
        </p:nvPicPr>
        <p:blipFill>
          <a:blip r:embed="rId3"/>
          <a:srcRect l="43724" t="49946" r="33174" b="9732"/>
          <a:stretch/>
        </p:blipFill>
        <p:spPr bwMode="auto">
          <a:xfrm rot="0" flipH="0" flipV="0">
            <a:off x="794108" y="1431019"/>
            <a:ext cx="2131336" cy="1459915"/>
          </a:xfrm>
          <a:prstGeom prst="flowChartAlternateProcess">
            <a:avLst/>
          </a:prstGeom>
        </p:spPr>
      </p:pic>
      <p:pic>
        <p:nvPicPr>
          <p:cNvPr id="539902282" name=""/>
          <p:cNvPicPr>
            <a:picLocks noChangeAspect="1"/>
          </p:cNvPicPr>
          <p:nvPr/>
        </p:nvPicPr>
        <p:blipFill>
          <a:blip r:embed="rId4"/>
          <a:srcRect l="16181" t="39031" r="25448" b="0"/>
          <a:stretch/>
        </p:blipFill>
        <p:spPr bwMode="auto">
          <a:xfrm rot="0" flipH="0" flipV="0">
            <a:off x="3064575" y="1431019"/>
            <a:ext cx="2678397" cy="1459915"/>
          </a:xfrm>
          <a:prstGeom prst="flowChartAlternateProcess">
            <a:avLst/>
          </a:prstGeom>
        </p:spPr>
      </p:pic>
      <p:sp>
        <p:nvSpPr>
          <p:cNvPr id="331660839" name="Прямоугольник 2"/>
          <p:cNvSpPr/>
          <p:nvPr/>
        </p:nvSpPr>
        <p:spPr bwMode="auto">
          <a:xfrm flipH="0" flipV="0">
            <a:off x="1121708" y="4631091"/>
            <a:ext cx="4313919" cy="1615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Выявлены многочисленные повреждения бортовых камней.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 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Наиболее значительные повреждения, переведшие к разрушению бортовых камней, выявлены по следующим улицам: проспект 50 лет Октября д. 5/2, проспект 50 лет Октября д. 7/1, проспект 50 лет Октября д. 9/1, проспект 50 лет Октября 15/5, ул. Автомобилистов д. 23, проезд Тельмана. Менее выраженные повреждения бортовых камней наблюдаются по всему исследуемому району (Жилой район «Мишенный Северный городской планировочный район (Участок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№ 3)»), в частности по адресам: д. 15/5, д. 21, ул. Автомобилистов; </a:t>
            </a:r>
            <a:b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д. 56 ул. Тельмана; д. 7, д. 15/1 проспект 50 лет Октября</a:t>
            </a:r>
            <a:r>
              <a:rPr lang="ru-RU" sz="10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endParaRPr lang="ru-RU" sz="1000" b="0" i="0" u="none" strike="noStrike" cap="none" spc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80516050" name=""/>
          <p:cNvPicPr>
            <a:picLocks noChangeAspect="1"/>
          </p:cNvPicPr>
          <p:nvPr/>
        </p:nvPicPr>
        <p:blipFill>
          <a:blip r:embed="rId5"/>
          <a:srcRect l="29799" t="35077" r="43039" b="28670"/>
          <a:stretch/>
        </p:blipFill>
        <p:spPr bwMode="auto">
          <a:xfrm rot="0" flipH="0" flipV="0">
            <a:off x="794108" y="2987798"/>
            <a:ext cx="2131336" cy="1442360"/>
          </a:xfrm>
          <a:prstGeom prst="flowChartAlternateProcess">
            <a:avLst/>
          </a:prstGeom>
        </p:spPr>
      </p:pic>
      <p:pic>
        <p:nvPicPr>
          <p:cNvPr id="1374503617" name=""/>
          <p:cNvPicPr>
            <a:picLocks noChangeAspect="1"/>
          </p:cNvPicPr>
          <p:nvPr/>
        </p:nvPicPr>
        <p:blipFill>
          <a:blip r:embed="rId6"/>
          <a:srcRect l="11473" t="14852" r="16307" b="26872"/>
          <a:stretch/>
        </p:blipFill>
        <p:spPr bwMode="auto">
          <a:xfrm rot="0" flipH="0" flipV="0">
            <a:off x="3073975" y="2987798"/>
            <a:ext cx="2668997" cy="1442360"/>
          </a:xfrm>
          <a:prstGeom prst="flowChartAlternateProcess">
            <a:avLst/>
          </a:prstGeom>
        </p:spPr>
      </p:pic>
      <p:pic>
        <p:nvPicPr>
          <p:cNvPr id="961543016" name=""/>
          <p:cNvPicPr>
            <a:picLocks noChangeAspect="1"/>
          </p:cNvPicPr>
          <p:nvPr/>
        </p:nvPicPr>
        <p:blipFill>
          <a:blip r:embed="rId7"/>
          <a:srcRect l="0" t="5023" r="28224" b="0"/>
          <a:stretch/>
        </p:blipFill>
        <p:spPr bwMode="auto">
          <a:xfrm rot="0" flipH="0" flipV="0">
            <a:off x="6314118" y="1586849"/>
            <a:ext cx="2574578" cy="2573534"/>
          </a:xfrm>
          <a:prstGeom prst="flowChartAlternateProcess">
            <a:avLst/>
          </a:prstGeom>
        </p:spPr>
      </p:pic>
      <p:pic>
        <p:nvPicPr>
          <p:cNvPr id="1611683311" name=""/>
          <p:cNvPicPr>
            <a:picLocks noChangeAspect="1"/>
          </p:cNvPicPr>
          <p:nvPr/>
        </p:nvPicPr>
        <p:blipFill>
          <a:blip r:embed="rId8"/>
          <a:srcRect l="19896" t="0" r="22152" b="15641"/>
          <a:stretch/>
        </p:blipFill>
        <p:spPr bwMode="auto">
          <a:xfrm rot="0" flipH="0" flipV="0">
            <a:off x="8970519" y="1552211"/>
            <a:ext cx="2310519" cy="2608171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3">
    <p:bg>
      <p:bgPr shadeToTitle="0">
        <a:solidFill>
          <a:srgbClr val="F7F5E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80080473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193424715" name="Text 0"/>
          <p:cNvSpPr txBox="1"/>
          <p:nvPr/>
        </p:nvSpPr>
        <p:spPr bwMode="auto">
          <a:xfrm>
            <a:off x="5844874" y="6155599"/>
            <a:ext cx="5813699" cy="2768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r">
              <a:lnSpc>
                <a:spcPct val="100000"/>
              </a:lnSpc>
              <a:buNone/>
              <a:defRPr/>
            </a:pPr>
            <a:br>
              <a:rPr lang="en-US" sz="1200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1200"/>
          </a:p>
        </p:txBody>
      </p:sp>
      <p:sp>
        <p:nvSpPr>
          <p:cNvPr id="2029616681" name="Text 1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1</a:t>
            </a:r>
            <a:r>
              <a:rPr lang="en-US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9</a:t>
            </a:r>
            <a:endParaRPr lang="en-US" sz="1400"/>
          </a:p>
        </p:txBody>
      </p:sp>
      <p:sp>
        <p:nvSpPr>
          <p:cNvPr id="777592147" name="Text 2"/>
          <p:cNvSpPr txBox="1"/>
          <p:nvPr/>
        </p:nvSpPr>
        <p:spPr bwMode="auto">
          <a:xfrm>
            <a:off x="450574" y="487149"/>
            <a:ext cx="105660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Результаты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з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ь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320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2990918" name=""/>
          <p:cNvSpPr/>
          <p:nvPr/>
        </p:nvSpPr>
        <p:spPr bwMode="auto">
          <a:xfrm flipH="0" flipV="0">
            <a:off x="512799" y="2705349"/>
            <a:ext cx="2747758" cy="3450249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630433019" name="Text 3"/>
          <p:cNvSpPr txBox="1"/>
          <p:nvPr/>
        </p:nvSpPr>
        <p:spPr bwMode="auto">
          <a:xfrm flipH="0" flipV="0">
            <a:off x="729826" y="1550916"/>
            <a:ext cx="5115047" cy="923524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lin ang="0" scaled="1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5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Линия наружного освещения на территории Мишенного Северного городского планировочного района (участок № 3)</a:t>
            </a:r>
            <a:endParaRPr sz="1500"/>
          </a:p>
        </p:txBody>
      </p:sp>
      <p:pic>
        <p:nvPicPr>
          <p:cNvPr id="156036170" name=""/>
          <p:cNvPicPr>
            <a:picLocks noChangeAspect="1"/>
          </p:cNvPicPr>
          <p:nvPr/>
        </p:nvPicPr>
        <p:blipFill>
          <a:blip r:embed="rId3"/>
          <a:srcRect l="9837" t="0" r="18144" b="15851"/>
          <a:stretch/>
        </p:blipFill>
        <p:spPr bwMode="auto">
          <a:xfrm rot="0" flipH="0" flipV="0">
            <a:off x="575026" y="2768797"/>
            <a:ext cx="2623305" cy="3323355"/>
          </a:xfrm>
          <a:prstGeom prst="flowChartAlternateProcess">
            <a:avLst/>
          </a:prstGeom>
        </p:spPr>
      </p:pic>
      <p:sp>
        <p:nvSpPr>
          <p:cNvPr id="2101043644" name=""/>
          <p:cNvSpPr/>
          <p:nvPr/>
        </p:nvSpPr>
        <p:spPr bwMode="auto">
          <a:xfrm flipH="0" flipV="0">
            <a:off x="3354139" y="2705349"/>
            <a:ext cx="2672352" cy="3450249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6892032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0" flipH="0" flipV="0">
            <a:off x="3427256" y="2768797"/>
            <a:ext cx="2526118" cy="3323355"/>
          </a:xfrm>
          <a:prstGeom prst="flowChartAlternateProcess">
            <a:avLst/>
          </a:prstGeom>
        </p:spPr>
      </p:pic>
      <p:sp>
        <p:nvSpPr>
          <p:cNvPr id="1719122530" name=""/>
          <p:cNvSpPr/>
          <p:nvPr/>
        </p:nvSpPr>
        <p:spPr bwMode="auto">
          <a:xfrm flipH="0" flipV="0">
            <a:off x="6182832" y="1550915"/>
            <a:ext cx="5683248" cy="5008476"/>
          </a:xfrm>
          <a:prstGeom prst="flowChartAlternateProcess">
            <a:avLst/>
          </a:prstGeom>
          <a:noFill/>
          <a:ln w="2857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202093530" name=""/>
          <p:cNvSpPr txBox="1"/>
          <p:nvPr/>
        </p:nvSpPr>
        <p:spPr bwMode="auto">
          <a:xfrm flipH="0" flipV="0">
            <a:off x="6510411" y="1877256"/>
            <a:ext cx="5154279" cy="420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15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Линия наружного освещения устроена в рамках Контракта № 175, заключенного в 2023 году. </a:t>
            </a:r>
            <a:r>
              <a:rPr lang="ru-RU" sz="15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На сегодняшний день линия не введена в эксплуатацию и не поставлена на балансовый учет Учреждением. С целью устранения данного нарушения информация доведена до Главы городского округа.</a:t>
            </a:r>
            <a:endParaRPr sz="1500" b="0" i="0" u="none" strike="noStrike" cap="none" spc="0">
              <a:solidFill>
                <a:srgbClr val="0D2772"/>
              </a:solidFill>
              <a:latin typeface="Calibri"/>
              <a:ea typeface="Calibri"/>
              <a:cs typeface="Calibri"/>
            </a:endParaRPr>
          </a:p>
          <a:p>
            <a:pPr algn="just">
              <a:defRPr/>
            </a:pPr>
            <a:br>
              <a:rPr lang="ru-RU" sz="15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</a:br>
            <a:r>
              <a:rPr lang="ru-RU" sz="1500" b="0" i="0" u="none" strike="noStrike" cap="none" spc="0">
                <a:solidFill>
                  <a:srgbClr val="0D2772"/>
                </a:solidFill>
                <a:latin typeface="Calibri"/>
                <a:ea typeface="Calibri"/>
                <a:cs typeface="Calibri"/>
              </a:rPr>
              <a:t>Также, МКУ «САД» приняты фактически не выполненные работы Подрядчиком (ООО Альфаснаб) в рамках Контракта № 175, а именно не установлены 2 (две) двухрожковые стальные опоры, не произведена нумерация опор и иные сопутствующие работы (развозка конструкций и материалов опор, затягивание провода, подключение и другие), данные действия МКУ «САД» причинили ущерб бюджету городского округа в размере более 200 588,05 рублей (без учета затрат на сопутствующие работы, такие как покраска, огрунтовка, и иных необходимые работы для установки и эксплуатации опор).</a:t>
            </a:r>
            <a:endParaRPr sz="15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7">
    <p:bg>
      <p:bgPr shadeToTitle="0">
        <a:solidFill>
          <a:srgbClr val="D8D8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11064473" name="Image 9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693294888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21479123" name="Text 0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20</a:t>
            </a:r>
            <a:endParaRPr lang="en-US" sz="1400"/>
          </a:p>
        </p:txBody>
      </p:sp>
      <p:sp>
        <p:nvSpPr>
          <p:cNvPr id="163586450" name="Text 1"/>
          <p:cNvSpPr txBox="1"/>
          <p:nvPr/>
        </p:nvSpPr>
        <p:spPr bwMode="auto">
          <a:xfrm>
            <a:off x="450574" y="487149"/>
            <a:ext cx="112005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305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Предложения по результатам контрольного мероприятия:</a:t>
            </a:r>
            <a:br>
              <a:rPr lang="en-US" sz="305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3050"/>
          </a:p>
        </p:txBody>
      </p:sp>
      <p:sp>
        <p:nvSpPr>
          <p:cNvPr id="1769684257" name="Text 2"/>
          <p:cNvSpPr txBox="1"/>
          <p:nvPr/>
        </p:nvSpPr>
        <p:spPr bwMode="auto">
          <a:xfrm flipH="0" flipV="0">
            <a:off x="1356833" y="2843938"/>
            <a:ext cx="4312825" cy="1119977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285750" indent="-285750" algn="just">
              <a:lnSpc>
                <a:spcPct val="114999"/>
              </a:lnSpc>
              <a:buFont typeface="Wingdings"/>
              <a:buChar char="Ø"/>
              <a:defRPr/>
            </a:pPr>
            <a:r>
              <a:rPr lang="en-US" sz="160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600">
                <a:solidFill>
                  <a:srgbClr val="0D2772"/>
                </a:solidFill>
                <a:latin typeface="Arial"/>
                <a:ea typeface="Arial"/>
                <a:cs typeface="Arial"/>
              </a:rPr>
              <a:t>Городскую Думу Петропавловск-Камчатского городского округа</a:t>
            </a:r>
            <a:r>
              <a:rPr lang="en-US" sz="1600">
                <a:solidFill>
                  <a:srgbClr val="0D2772"/>
                </a:solidFill>
                <a:latin typeface="Arial"/>
                <a:ea typeface="Arial"/>
                <a:cs typeface="Arial"/>
              </a:rPr>
              <a:t>;</a:t>
            </a:r>
            <a:endParaRPr lang="ru-RU" sz="16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285750" indent="-285750" algn="just">
              <a:lnSpc>
                <a:spcPct val="114999"/>
              </a:lnSpc>
              <a:buFont typeface="Wingdings"/>
              <a:buChar char="Ø"/>
              <a:defRPr/>
            </a:pPr>
            <a:r>
              <a:rPr lang="ru-RU" sz="1600">
                <a:solidFill>
                  <a:srgbClr val="0D2772"/>
                </a:solidFill>
                <a:latin typeface="Arial"/>
                <a:ea typeface="Arial"/>
                <a:cs typeface="Arial"/>
              </a:rPr>
              <a:t>Главе Петропавловск-Камчатского городского округа</a:t>
            </a:r>
            <a:r>
              <a:rPr lang="en-US" sz="160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lang="en-US" sz="1600"/>
          </a:p>
        </p:txBody>
      </p:sp>
      <p:sp>
        <p:nvSpPr>
          <p:cNvPr id="1818268672" name="Text 3"/>
          <p:cNvSpPr txBox="1"/>
          <p:nvPr/>
        </p:nvSpPr>
        <p:spPr bwMode="auto">
          <a:xfrm>
            <a:off x="1226786" y="2129245"/>
            <a:ext cx="4442871" cy="647098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Отчет о результатах контрольного мероприятия направить для сведения</a:t>
            </a: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:</a:t>
            </a:r>
            <a:endParaRPr lang="en-US" sz="1700"/>
          </a:p>
        </p:txBody>
      </p:sp>
      <p:sp>
        <p:nvSpPr>
          <p:cNvPr id="836253690" name="Text 4"/>
          <p:cNvSpPr txBox="1"/>
          <p:nvPr/>
        </p:nvSpPr>
        <p:spPr bwMode="auto">
          <a:xfrm>
            <a:off x="511449" y="5253199"/>
            <a:ext cx="5362799" cy="8631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buNone/>
              <a:defRPr/>
            </a:pPr>
            <a:endParaRPr lang="en-US"/>
          </a:p>
        </p:txBody>
      </p:sp>
      <p:sp>
        <p:nvSpPr>
          <p:cNvPr id="1973062485" name="Text 5"/>
          <p:cNvSpPr txBox="1"/>
          <p:nvPr/>
        </p:nvSpPr>
        <p:spPr bwMode="auto">
          <a:xfrm flipH="0" flipV="0">
            <a:off x="1356833" y="4958749"/>
            <a:ext cx="4442871" cy="137713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marL="285750" indent="-285750" algn="just">
              <a:lnSpc>
                <a:spcPct val="114999"/>
              </a:lnSpc>
              <a:buFont typeface="Wingdings"/>
              <a:buChar char="Ø"/>
              <a:defRPr/>
            </a:pP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</a:t>
            </a:r>
            <a:r>
              <a:rPr lang="ru-RU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Городскую Думу Петропавловск-Камчатского городского округа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;</a:t>
            </a:r>
            <a:endParaRPr lang="en-US" sz="1600" b="0" i="0" u="none" strike="noStrike" cap="none" spc="0">
              <a:solidFill>
                <a:srgbClr val="0D2772"/>
              </a:solidFill>
              <a:latin typeface="Times New Roman"/>
              <a:cs typeface="Times New Roman"/>
            </a:endParaRPr>
          </a:p>
          <a:p>
            <a:pPr marL="285750" indent="-285750" algn="just">
              <a:lnSpc>
                <a:spcPct val="114999"/>
              </a:lnSpc>
              <a:buFont typeface="Wingdings"/>
              <a:buChar char="Ø"/>
              <a:defRPr/>
            </a:pPr>
            <a:r>
              <a:rPr lang="ru-RU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Главе Петропавловск-Камчатского городского округа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60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03015692" name=""/>
          <p:cNvCxnSpPr>
            <a:cxnSpLocks/>
          </p:cNvCxnSpPr>
          <p:nvPr/>
        </p:nvCxnSpPr>
        <p:spPr bwMode="auto">
          <a:xfrm flipH="0" flipV="0">
            <a:off x="6193416" y="4170150"/>
            <a:ext cx="5587999" cy="360"/>
          </a:xfrm>
          <a:prstGeom prst="line">
            <a:avLst/>
          </a:prstGeom>
          <a:ln w="38099" cap="flat" cmpd="sng" algn="ctr">
            <a:solidFill>
              <a:srgbClr val="D8D8D8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8176499" name="Text 7"/>
          <p:cNvSpPr txBox="1"/>
          <p:nvPr/>
        </p:nvSpPr>
        <p:spPr bwMode="auto">
          <a:xfrm flipH="0" flipV="0">
            <a:off x="6679657" y="3472833"/>
            <a:ext cx="4381028" cy="221191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Муниципальное казенное учреждение «Служба автомобильных дорог 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К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» c требованием принять меры по устранению выявленных нарушений и недостатков, в целях предотвращения нанесения материального ущерба городскому округу и привлечения к ответственности должностных лиц, виновных в допущенных нарушениях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ж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ю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ш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й</a:t>
            </a:r>
            <a:r>
              <a:rPr lang="en-US" sz="16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.</a:t>
            </a:r>
            <a:endParaRPr sz="1600" b="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8202834" name=""/>
          <p:cNvSpPr/>
          <p:nvPr/>
        </p:nvSpPr>
        <p:spPr bwMode="auto">
          <a:xfrm flipH="0" flipV="0">
            <a:off x="639412" y="1995414"/>
            <a:ext cx="53262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1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sp>
        <p:nvSpPr>
          <p:cNvPr id="606122500" name=""/>
          <p:cNvSpPr/>
          <p:nvPr/>
        </p:nvSpPr>
        <p:spPr bwMode="auto">
          <a:xfrm>
            <a:off x="757269" y="4170510"/>
            <a:ext cx="53118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2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sp>
        <p:nvSpPr>
          <p:cNvPr id="1868511529" name=""/>
          <p:cNvSpPr/>
          <p:nvPr/>
        </p:nvSpPr>
        <p:spPr bwMode="auto">
          <a:xfrm>
            <a:off x="6137293" y="2594372"/>
            <a:ext cx="53118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3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sp>
        <p:nvSpPr>
          <p:cNvPr id="668328372" name="Text 3"/>
          <p:cNvSpPr txBox="1"/>
          <p:nvPr/>
        </p:nvSpPr>
        <p:spPr bwMode="auto">
          <a:xfrm flipH="0" flipV="0">
            <a:off x="1356833" y="4311650"/>
            <a:ext cx="4442871" cy="647098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Направить информационные письма</a:t>
            </a: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:</a:t>
            </a:r>
            <a:endParaRPr lang="en-US" sz="1700"/>
          </a:p>
        </p:txBody>
      </p:sp>
      <p:sp>
        <p:nvSpPr>
          <p:cNvPr id="280577175" name="Text 3"/>
          <p:cNvSpPr txBox="1"/>
          <p:nvPr/>
        </p:nvSpPr>
        <p:spPr bwMode="auto">
          <a:xfrm flipH="0" flipV="0">
            <a:off x="6668480" y="2728203"/>
            <a:ext cx="4442871" cy="647098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Направить представление</a:t>
            </a:r>
            <a:endParaRPr lang="en-US" sz="17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7">
    <p:bg>
      <p:bgPr shadeToTitle="0">
        <a:solidFill>
          <a:srgbClr val="D8D8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39385922" name="Image 9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52882280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29209254" name="Text 0"/>
          <p:cNvSpPr txBox="1"/>
          <p:nvPr/>
        </p:nvSpPr>
        <p:spPr bwMode="auto">
          <a:xfrm>
            <a:off x="11439899" y="257625"/>
            <a:ext cx="589799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ru-RU" sz="1400">
                <a:solidFill>
                  <a:srgbClr val="0D2772"/>
                </a:solidFill>
                <a:latin typeface="Arial"/>
                <a:ea typeface="Arial"/>
                <a:cs typeface="Arial"/>
              </a:rPr>
              <a:t>22</a:t>
            </a:r>
            <a:endParaRPr lang="en-US" sz="1400"/>
          </a:p>
        </p:txBody>
      </p:sp>
      <p:sp>
        <p:nvSpPr>
          <p:cNvPr id="1242380753" name="Text 1"/>
          <p:cNvSpPr txBox="1"/>
          <p:nvPr/>
        </p:nvSpPr>
        <p:spPr bwMode="auto">
          <a:xfrm>
            <a:off x="450574" y="487149"/>
            <a:ext cx="11200500" cy="5850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lnSpc>
                <a:spcPct val="100000"/>
              </a:lnSpc>
              <a:buNone/>
              <a:defRPr/>
            </a:pPr>
            <a:r>
              <a:rPr lang="en-US" sz="305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Предложения по результатам контрольного мероприятия:</a:t>
            </a:r>
            <a:br>
              <a:rPr lang="en-US" sz="3050" b="1">
                <a:solidFill>
                  <a:srgbClr val="0D2772"/>
                </a:solidFill>
                <a:latin typeface="Arial"/>
                <a:ea typeface="Arial"/>
                <a:cs typeface="Arial"/>
              </a:rPr>
            </a:br>
            <a:endParaRPr lang="en-US" sz="3050"/>
          </a:p>
        </p:txBody>
      </p:sp>
      <p:sp>
        <p:nvSpPr>
          <p:cNvPr id="960443788" name="Text 4"/>
          <p:cNvSpPr txBox="1"/>
          <p:nvPr/>
        </p:nvSpPr>
        <p:spPr bwMode="auto">
          <a:xfrm>
            <a:off x="511449" y="5253199"/>
            <a:ext cx="5362799" cy="8631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l">
              <a:buNone/>
              <a:defRPr/>
            </a:pPr>
            <a:endParaRPr lang="en-US"/>
          </a:p>
        </p:txBody>
      </p:sp>
      <p:sp>
        <p:nvSpPr>
          <p:cNvPr id="1855398012" name=""/>
          <p:cNvSpPr/>
          <p:nvPr/>
        </p:nvSpPr>
        <p:spPr bwMode="auto">
          <a:xfrm>
            <a:off x="641030" y="1596418"/>
            <a:ext cx="53118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4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cxnSp>
        <p:nvCxnSpPr>
          <p:cNvPr id="62375394" name=""/>
          <p:cNvCxnSpPr>
            <a:cxnSpLocks/>
          </p:cNvCxnSpPr>
          <p:nvPr/>
        </p:nvCxnSpPr>
        <p:spPr bwMode="auto">
          <a:xfrm flipH="0" flipV="0">
            <a:off x="605416" y="4170510"/>
            <a:ext cx="5587998" cy="360"/>
          </a:xfrm>
          <a:prstGeom prst="line">
            <a:avLst/>
          </a:prstGeom>
          <a:ln w="38099" cap="flat" cmpd="sng" algn="ctr">
            <a:solidFill>
              <a:srgbClr val="D8D8D8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9842535" name="Text 2"/>
          <p:cNvSpPr txBox="1"/>
          <p:nvPr/>
        </p:nvSpPr>
        <p:spPr bwMode="auto">
          <a:xfrm flipH="0" flipV="0">
            <a:off x="1022214" y="2318961"/>
            <a:ext cx="4688671" cy="3600783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285750" indent="-285750" algn="just">
              <a:lnSpc>
                <a:spcPct val="100000"/>
              </a:lnSpc>
              <a:buFont typeface="Wingdings"/>
              <a:buChar char="Ø"/>
              <a:defRPr/>
            </a:pPr>
            <a:r>
              <a:rPr lang="en-US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Управление имущественных и земельных отношений администрации </a:t>
            </a:r>
            <a:r>
              <a:rPr lang="en-US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К</a:t>
            </a:r>
            <a:r>
              <a:rPr lang="en-US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по результатам контрольного мероприятия для дальнейшей совместной работы по актуализации имущества городского округа, переданного в оперативное управление МКУ «САД»</a:t>
            </a:r>
            <a:r>
              <a:rPr lang="en-US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;</a:t>
            </a:r>
            <a:endParaRPr lang="ru-RU" sz="14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285750" indent="-285750" algn="just">
              <a:lnSpc>
                <a:spcPct val="100000"/>
              </a:lnSpc>
              <a:buFont typeface="Wingdings"/>
              <a:buChar char="Ø"/>
              <a:defRPr/>
            </a:pP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Управление дорожного хозяйства, транспорта и благоустройства администрации ПКГО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для принятия мер по устранению выявленных нарушений и недостатков, а также мер по пресечению, устранению и предупреждению нарушений;</a:t>
            </a:r>
            <a:endParaRPr lang="ru-RU" sz="14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285750" indent="-285750" algn="just">
              <a:lnSpc>
                <a:spcPct val="100000"/>
              </a:lnSpc>
              <a:buFont typeface="Wingdings"/>
              <a:buChar char="Ø"/>
              <a:defRPr/>
            </a:pP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 Территориальный отдел государственного автодорожного надзора по Камчатскому краю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о наличии признаков состава административного правонарушения;</a:t>
            </a:r>
            <a:endParaRPr lang="ru-RU" sz="14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285750" indent="-285750" algn="just">
              <a:lnSpc>
                <a:spcPct val="100000"/>
              </a:lnSpc>
              <a:buFont typeface="Wingdings"/>
              <a:buChar char="Ø"/>
              <a:defRPr/>
            </a:pP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в</a:t>
            </a:r>
            <a:r>
              <a:rPr lang="ru-RU" sz="14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 Управление Федеральной антимонопольной службы по Камчатскому краю </a:t>
            </a:r>
            <a:r>
              <a:rPr lang="ru-RU" sz="14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 наличии признаков состава административного правонарушения.</a:t>
            </a:r>
            <a:endParaRPr lang="ru-RU" sz="1400">
              <a:solidFill>
                <a:srgbClr val="0D2772"/>
              </a:solidFill>
              <a:latin typeface="Arial"/>
              <a:ea typeface="Arial"/>
              <a:cs typeface="Arial"/>
            </a:endParaRPr>
          </a:p>
          <a:p>
            <a:pPr marL="285750" indent="-285750" algn="just">
              <a:lnSpc>
                <a:spcPct val="114999"/>
              </a:lnSpc>
              <a:buFont typeface="Wingdings"/>
              <a:buChar char="Ø"/>
              <a:defRPr/>
            </a:pPr>
            <a:endParaRPr lang="en-US" sz="1600"/>
          </a:p>
        </p:txBody>
      </p:sp>
      <p:sp>
        <p:nvSpPr>
          <p:cNvPr id="1933184721" name="Text 3"/>
          <p:cNvSpPr txBox="1"/>
          <p:nvPr/>
        </p:nvSpPr>
        <p:spPr bwMode="auto">
          <a:xfrm flipH="0" flipV="0">
            <a:off x="1268014" y="1671863"/>
            <a:ext cx="4442871" cy="647098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Направить информационные письма</a:t>
            </a:r>
            <a:r>
              <a:rPr lang="ru-RU" b="1">
                <a:solidFill>
                  <a:srgbClr val="0D2772"/>
                </a:solidFill>
                <a:latin typeface="Arial"/>
                <a:ea typeface="Arial"/>
                <a:cs typeface="Arial"/>
              </a:rPr>
              <a:t>:</a:t>
            </a:r>
            <a:endParaRPr lang="en-US" sz="1700"/>
          </a:p>
        </p:txBody>
      </p:sp>
      <p:sp>
        <p:nvSpPr>
          <p:cNvPr id="1662309962" name=""/>
          <p:cNvSpPr/>
          <p:nvPr/>
        </p:nvSpPr>
        <p:spPr bwMode="auto">
          <a:xfrm>
            <a:off x="6254970" y="2173036"/>
            <a:ext cx="53118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5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sp>
        <p:nvSpPr>
          <p:cNvPr id="351505547" name="Text 3"/>
          <p:cNvSpPr txBox="1"/>
          <p:nvPr/>
        </p:nvSpPr>
        <p:spPr bwMode="auto">
          <a:xfrm flipH="0" flipV="0">
            <a:off x="6786158" y="2196499"/>
            <a:ext cx="4442871" cy="867833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just">
              <a:defRPr/>
            </a:pPr>
            <a: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Отчет о результатах контрольного мероприятия направить в Прокуратуру города Петропавловска-Камчатского </a:t>
            </a:r>
            <a:endParaRPr sz="1700" b="0"/>
          </a:p>
        </p:txBody>
      </p:sp>
      <p:sp>
        <p:nvSpPr>
          <p:cNvPr id="1521116093" name="Text 2"/>
          <p:cNvSpPr txBox="1"/>
          <p:nvPr/>
        </p:nvSpPr>
        <p:spPr bwMode="auto">
          <a:xfrm flipH="0" flipV="0">
            <a:off x="6786158" y="3064333"/>
            <a:ext cx="4312824" cy="1119976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algn="just">
              <a:lnSpc>
                <a:spcPct val="100000"/>
              </a:lnSpc>
              <a:defRPr/>
            </a:pPr>
            <a:r>
              <a:rPr lang="ru-RU" sz="15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для сведения и применения мер прокурорского реагирования в случае необходимости.</a:t>
            </a:r>
            <a:endParaRPr lang="ru-RU" sz="1600">
              <a:solidFill>
                <a:srgbClr val="0D27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3386363" name=""/>
          <p:cNvSpPr/>
          <p:nvPr/>
        </p:nvSpPr>
        <p:spPr bwMode="auto">
          <a:xfrm>
            <a:off x="6254970" y="4408416"/>
            <a:ext cx="531187" cy="91475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lang="ru-RU" sz="5400" b="1">
                <a:ln w="38099">
                  <a:solidFill>
                    <a:srgbClr val="0D2772"/>
                  </a:solidFill>
                  <a:prstDash val="solid"/>
                </a:ln>
                <a:noFill/>
              </a:rPr>
              <a:t>6</a:t>
            </a:r>
            <a:endParaRPr sz="5400" b="1">
              <a:ln w="38099">
                <a:solidFill>
                  <a:srgbClr val="0D2772"/>
                </a:solidFill>
                <a:prstDash val="solid"/>
              </a:ln>
              <a:noFill/>
            </a:endParaRPr>
          </a:p>
        </p:txBody>
      </p:sp>
      <p:sp>
        <p:nvSpPr>
          <p:cNvPr id="2146059143" name="Text 3"/>
          <p:cNvSpPr txBox="1"/>
          <p:nvPr/>
        </p:nvSpPr>
        <p:spPr bwMode="auto">
          <a:xfrm flipH="0" flipV="0">
            <a:off x="6888327" y="4408416"/>
            <a:ext cx="4442871" cy="910166"/>
          </a:xfrm>
          <a:prstGeom prst="rect">
            <a:avLst/>
          </a:prstGeom>
          <a:noFill/>
          <a:ln w="12699">
            <a:gradFill>
              <a:gsLst>
                <a:gs pos="0">
                  <a:srgbClr val="0D2772"/>
                </a:gs>
                <a:gs pos="100000">
                  <a:srgbClr val="FFFFFF"/>
                </a:gs>
              </a:gsLst>
              <a:path path="circle"/>
            </a:gradFill>
            <a:prstDash val="solid"/>
          </a:ln>
        </p:spPr>
        <p:txBody>
          <a:bodyPr wrap="square" lIns="36000" tIns="36000" rIns="36000" bIns="36000" rtlCol="0" anchor="ctr"/>
          <a:lstStyle/>
          <a:p>
            <a:pPr algn="l">
              <a:defRPr/>
            </a:pPr>
            <a:r>
              <a:rPr lang="ru-RU" sz="1600" b="1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Направить информацию о результатах контрольного мероприятия  гражданину РФ </a:t>
            </a:r>
            <a:endParaRPr sz="1600"/>
          </a:p>
        </p:txBody>
      </p:sp>
      <p:sp>
        <p:nvSpPr>
          <p:cNvPr id="1047131530" name=""/>
          <p:cNvSpPr txBox="1"/>
          <p:nvPr/>
        </p:nvSpPr>
        <p:spPr bwMode="auto">
          <a:xfrm flipH="0" flipV="0">
            <a:off x="6888327" y="5323176"/>
            <a:ext cx="4443951" cy="10062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1500" b="0" i="0" u="none" strike="noStrike" cap="none" spc="0">
                <a:solidFill>
                  <a:srgbClr val="0D2772"/>
                </a:solidFill>
                <a:latin typeface="Arial"/>
                <a:ea typeface="Arial"/>
                <a:cs typeface="Arial"/>
              </a:rPr>
              <a:t>(заявление поступившее в КСП ПКГО от КСП КК от 20.05.2026 № 614/07 и Прокуратуры города Петропавловска-Камчатского, вх. КСП ПКГО от 11.06.2026 № 12-КСП-00/130-Д/26).</a:t>
            </a:r>
            <a:endParaRPr sz="1600" b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8">
    <p:bg>
      <p:bgPr shadeToTitle="0">
        <a:solidFill>
          <a:srgbClr val="0D277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 bwMode="auto">
          <a:xfrm>
            <a:off x="630324" y="3799437"/>
            <a:ext cx="6353700" cy="836832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lnSpc>
                <a:spcPct val="114999"/>
              </a:lnSpc>
              <a:defRPr/>
            </a:pPr>
            <a:r>
              <a:rPr lang="ru-RU" sz="3600" b="1" i="1">
                <a:solidFill>
                  <a:srgbClr val="FFFFFF"/>
                </a:solidFill>
                <a:latin typeface="Arial"/>
                <a:cs typeface="Arial"/>
              </a:rPr>
              <a:t>СПАСИБО ЗА ВНИМАНИЕ!</a:t>
            </a:r>
            <a:br>
              <a:rPr lang="en-US" sz="1800">
                <a:solidFill>
                  <a:srgbClr val="F7F5EE"/>
                </a:solidFill>
                <a:latin typeface="Arial"/>
                <a:ea typeface="Arial"/>
                <a:cs typeface="Arial"/>
              </a:rPr>
            </a:br>
            <a:endParaRPr lang="en-US" sz="1800"/>
          </a:p>
        </p:txBody>
      </p:sp>
      <p:sp>
        <p:nvSpPr>
          <p:cNvPr id="5" name="Text 1"/>
          <p:cNvSpPr txBox="1"/>
          <p:nvPr/>
        </p:nvSpPr>
        <p:spPr bwMode="auto">
          <a:xfrm flipH="0" flipV="0">
            <a:off x="2482107" y="1891262"/>
            <a:ext cx="4768933" cy="1384208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>
              <a:defRPr/>
            </a:pPr>
            <a:r>
              <a:rPr lang="ru-RU" sz="14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Контрольно-счетная палата</a:t>
            </a:r>
            <a:br>
              <a:rPr lang="ru-RU" sz="14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lang="ru-RU" sz="14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Петропавловск-Камчатского</a:t>
            </a:r>
            <a:endParaRPr sz="1000"/>
          </a:p>
          <a:p>
            <a:pPr>
              <a:defRPr/>
            </a:pPr>
            <a:r>
              <a:rPr lang="ru-RU" sz="1400" b="1" spc="300">
                <a:solidFill>
                  <a:srgbClr val="FFFFFF"/>
                </a:solidFill>
                <a:latin typeface="Arial"/>
                <a:ea typeface="Arial"/>
                <a:cs typeface="Arial"/>
              </a:rPr>
              <a:t>городского округа</a:t>
            </a:r>
            <a:endParaRPr sz="1200"/>
          </a:p>
          <a:p>
            <a:pPr marL="0" indent="0" algn="l">
              <a:lnSpc>
                <a:spcPct val="100000"/>
              </a:lnSpc>
              <a:buNone/>
              <a:defRPr/>
            </a:pPr>
            <a:br>
              <a:rPr lang="en-US" sz="3200" b="1">
                <a:solidFill>
                  <a:srgbClr val="F7F5EE"/>
                </a:solidFill>
                <a:latin typeface="Arial"/>
                <a:ea typeface="Arial"/>
                <a:cs typeface="Arial"/>
              </a:rPr>
            </a:br>
            <a:endParaRPr lang="ru-RU" sz="3200" b="1">
              <a:solidFill>
                <a:srgbClr val="F7F5EE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  <a:defRPr/>
            </a:pPr>
            <a:endParaRPr lang="en-US" sz="32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0325" y="1276704"/>
            <a:ext cx="1703300" cy="1703300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22</Slides>
  <Notes>22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Manager/>
  <Company>PptxGenJS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dc:identifier/>
  <dc:language/>
  <cp:lastModifiedBy>ASinyavskaya</cp:lastModifiedBy>
  <cp:revision>44</cp:revision>
  <dcterms:created xsi:type="dcterms:W3CDTF">2026-07-21T05:20:16Z</dcterms:created>
  <dcterms:modified xsi:type="dcterms:W3CDTF">2026-09-22T21:11:18Z</dcterms:modified>
  <cp:category/>
  <cp:contentStatus/>
  <cp:version/>
</cp:coreProperties>
</file>