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7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Layouts/slideLayout36.xml" ContentType="application/vnd.openxmlformats-officedocument.presentationml.slideLayout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Layouts/slideLayout44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slideLayouts/slideLayout25.xml" ContentType="application/vnd.openxmlformats-officedocument.presentationml.slideLayout+xml"/>
  <Override PartName="/ppt/slideLayouts/slideLayout55.xml" ContentType="application/vnd.openxmlformats-officedocument.presentationml.slideLayout+xml"/>
  <Override PartName="/docProps/custom.xml" ContentType="application/vnd.openxmlformats-officedocument.custom-properti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  <p:sldMasterId id="2147483716" r:id="rId2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7" d="100"/>
          <a:sy n="107" d="100"/>
        </p:scale>
        <p:origin x="714" y="96"/>
      </p:cViewPr>
      <p:guideLst>
        <p:guide pos="3840"/>
        <p:guide pos="216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presProps" Target="presProps.xml" /><Relationship Id="rId23" Type="http://schemas.openxmlformats.org/officeDocument/2006/relationships/tableStyles" Target="tableStyles.xml" /><Relationship Id="rId2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/>
          </p:nvPr>
        </p:nvSpPr>
        <p:spPr bwMode="auto">
          <a:xfrm>
            <a:off x="653581" y="383154"/>
            <a:ext cx="10865315" cy="3768218"/>
          </a:xfrm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 bwMode="auto">
          <a:xfrm>
            <a:off x="653581" y="4253115"/>
            <a:ext cx="10865315" cy="1174222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9"/>
          </p:nvPr>
        </p:nvSpPr>
        <p:spPr bwMode="auto">
          <a:xfrm>
            <a:off x="653581" y="5739516"/>
            <a:ext cx="1828800" cy="274320"/>
          </a:xfrm>
        </p:spPr>
        <p:txBody>
          <a:bodyPr lIns="36000" tIns="36000" rIns="36000" bIns="36000"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z="1600"/>
              <a:t>Presenter Name</a:t>
            </a:r>
            <a:endParaRPr/>
          </a:p>
        </p:txBody>
      </p:sp>
      <p:sp>
        <p:nvSpPr>
          <p:cNvPr id="41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03/12/2025</a:t>
            </a:r>
            <a:fld id="{3A97EC26-6935-44BD-B356-CDB73B383F8A}" type="datetime1">
              <a:rPr lang="ru-RU"/>
              <a:t/>
            </a:fld>
            <a:endParaRPr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598" y="6356349"/>
            <a:ext cx="2743200" cy="365123"/>
          </a:xfrm>
        </p:spPr>
        <p:txBody>
          <a:bodyPr/>
          <a:lstStyle/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7" name="Straight Connector 31"/>
          <p:cNvCxnSpPr>
            <a:cxnSpLocks/>
          </p:cNvCxnSpPr>
          <p:nvPr userDrawn="1"/>
        </p:nvCxnSpPr>
        <p:spPr bwMode="auto">
          <a:xfrm>
            <a:off x="-4748" y="6667498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>
            <a:cxnSpLocks/>
          </p:cNvCxnSpPr>
          <p:nvPr userDrawn="1"/>
        </p:nvCxnSpPr>
        <p:spPr bwMode="auto">
          <a:xfrm>
            <a:off x="238546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9"/>
          </p:nvPr>
        </p:nvSpPr>
        <p:spPr bwMode="auto">
          <a:xfrm>
            <a:off x="9740622" y="5739516"/>
            <a:ext cx="1828800" cy="274320"/>
          </a:xfrm>
        </p:spPr>
        <p:txBody>
          <a:bodyPr lIns="36000" tIns="36000" rIns="36000" bIns="3600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z="1600"/>
              <a:t>Presenter Name</a:t>
            </a:r>
            <a:endParaRPr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 bwMode="auto">
          <a:xfrm>
            <a:off x="657225" y="4253115"/>
            <a:ext cx="10912197" cy="1174222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57225" y="383154"/>
            <a:ext cx="10912197" cy="3768218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56086CB1-156A-421A-A751-2EFA963CA73D}" type="datetime1">
              <a:rPr lang="ru-RU"/>
              <a:t/>
            </a:fld>
            <a:endParaRPr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22" name="Straight Connector 32"/>
          <p:cNvCxnSpPr>
            <a:cxnSpLocks/>
          </p:cNvCxnSpPr>
          <p:nvPr userDrawn="1"/>
        </p:nvCxnSpPr>
        <p:spPr bwMode="auto">
          <a:xfrm>
            <a:off x="1190189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>
            <a:cxnSpLocks/>
          </p:cNvCxnSpPr>
          <p:nvPr userDrawn="1"/>
        </p:nvCxnSpPr>
        <p:spPr bwMode="auto">
          <a:xfrm>
            <a:off x="0" y="6667498"/>
            <a:ext cx="122424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 bwMode="auto">
          <a:xfrm>
            <a:off x="1752597" y="258989"/>
            <a:ext cx="8667747" cy="3869959"/>
          </a:xfrm>
        </p:spPr>
        <p:txBody>
          <a:bodyPr anchor="b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 bwMode="auto">
          <a:xfrm>
            <a:off x="1752597" y="4253115"/>
            <a:ext cx="8667747" cy="1174222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/>
          </p:nvPr>
        </p:nvSpPr>
        <p:spPr bwMode="auto">
          <a:xfrm>
            <a:off x="1752597" y="5501904"/>
            <a:ext cx="1828800" cy="274320"/>
          </a:xfrm>
        </p:spPr>
        <p:txBody>
          <a:bodyPr lIns="36000" tIns="36000" rIns="36000" bIns="3600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z="1600"/>
              <a:t>Presenter Name</a:t>
            </a:r>
            <a:endParaRPr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E8C8D0BC-56A3-417D-9C6D-428C9363427E}" type="datetime1">
              <a:rPr lang="ru-RU"/>
              <a:t/>
            </a:fld>
            <a:endParaRPr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20" name="Straight Connector 31"/>
          <p:cNvCxnSpPr>
            <a:cxnSpLocks/>
          </p:cNvCxnSpPr>
          <p:nvPr userDrawn="1"/>
        </p:nvCxnSpPr>
        <p:spPr bwMode="auto">
          <a:xfrm>
            <a:off x="0" y="6667498"/>
            <a:ext cx="122424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2"/>
          <p:cNvCxnSpPr>
            <a:cxnSpLocks/>
          </p:cNvCxnSpPr>
          <p:nvPr userDrawn="1"/>
        </p:nvCxnSpPr>
        <p:spPr bwMode="auto">
          <a:xfrm>
            <a:off x="1190189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, Photo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326569" y="3939699"/>
            <a:ext cx="11517084" cy="1424777"/>
          </a:xfrm>
        </p:spPr>
        <p:txBody>
          <a:bodyPr anchor="b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auto">
          <a:xfrm>
            <a:off x="326569" y="5387062"/>
            <a:ext cx="11517084" cy="438488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1"/>
          </p:nvPr>
        </p:nvSpPr>
        <p:spPr bwMode="auto">
          <a:xfrm>
            <a:off x="0" y="0"/>
            <a:ext cx="12191999" cy="3771900"/>
          </a:xfrm>
          <a:custGeom>
            <a:avLst/>
            <a:gdLst>
              <a:gd name="connsiteX0" fmla="*/ 2060179 w 12192001"/>
              <a:gd name="connsiteY0" fmla="*/ 2536316 h 3771900"/>
              <a:gd name="connsiteX1" fmla="*/ 12192001 w 12192001"/>
              <a:gd name="connsiteY1" fmla="*/ 2536316 h 3771900"/>
              <a:gd name="connsiteX2" fmla="*/ 12192001 w 12192001"/>
              <a:gd name="connsiteY2" fmla="*/ 3771900 h 3771900"/>
              <a:gd name="connsiteX3" fmla="*/ 2060179 w 12192001"/>
              <a:gd name="connsiteY3" fmla="*/ 3771900 h 3771900"/>
              <a:gd name="connsiteX4" fmla="*/ 6112791 w 12192001"/>
              <a:gd name="connsiteY4" fmla="*/ 1262587 h 3771900"/>
              <a:gd name="connsiteX5" fmla="*/ 12192000 w 12192001"/>
              <a:gd name="connsiteY5" fmla="*/ 1262587 h 3771900"/>
              <a:gd name="connsiteX6" fmla="*/ 12192000 w 12192001"/>
              <a:gd name="connsiteY6" fmla="*/ 2498171 h 3771900"/>
              <a:gd name="connsiteX7" fmla="*/ 6112791 w 12192001"/>
              <a:gd name="connsiteY7" fmla="*/ 2498171 h 3771900"/>
              <a:gd name="connsiteX8" fmla="*/ 0 w 12192001"/>
              <a:gd name="connsiteY8" fmla="*/ 1262587 h 3771900"/>
              <a:gd name="connsiteX9" fmla="*/ 6079209 w 12192001"/>
              <a:gd name="connsiteY9" fmla="*/ 1262587 h 3771900"/>
              <a:gd name="connsiteX10" fmla="*/ 6079209 w 12192001"/>
              <a:gd name="connsiteY10" fmla="*/ 2498171 h 3771900"/>
              <a:gd name="connsiteX11" fmla="*/ 0 w 12192001"/>
              <a:gd name="connsiteY11" fmla="*/ 2498171 h 3771900"/>
              <a:gd name="connsiteX12" fmla="*/ 0 w 12192001"/>
              <a:gd name="connsiteY12" fmla="*/ 0 h 3771900"/>
              <a:gd name="connsiteX13" fmla="*/ 10131822 w 12192001"/>
              <a:gd name="connsiteY13" fmla="*/ 0 h 3771900"/>
              <a:gd name="connsiteX14" fmla="*/ 10131822 w 12192001"/>
              <a:gd name="connsiteY14" fmla="*/ 1235584 h 3771900"/>
              <a:gd name="connsiteX15" fmla="*/ 0 w 12192001"/>
              <a:gd name="connsiteY15" fmla="*/ 1235584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1" h="3771900" fill="norm" stroke="1" extrusionOk="0">
                <a:moveTo>
                  <a:pt x="2060179" y="2536316"/>
                </a:moveTo>
                <a:lnTo>
                  <a:pt x="12192001" y="2536316"/>
                </a:lnTo>
                <a:lnTo>
                  <a:pt x="12192001" y="3771900"/>
                </a:lnTo>
                <a:lnTo>
                  <a:pt x="2060179" y="3771900"/>
                </a:lnTo>
                <a:close/>
                <a:moveTo>
                  <a:pt x="6112791" y="1262587"/>
                </a:moveTo>
                <a:lnTo>
                  <a:pt x="12192000" y="1262587"/>
                </a:lnTo>
                <a:lnTo>
                  <a:pt x="12192000" y="2498171"/>
                </a:lnTo>
                <a:lnTo>
                  <a:pt x="6112791" y="2498171"/>
                </a:lnTo>
                <a:close/>
                <a:moveTo>
                  <a:pt x="0" y="1262587"/>
                </a:moveTo>
                <a:lnTo>
                  <a:pt x="6079209" y="1262587"/>
                </a:lnTo>
                <a:lnTo>
                  <a:pt x="6079209" y="2498171"/>
                </a:lnTo>
                <a:lnTo>
                  <a:pt x="0" y="2498171"/>
                </a:lnTo>
                <a:close/>
                <a:moveTo>
                  <a:pt x="0" y="0"/>
                </a:moveTo>
                <a:lnTo>
                  <a:pt x="10131822" y="0"/>
                </a:lnTo>
                <a:lnTo>
                  <a:pt x="10131822" y="1235584"/>
                </a:lnTo>
                <a:lnTo>
                  <a:pt x="0" y="12355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/>
          </p:nvPr>
        </p:nvSpPr>
        <p:spPr bwMode="auto">
          <a:xfrm>
            <a:off x="326569" y="6030081"/>
            <a:ext cx="1733607" cy="274320"/>
          </a:xfrm>
        </p:spPr>
        <p:txBody>
          <a:bodyPr lIns="36000" tIns="36000" rIns="36000" bIns="36000"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z="1600"/>
              <a:t>Presenter Name</a:t>
            </a:r>
            <a:endParaRPr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25EFBDB7-9D04-4587-81FF-90302501C362}" type="datetime1">
              <a:rPr lang="ru-RU"/>
              <a:t/>
            </a:fld>
            <a:endParaRPr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Photo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 bwMode="auto">
          <a:xfrm>
            <a:off x="5817868" y="383154"/>
            <a:ext cx="6022764" cy="3768218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auto">
          <a:xfrm>
            <a:off x="5817868" y="4253115"/>
            <a:ext cx="6022764" cy="1174222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" name="Picture Placeholder 19"/>
          <p:cNvSpPr>
            <a:spLocks noGrp="1"/>
          </p:cNvSpPr>
          <p:nvPr>
            <p:ph type="pic" sz="quarter" idx="23"/>
          </p:nvPr>
        </p:nvSpPr>
        <p:spPr bwMode="auto">
          <a:xfrm>
            <a:off x="12699" y="-12699"/>
            <a:ext cx="5679345" cy="6875768"/>
          </a:xfrm>
          <a:custGeom>
            <a:avLst/>
            <a:gdLst>
              <a:gd name="connsiteX0" fmla="*/ 2855788 w 5679347"/>
              <a:gd name="connsiteY0" fmla="*/ 3447486 h 6875770"/>
              <a:gd name="connsiteX1" fmla="*/ 4251452 w 5679347"/>
              <a:gd name="connsiteY1" fmla="*/ 3447486 h 6875770"/>
              <a:gd name="connsiteX2" fmla="*/ 4251452 w 5679347"/>
              <a:gd name="connsiteY2" fmla="*/ 6864339 h 6875770"/>
              <a:gd name="connsiteX3" fmla="*/ 2855788 w 5679347"/>
              <a:gd name="connsiteY3" fmla="*/ 6864339 h 6875770"/>
              <a:gd name="connsiteX4" fmla="*/ 1427894 w 5679347"/>
              <a:gd name="connsiteY4" fmla="*/ 3447486 h 6875770"/>
              <a:gd name="connsiteX5" fmla="*/ 2823558 w 5679347"/>
              <a:gd name="connsiteY5" fmla="*/ 3447486 h 6875770"/>
              <a:gd name="connsiteX6" fmla="*/ 2823558 w 5679347"/>
              <a:gd name="connsiteY6" fmla="*/ 6864339 h 6875770"/>
              <a:gd name="connsiteX7" fmla="*/ 1427894 w 5679347"/>
              <a:gd name="connsiteY7" fmla="*/ 6864339 h 6875770"/>
              <a:gd name="connsiteX8" fmla="*/ 4283683 w 5679347"/>
              <a:gd name="connsiteY8" fmla="*/ 1442090 h 6875770"/>
              <a:gd name="connsiteX9" fmla="*/ 5001917 w 5679347"/>
              <a:gd name="connsiteY9" fmla="*/ 1442090 h 6875770"/>
              <a:gd name="connsiteX10" fmla="*/ 5098111 w 5679347"/>
              <a:gd name="connsiteY10" fmla="*/ 1451787 h 6875770"/>
              <a:gd name="connsiteX11" fmla="*/ 5679347 w 5679347"/>
              <a:gd name="connsiteY11" fmla="*/ 2164940 h 6875770"/>
              <a:gd name="connsiteX12" fmla="*/ 5679347 w 5679347"/>
              <a:gd name="connsiteY12" fmla="*/ 6875770 h 6875770"/>
              <a:gd name="connsiteX13" fmla="*/ 4283683 w 5679347"/>
              <a:gd name="connsiteY13" fmla="*/ 6875770 h 6875770"/>
              <a:gd name="connsiteX14" fmla="*/ 2855788 w 5679347"/>
              <a:gd name="connsiteY14" fmla="*/ 0 h 6875770"/>
              <a:gd name="connsiteX15" fmla="*/ 4251452 w 5679347"/>
              <a:gd name="connsiteY15" fmla="*/ 0 h 6875770"/>
              <a:gd name="connsiteX16" fmla="*/ 4251452 w 5679347"/>
              <a:gd name="connsiteY16" fmla="*/ 3416853 h 6875770"/>
              <a:gd name="connsiteX17" fmla="*/ 2855788 w 5679347"/>
              <a:gd name="connsiteY17" fmla="*/ 3416853 h 6875770"/>
              <a:gd name="connsiteX18" fmla="*/ 1427894 w 5679347"/>
              <a:gd name="connsiteY18" fmla="*/ 0 h 6875770"/>
              <a:gd name="connsiteX19" fmla="*/ 2823558 w 5679347"/>
              <a:gd name="connsiteY19" fmla="*/ 0 h 6875770"/>
              <a:gd name="connsiteX20" fmla="*/ 2823558 w 5679347"/>
              <a:gd name="connsiteY20" fmla="*/ 3416853 h 6875770"/>
              <a:gd name="connsiteX21" fmla="*/ 1427894 w 5679347"/>
              <a:gd name="connsiteY21" fmla="*/ 3416853 h 6875770"/>
              <a:gd name="connsiteX22" fmla="*/ 0 w 5679347"/>
              <a:gd name="connsiteY22" fmla="*/ 0 h 6875770"/>
              <a:gd name="connsiteX23" fmla="*/ 1395664 w 5679347"/>
              <a:gd name="connsiteY23" fmla="*/ 0 h 6875770"/>
              <a:gd name="connsiteX24" fmla="*/ 1395664 w 5679347"/>
              <a:gd name="connsiteY24" fmla="*/ 5433680 h 6875770"/>
              <a:gd name="connsiteX25" fmla="*/ 727933 w 5679347"/>
              <a:gd name="connsiteY25" fmla="*/ 5433680 h 6875770"/>
              <a:gd name="connsiteX26" fmla="*/ 581236 w 5679347"/>
              <a:gd name="connsiteY26" fmla="*/ 5418892 h 6875770"/>
              <a:gd name="connsiteX27" fmla="*/ 0 w 5679347"/>
              <a:gd name="connsiteY27" fmla="*/ 4705739 h 68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79347" h="6875770" fill="norm" stroke="1" extrusionOk="0">
                <a:moveTo>
                  <a:pt x="2855788" y="3447486"/>
                </a:moveTo>
                <a:lnTo>
                  <a:pt x="4251452" y="3447486"/>
                </a:lnTo>
                <a:lnTo>
                  <a:pt x="4251452" y="6864339"/>
                </a:lnTo>
                <a:lnTo>
                  <a:pt x="2855788" y="6864339"/>
                </a:lnTo>
                <a:close/>
                <a:moveTo>
                  <a:pt x="1427894" y="3447486"/>
                </a:moveTo>
                <a:lnTo>
                  <a:pt x="2823558" y="3447486"/>
                </a:lnTo>
                <a:lnTo>
                  <a:pt x="2823558" y="6864339"/>
                </a:lnTo>
                <a:lnTo>
                  <a:pt x="1427894" y="6864339"/>
                </a:lnTo>
                <a:close/>
                <a:moveTo>
                  <a:pt x="4283683" y="1442090"/>
                </a:moveTo>
                <a:lnTo>
                  <a:pt x="5001917" y="1442090"/>
                </a:lnTo>
                <a:lnTo>
                  <a:pt x="5098111" y="1451787"/>
                </a:lnTo>
                <a:cubicBezTo>
                  <a:pt x="5429822" y="1519665"/>
                  <a:pt x="5679347" y="1813163"/>
                  <a:pt x="5679347" y="2164940"/>
                </a:cubicBezTo>
                <a:lnTo>
                  <a:pt x="5679347" y="6875770"/>
                </a:lnTo>
                <a:lnTo>
                  <a:pt x="4283683" y="6875770"/>
                </a:lnTo>
                <a:close/>
                <a:moveTo>
                  <a:pt x="2855788" y="0"/>
                </a:moveTo>
                <a:lnTo>
                  <a:pt x="4251452" y="0"/>
                </a:lnTo>
                <a:lnTo>
                  <a:pt x="4251452" y="3416853"/>
                </a:lnTo>
                <a:lnTo>
                  <a:pt x="2855788" y="3416853"/>
                </a:lnTo>
                <a:close/>
                <a:moveTo>
                  <a:pt x="1427894" y="0"/>
                </a:moveTo>
                <a:lnTo>
                  <a:pt x="2823558" y="0"/>
                </a:lnTo>
                <a:lnTo>
                  <a:pt x="2823558" y="3416853"/>
                </a:lnTo>
                <a:lnTo>
                  <a:pt x="1427894" y="3416853"/>
                </a:lnTo>
                <a:close/>
                <a:moveTo>
                  <a:pt x="0" y="0"/>
                </a:moveTo>
                <a:lnTo>
                  <a:pt x="1395664" y="0"/>
                </a:lnTo>
                <a:lnTo>
                  <a:pt x="1395664" y="5433680"/>
                </a:lnTo>
                <a:lnTo>
                  <a:pt x="727933" y="5433680"/>
                </a:lnTo>
                <a:lnTo>
                  <a:pt x="581236" y="5418892"/>
                </a:lnTo>
                <a:cubicBezTo>
                  <a:pt x="249526" y="5351014"/>
                  <a:pt x="0" y="5057516"/>
                  <a:pt x="0" y="4705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/>
          </p:nvPr>
        </p:nvSpPr>
        <p:spPr bwMode="auto">
          <a:xfrm>
            <a:off x="9930783" y="5739516"/>
            <a:ext cx="1909846" cy="274320"/>
          </a:xfrm>
        </p:spPr>
        <p:txBody>
          <a:bodyPr lIns="36000" tIns="36000" rIns="36000" bIns="3600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z="1600"/>
              <a:t>Presenter Name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BD54B69B-7308-4DA1-A286-FD920EE28E3A}" type="datetime1">
              <a:rPr lang="ru-RU"/>
              <a:t/>
            </a:fld>
            <a:endParaRPr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Photo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55429" y="190498"/>
            <a:ext cx="5777442" cy="3960874"/>
          </a:xfrm>
        </p:spPr>
        <p:txBody>
          <a:bodyPr anchor="b"/>
          <a:lstStyle>
            <a:lvl1pPr algn="l">
              <a:spcBef>
                <a:spcPts val="0"/>
              </a:spcBef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 bwMode="auto">
          <a:xfrm>
            <a:off x="655429" y="4253115"/>
            <a:ext cx="5779312" cy="117422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 bwMode="auto">
          <a:xfrm>
            <a:off x="655429" y="5739516"/>
            <a:ext cx="1738081" cy="274320"/>
          </a:xfrm>
        </p:spPr>
        <p:txBody>
          <a:bodyPr lIns="36000" tIns="36000" rIns="36000" bIns="3600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GB" sz="1600"/>
              <a:t>Presenter Name</a:t>
            </a:r>
            <a:endParaRPr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3"/>
          </p:nvPr>
        </p:nvSpPr>
        <p:spPr bwMode="auto">
          <a:xfrm>
            <a:off x="6512652" y="0"/>
            <a:ext cx="5679345" cy="6875768"/>
          </a:xfrm>
          <a:custGeom>
            <a:avLst/>
            <a:gdLst>
              <a:gd name="connsiteX0" fmla="*/ 2855788 w 5679347"/>
              <a:gd name="connsiteY0" fmla="*/ 3447486 h 6875770"/>
              <a:gd name="connsiteX1" fmla="*/ 4251452 w 5679347"/>
              <a:gd name="connsiteY1" fmla="*/ 3447486 h 6875770"/>
              <a:gd name="connsiteX2" fmla="*/ 4251452 w 5679347"/>
              <a:gd name="connsiteY2" fmla="*/ 6864339 h 6875770"/>
              <a:gd name="connsiteX3" fmla="*/ 2855788 w 5679347"/>
              <a:gd name="connsiteY3" fmla="*/ 6864339 h 6875770"/>
              <a:gd name="connsiteX4" fmla="*/ 1427894 w 5679347"/>
              <a:gd name="connsiteY4" fmla="*/ 3447486 h 6875770"/>
              <a:gd name="connsiteX5" fmla="*/ 2823558 w 5679347"/>
              <a:gd name="connsiteY5" fmla="*/ 3447486 h 6875770"/>
              <a:gd name="connsiteX6" fmla="*/ 2823558 w 5679347"/>
              <a:gd name="connsiteY6" fmla="*/ 6864339 h 6875770"/>
              <a:gd name="connsiteX7" fmla="*/ 1427894 w 5679347"/>
              <a:gd name="connsiteY7" fmla="*/ 6864339 h 6875770"/>
              <a:gd name="connsiteX8" fmla="*/ 4283683 w 5679347"/>
              <a:gd name="connsiteY8" fmla="*/ 1442090 h 6875770"/>
              <a:gd name="connsiteX9" fmla="*/ 5001917 w 5679347"/>
              <a:gd name="connsiteY9" fmla="*/ 1442090 h 6875770"/>
              <a:gd name="connsiteX10" fmla="*/ 5098111 w 5679347"/>
              <a:gd name="connsiteY10" fmla="*/ 1451787 h 6875770"/>
              <a:gd name="connsiteX11" fmla="*/ 5679347 w 5679347"/>
              <a:gd name="connsiteY11" fmla="*/ 2164940 h 6875770"/>
              <a:gd name="connsiteX12" fmla="*/ 5679347 w 5679347"/>
              <a:gd name="connsiteY12" fmla="*/ 6875770 h 6875770"/>
              <a:gd name="connsiteX13" fmla="*/ 4283683 w 5679347"/>
              <a:gd name="connsiteY13" fmla="*/ 6875770 h 6875770"/>
              <a:gd name="connsiteX14" fmla="*/ 2855788 w 5679347"/>
              <a:gd name="connsiteY14" fmla="*/ 0 h 6875770"/>
              <a:gd name="connsiteX15" fmla="*/ 4251452 w 5679347"/>
              <a:gd name="connsiteY15" fmla="*/ 0 h 6875770"/>
              <a:gd name="connsiteX16" fmla="*/ 4251452 w 5679347"/>
              <a:gd name="connsiteY16" fmla="*/ 3416853 h 6875770"/>
              <a:gd name="connsiteX17" fmla="*/ 2855788 w 5679347"/>
              <a:gd name="connsiteY17" fmla="*/ 3416853 h 6875770"/>
              <a:gd name="connsiteX18" fmla="*/ 1427894 w 5679347"/>
              <a:gd name="connsiteY18" fmla="*/ 0 h 6875770"/>
              <a:gd name="connsiteX19" fmla="*/ 2823558 w 5679347"/>
              <a:gd name="connsiteY19" fmla="*/ 0 h 6875770"/>
              <a:gd name="connsiteX20" fmla="*/ 2823558 w 5679347"/>
              <a:gd name="connsiteY20" fmla="*/ 3416853 h 6875770"/>
              <a:gd name="connsiteX21" fmla="*/ 1427894 w 5679347"/>
              <a:gd name="connsiteY21" fmla="*/ 3416853 h 6875770"/>
              <a:gd name="connsiteX22" fmla="*/ 0 w 5679347"/>
              <a:gd name="connsiteY22" fmla="*/ 0 h 6875770"/>
              <a:gd name="connsiteX23" fmla="*/ 1395664 w 5679347"/>
              <a:gd name="connsiteY23" fmla="*/ 0 h 6875770"/>
              <a:gd name="connsiteX24" fmla="*/ 1395664 w 5679347"/>
              <a:gd name="connsiteY24" fmla="*/ 5433680 h 6875770"/>
              <a:gd name="connsiteX25" fmla="*/ 727933 w 5679347"/>
              <a:gd name="connsiteY25" fmla="*/ 5433680 h 6875770"/>
              <a:gd name="connsiteX26" fmla="*/ 581236 w 5679347"/>
              <a:gd name="connsiteY26" fmla="*/ 5418892 h 6875770"/>
              <a:gd name="connsiteX27" fmla="*/ 0 w 5679347"/>
              <a:gd name="connsiteY27" fmla="*/ 4705739 h 68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79347" h="6875770" fill="norm" stroke="1" extrusionOk="0">
                <a:moveTo>
                  <a:pt x="2855788" y="3447486"/>
                </a:moveTo>
                <a:lnTo>
                  <a:pt x="4251452" y="3447486"/>
                </a:lnTo>
                <a:lnTo>
                  <a:pt x="4251452" y="6864339"/>
                </a:lnTo>
                <a:lnTo>
                  <a:pt x="2855788" y="6864339"/>
                </a:lnTo>
                <a:close/>
                <a:moveTo>
                  <a:pt x="1427894" y="3447486"/>
                </a:moveTo>
                <a:lnTo>
                  <a:pt x="2823558" y="3447486"/>
                </a:lnTo>
                <a:lnTo>
                  <a:pt x="2823558" y="6864339"/>
                </a:lnTo>
                <a:lnTo>
                  <a:pt x="1427894" y="6864339"/>
                </a:lnTo>
                <a:close/>
                <a:moveTo>
                  <a:pt x="4283683" y="1442090"/>
                </a:moveTo>
                <a:lnTo>
                  <a:pt x="5001917" y="1442090"/>
                </a:lnTo>
                <a:lnTo>
                  <a:pt x="5098111" y="1451787"/>
                </a:lnTo>
                <a:cubicBezTo>
                  <a:pt x="5429822" y="1519665"/>
                  <a:pt x="5679347" y="1813163"/>
                  <a:pt x="5679347" y="2164940"/>
                </a:cubicBezTo>
                <a:lnTo>
                  <a:pt x="5679347" y="6875770"/>
                </a:lnTo>
                <a:lnTo>
                  <a:pt x="4283683" y="6875770"/>
                </a:lnTo>
                <a:close/>
                <a:moveTo>
                  <a:pt x="2855788" y="0"/>
                </a:moveTo>
                <a:lnTo>
                  <a:pt x="4251452" y="0"/>
                </a:lnTo>
                <a:lnTo>
                  <a:pt x="4251452" y="3416853"/>
                </a:lnTo>
                <a:lnTo>
                  <a:pt x="2855788" y="3416853"/>
                </a:lnTo>
                <a:close/>
                <a:moveTo>
                  <a:pt x="1427894" y="0"/>
                </a:moveTo>
                <a:lnTo>
                  <a:pt x="2823558" y="0"/>
                </a:lnTo>
                <a:lnTo>
                  <a:pt x="2823558" y="3416853"/>
                </a:lnTo>
                <a:lnTo>
                  <a:pt x="1427894" y="3416853"/>
                </a:lnTo>
                <a:close/>
                <a:moveTo>
                  <a:pt x="0" y="0"/>
                </a:moveTo>
                <a:lnTo>
                  <a:pt x="1395664" y="0"/>
                </a:lnTo>
                <a:lnTo>
                  <a:pt x="1395664" y="5433680"/>
                </a:lnTo>
                <a:lnTo>
                  <a:pt x="727933" y="5433680"/>
                </a:lnTo>
                <a:lnTo>
                  <a:pt x="581236" y="5418892"/>
                </a:lnTo>
                <a:cubicBezTo>
                  <a:pt x="249526" y="5351014"/>
                  <a:pt x="0" y="5057516"/>
                  <a:pt x="0" y="4705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C65B9914-EA17-45ED-AA21-4AB9493AB047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Sequence Number, Photo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 bwMode="auto">
          <a:xfrm>
            <a:off x="6375398" y="452385"/>
            <a:ext cx="5420357" cy="3897864"/>
          </a:xfrm>
        </p:spPr>
        <p:txBody>
          <a:bodyPr lIns="36000" tIns="36000" rIns="36000" bIns="36000" anchor="b" anchorCtr="0">
            <a:no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 bwMode="auto">
          <a:xfrm>
            <a:off x="6375398" y="4521198"/>
            <a:ext cx="5420357" cy="1568448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8"/>
          </p:nvPr>
        </p:nvSpPr>
        <p:spPr bwMode="auto">
          <a:xfrm>
            <a:off x="0" y="0"/>
            <a:ext cx="5590621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 fill="norm" stroke="1" extrusionOk="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EF068B1C-D9FF-47BA-B097-9EEA01E99DD9}" type="datetime1">
              <a:rPr lang="ru-RU"/>
              <a:t/>
            </a:fld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equence Number, Photo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 bwMode="auto">
          <a:xfrm>
            <a:off x="5816601" y="0"/>
            <a:ext cx="784774" cy="1295398"/>
          </a:xfrm>
          <a:custGeom>
            <a:avLst/>
            <a:gdLst>
              <a:gd name="connsiteX0" fmla="*/ 0 w 784776"/>
              <a:gd name="connsiteY0" fmla="*/ 0 h 1295400"/>
              <a:gd name="connsiteX1" fmla="*/ 784776 w 784776"/>
              <a:gd name="connsiteY1" fmla="*/ 0 h 1295400"/>
              <a:gd name="connsiteX2" fmla="*/ 784776 w 784776"/>
              <a:gd name="connsiteY2" fmla="*/ 1295400 h 1295400"/>
              <a:gd name="connsiteX3" fmla="*/ 0 w 784776"/>
              <a:gd name="connsiteY3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776" h="1295400" fill="norm" stroke="1" extrusionOk="0">
                <a:moveTo>
                  <a:pt x="0" y="0"/>
                </a:moveTo>
                <a:lnTo>
                  <a:pt x="784776" y="0"/>
                </a:lnTo>
                <a:lnTo>
                  <a:pt x="784776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zh-CN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5816598" y="355599"/>
            <a:ext cx="784224" cy="673098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01</a:t>
            </a:r>
            <a:endParaRPr lang="zh-CN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431797" y="284478"/>
            <a:ext cx="5384799" cy="4100193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431797" y="4521198"/>
            <a:ext cx="5384799" cy="1568448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28"/>
          </p:nvPr>
        </p:nvSpPr>
        <p:spPr bwMode="auto">
          <a:xfrm flipH="1">
            <a:off x="6601374" y="0"/>
            <a:ext cx="5590621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 fill="norm" stroke="1" extrusionOk="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368B6B88-8FFC-4EC1-8A35-0530082133E1}" type="datetime1">
              <a:rPr lang="ru-RU"/>
              <a:t/>
            </a:fld>
            <a:endParaRPr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equence Number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" name="Freeform: Shape 23"/>
          <p:cNvSpPr/>
          <p:nvPr userDrawn="1"/>
        </p:nvSpPr>
        <p:spPr bwMode="auto">
          <a:xfrm>
            <a:off x="5429250" y="0"/>
            <a:ext cx="1333498" cy="1046129"/>
          </a:xfrm>
          <a:custGeom>
            <a:avLst/>
            <a:gdLst>
              <a:gd name="connsiteX0" fmla="*/ 0 w 1333500"/>
              <a:gd name="connsiteY0" fmla="*/ 0 h 1046131"/>
              <a:gd name="connsiteX1" fmla="*/ 1333500 w 1333500"/>
              <a:gd name="connsiteY1" fmla="*/ 0 h 1046131"/>
              <a:gd name="connsiteX2" fmla="*/ 1333500 w 1333500"/>
              <a:gd name="connsiteY2" fmla="*/ 828110 h 1046131"/>
              <a:gd name="connsiteX3" fmla="*/ 1115479 w 1333500"/>
              <a:gd name="connsiteY3" fmla="*/ 1046131 h 1046131"/>
              <a:gd name="connsiteX4" fmla="*/ 218021 w 1333500"/>
              <a:gd name="connsiteY4" fmla="*/ 1046131 h 1046131"/>
              <a:gd name="connsiteX5" fmla="*/ 0 w 1333500"/>
              <a:gd name="connsiteY5" fmla="*/ 828110 h 104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3500" h="1046131" fill="norm" stroke="1" extrusionOk="0">
                <a:moveTo>
                  <a:pt x="0" y="0"/>
                </a:moveTo>
                <a:lnTo>
                  <a:pt x="1333500" y="0"/>
                </a:lnTo>
                <a:lnTo>
                  <a:pt x="1333500" y="828110"/>
                </a:lnTo>
                <a:cubicBezTo>
                  <a:pt x="1333500" y="948520"/>
                  <a:pt x="1235889" y="1046131"/>
                  <a:pt x="1115479" y="1046131"/>
                </a:cubicBezTo>
                <a:lnTo>
                  <a:pt x="218021" y="1046131"/>
                </a:lnTo>
                <a:cubicBezTo>
                  <a:pt x="97611" y="1046131"/>
                  <a:pt x="0" y="948520"/>
                  <a:pt x="0" y="8281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zh-CN">
              <a:solidFill>
                <a:schemeClr val="tx1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5716585" y="165376"/>
            <a:ext cx="784224" cy="673098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01</a:t>
            </a:r>
            <a:endParaRPr lang="zh-CN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1892298" y="1028697"/>
            <a:ext cx="8432798" cy="3682999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892298" y="4876797"/>
            <a:ext cx="8432798" cy="1099107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A2BDBD33-9C1F-4254-9E23-048D24DD3609}" type="datetime1">
              <a:rPr lang="ru-RU"/>
              <a:t/>
            </a:fld>
            <a:endParaRPr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Section Header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 bwMode="auto">
          <a:xfrm>
            <a:off x="6095998" y="452385"/>
            <a:ext cx="5699758" cy="3897864"/>
          </a:xfrm>
        </p:spPr>
        <p:txBody>
          <a:bodyPr lIns="36000" tIns="36000" rIns="36000" bIns="36000" anchor="b" anchorCtr="0">
            <a:no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6095998" y="4521198"/>
            <a:ext cx="5699758" cy="1568448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8"/>
          </p:nvPr>
        </p:nvSpPr>
        <p:spPr bwMode="auto">
          <a:xfrm>
            <a:off x="0" y="0"/>
            <a:ext cx="5590621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 fill="norm" stroke="1" extrusionOk="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7D281163-467E-46E1-950D-5183E8D8674A}" type="datetime1">
              <a:rPr lang="ru-RU"/>
              <a:t/>
            </a:fld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ection Header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431797" y="213867"/>
            <a:ext cx="5943600" cy="3977640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22883" y="4405374"/>
            <a:ext cx="5952187" cy="1487422"/>
          </a:xfrm>
        </p:spPr>
        <p:txBody>
          <a:bodyPr anchor="t">
            <a:noAutofit/>
          </a:bodyPr>
          <a:lstStyle>
            <a:lvl1pPr marL="0" indent="0" algn="l">
              <a:buNone/>
              <a:defRPr sz="2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28"/>
          </p:nvPr>
        </p:nvSpPr>
        <p:spPr bwMode="auto">
          <a:xfrm flipH="1">
            <a:off x="6601374" y="0"/>
            <a:ext cx="5590621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 fill="norm" stroke="1" extrusionOk="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ABC9C416-D4E1-4BB3-82F6-74AE6B980FAB}" type="datetime1">
              <a:rPr lang="ru-RU"/>
              <a:t/>
            </a:fld>
            <a:endParaRPr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ection Header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1892298" y="1028697"/>
            <a:ext cx="8432798" cy="3682999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892298" y="4876797"/>
            <a:ext cx="8432798" cy="1099107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C19FE076-404A-4B9D-8763-6184467163E1}" type="datetime1">
              <a:rPr lang="ru-RU"/>
              <a:t/>
            </a:fld>
            <a:endParaRPr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Agenda, 5 Textboxe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986778" y="257699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986778" y="37265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986778" y="4890568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0" name="Rectangle 89"/>
          <p:cNvSpPr>
            <a:spLocks noChangeArrowheads="1"/>
          </p:cNvSpPr>
          <p:nvPr userDrawn="1"/>
        </p:nvSpPr>
        <p:spPr bwMode="auto">
          <a:xfrm>
            <a:off x="6307404" y="257699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9" name="Rectangle 81"/>
          <p:cNvSpPr>
            <a:spLocks noChangeArrowheads="1"/>
          </p:cNvSpPr>
          <p:nvPr userDrawn="1"/>
        </p:nvSpPr>
        <p:spPr bwMode="auto">
          <a:xfrm>
            <a:off x="6307404" y="37265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981913" y="1058972"/>
            <a:ext cx="7839198" cy="814277"/>
          </a:xfrm>
        </p:spPr>
        <p:txBody>
          <a:bodyPr lIns="36000" tIns="36000" rIns="36000" bIns="36000"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964939" y="2587690"/>
            <a:ext cx="511672" cy="444762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>
              <a:defRPr/>
            </a:pPr>
            <a:r>
              <a:rPr lang="en-US"/>
              <a:t>01</a:t>
            </a:r>
            <a:endParaRPr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8"/>
          </p:nvPr>
        </p:nvSpPr>
        <p:spPr bwMode="auto">
          <a:xfrm>
            <a:off x="1722438" y="2255836"/>
            <a:ext cx="4381498" cy="1111248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>
              <a:lnSpc>
                <a:spcPct val="100000"/>
              </a:lnSpc>
              <a:defRPr sz="1800" b="1"/>
            </a:lvl2pPr>
            <a:lvl3pPr>
              <a:lnSpc>
                <a:spcPct val="100000"/>
              </a:lnSpc>
              <a:defRPr sz="1800" b="1"/>
            </a:lvl3pPr>
            <a:lvl4pPr>
              <a:lnSpc>
                <a:spcPct val="100000"/>
              </a:lnSpc>
              <a:defRPr sz="1800" b="1"/>
            </a:lvl4pPr>
            <a:lvl5pPr>
              <a:lnSpc>
                <a:spcPct val="100000"/>
              </a:lnSpc>
              <a:defRPr sz="1800" b="1"/>
            </a:lvl5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964939" y="3736731"/>
            <a:ext cx="511672" cy="444762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>
              <a:defRPr/>
            </a:pPr>
            <a:r>
              <a:rPr lang="en-US"/>
              <a:t>02</a:t>
            </a:r>
            <a:endParaRPr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0"/>
          </p:nvPr>
        </p:nvSpPr>
        <p:spPr bwMode="auto">
          <a:xfrm>
            <a:off x="1722438" y="3409556"/>
            <a:ext cx="4381498" cy="1111248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964939" y="4888711"/>
            <a:ext cx="511672" cy="444762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>
              <a:defRPr/>
            </a:pPr>
            <a:r>
              <a:rPr lang="en-US"/>
              <a:t>03</a:t>
            </a:r>
            <a:endParaRPr/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2"/>
          </p:nvPr>
        </p:nvSpPr>
        <p:spPr bwMode="auto">
          <a:xfrm>
            <a:off x="1722438" y="4563276"/>
            <a:ext cx="4381498" cy="1111248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6285541" y="2590185"/>
            <a:ext cx="511672" cy="444762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>
              <a:defRPr/>
            </a:pPr>
            <a:r>
              <a:rPr lang="en-US"/>
              <a:t>04</a:t>
            </a:r>
            <a:endParaRPr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9"/>
          </p:nvPr>
        </p:nvSpPr>
        <p:spPr bwMode="auto">
          <a:xfrm>
            <a:off x="7047316" y="2244287"/>
            <a:ext cx="4381498" cy="1111248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6285541" y="3736731"/>
            <a:ext cx="511672" cy="444762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>
              <a:defRPr/>
            </a:pPr>
            <a:r>
              <a:rPr lang="en-US"/>
              <a:t>05</a:t>
            </a:r>
            <a:endParaRPr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/>
          </p:nvPr>
        </p:nvSpPr>
        <p:spPr bwMode="auto">
          <a:xfrm>
            <a:off x="7047316" y="3398007"/>
            <a:ext cx="4381498" cy="1111248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23E00EEE-9D6E-40EE-BD72-BD737C189EFA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32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Agenda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981913" y="1058972"/>
            <a:ext cx="7839198" cy="814277"/>
          </a:xfrm>
        </p:spPr>
        <p:txBody>
          <a:bodyPr lIns="36000" tIns="36000" rIns="36000" bIns="36000"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981912" y="2031998"/>
            <a:ext cx="10371881" cy="39830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978003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00E62CDC-27ED-4BD9-8CAE-5ED06CCADC5C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32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, Content 1 (Max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9" y="831917"/>
            <a:ext cx="10503999" cy="528184"/>
          </a:xfrm>
        </p:spPr>
        <p:txBody>
          <a:bodyPr anchor="ctr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849798" y="1542474"/>
            <a:ext cx="10503999" cy="44725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81AC8161-829F-49AC-9C88-4507289A7226}" type="datetime1">
              <a:rPr lang="ru-RU"/>
              <a:t/>
            </a:fld>
            <a:endParaRPr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32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Only (Max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1248" y="-1325880"/>
            <a:ext cx="10515600" cy="1325880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838197" y="314033"/>
            <a:ext cx="10515600" cy="57010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6460A748-90C0-40AC-9117-054942A5D6D4}" type="datetime1">
              <a:rPr lang="ru-RU"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, Content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31916"/>
            <a:ext cx="10503999" cy="848979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849798" y="1847274"/>
            <a:ext cx="10498200" cy="4167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242CC08F-83C1-4CAC-8988-3CE6B00A7991}" type="datetime1">
              <a:rPr lang="ru-RU"/>
              <a:t/>
            </a:fld>
            <a:endParaRPr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1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, Content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1028345" y="2385973"/>
            <a:ext cx="4325112" cy="245479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5624947" y="2385973"/>
            <a:ext cx="5728846" cy="24547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1FB2F0F8-42AB-4414-A2B4-2B7BA16811CF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9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, Content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1028345" y="2258568"/>
            <a:ext cx="3813048" cy="355701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5126186" y="2258568"/>
            <a:ext cx="6227607" cy="35570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0AB5AB46-05D3-47B9-B3F2-E46FF0EB5466}" type="datetime1">
              <a:rPr lang="ru-RU"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2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, Content 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843998" y="1109585"/>
            <a:ext cx="4145580" cy="4638823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FF11D070-2A5E-450A-BE49-17177C753A67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7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5227782" y="1109586"/>
            <a:ext cx="6126012" cy="46388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, Content 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843998" y="877455"/>
            <a:ext cx="4142232" cy="4940658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278EF4FF-9C60-43AF-B38B-6DA726D10A02}" type="datetime1">
              <a:rPr lang="ru-RU"/>
              <a:t/>
            </a:fld>
            <a:endParaRPr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8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5218546" y="877455"/>
            <a:ext cx="6135246" cy="494065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, Content 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31917"/>
            <a:ext cx="3494313" cy="5194161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8F1432B0-CD6A-462F-B015-790D7BD6D03B}" type="datetime1">
              <a:rPr lang="ru-RU"/>
              <a:t/>
            </a:fld>
            <a:endParaRPr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1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4525827" y="831917"/>
            <a:ext cx="6822168" cy="5194157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63501" y="740000"/>
            <a:ext cx="10664991" cy="1108797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763501" y="1930401"/>
            <a:ext cx="10664979" cy="11087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8"/>
          </p:nvPr>
        </p:nvSpPr>
        <p:spPr bwMode="auto">
          <a:xfrm flipH="1">
            <a:off x="763501" y="3125454"/>
            <a:ext cx="10664988" cy="3003880"/>
          </a:xfrm>
          <a:custGeom>
            <a:avLst/>
            <a:gdLst>
              <a:gd name="connsiteX0" fmla="*/ 717565 w 10664990"/>
              <a:gd name="connsiteY0" fmla="*/ 0 h 3003882"/>
              <a:gd name="connsiteX1" fmla="*/ 10664990 w 10664990"/>
              <a:gd name="connsiteY1" fmla="*/ 0 h 3003882"/>
              <a:gd name="connsiteX2" fmla="*/ 10664990 w 10664990"/>
              <a:gd name="connsiteY2" fmla="*/ 2040791 h 3003882"/>
              <a:gd name="connsiteX3" fmla="*/ 9701899 w 10664990"/>
              <a:gd name="connsiteY3" fmla="*/ 3003882 h 3003882"/>
              <a:gd name="connsiteX4" fmla="*/ 0 w 10664990"/>
              <a:gd name="connsiteY4" fmla="*/ 3003882 h 3003882"/>
              <a:gd name="connsiteX5" fmla="*/ 0 w 10664990"/>
              <a:gd name="connsiteY5" fmla="*/ 807576 h 3003882"/>
              <a:gd name="connsiteX6" fmla="*/ 6866 w 10664990"/>
              <a:gd name="connsiteY6" fmla="*/ 739470 h 3003882"/>
              <a:gd name="connsiteX7" fmla="*/ 663997 w 10664990"/>
              <a:gd name="connsiteY7" fmla="*/ 13774 h 300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64990" h="3003882" fill="norm" stroke="1" extrusionOk="0">
                <a:moveTo>
                  <a:pt x="717565" y="0"/>
                </a:moveTo>
                <a:lnTo>
                  <a:pt x="10664990" y="0"/>
                </a:lnTo>
                <a:lnTo>
                  <a:pt x="10664990" y="2040791"/>
                </a:lnTo>
                <a:cubicBezTo>
                  <a:pt x="10664990" y="2572691"/>
                  <a:pt x="10233799" y="3003882"/>
                  <a:pt x="9701899" y="3003882"/>
                </a:cubicBezTo>
                <a:lnTo>
                  <a:pt x="0" y="3003882"/>
                </a:lnTo>
                <a:lnTo>
                  <a:pt x="0" y="807576"/>
                </a:lnTo>
                <a:lnTo>
                  <a:pt x="6866" y="739470"/>
                </a:lnTo>
                <a:cubicBezTo>
                  <a:pt x="77427" y="394648"/>
                  <a:pt x="332267" y="116953"/>
                  <a:pt x="663997" y="1377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774D2010-C102-47D0-A213-216FD6D28759}" type="datetime1">
              <a:rPr lang="ru-RU"/>
              <a:t/>
            </a:fld>
            <a:endParaRPr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21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680437" y="1447056"/>
            <a:ext cx="5950362" cy="20337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680438" y="3666843"/>
            <a:ext cx="5950359" cy="17814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 bwMode="auto">
          <a:xfrm>
            <a:off x="6941161" y="1447056"/>
            <a:ext cx="4570398" cy="4001230"/>
          </a:xfrm>
          <a:custGeom>
            <a:avLst/>
            <a:gdLst>
              <a:gd name="connsiteX0" fmla="*/ 850828 w 4570398"/>
              <a:gd name="connsiteY0" fmla="*/ 0 h 4001232"/>
              <a:gd name="connsiteX1" fmla="*/ 4570398 w 4570398"/>
              <a:gd name="connsiteY1" fmla="*/ 0 h 4001232"/>
              <a:gd name="connsiteX2" fmla="*/ 4570398 w 4570398"/>
              <a:gd name="connsiteY2" fmla="*/ 4001232 h 4001232"/>
              <a:gd name="connsiteX3" fmla="*/ 0 w 4570398"/>
              <a:gd name="connsiteY3" fmla="*/ 4001232 h 4001232"/>
              <a:gd name="connsiteX4" fmla="*/ 0 w 4570398"/>
              <a:gd name="connsiteY4" fmla="*/ 850828 h 4001232"/>
              <a:gd name="connsiteX5" fmla="*/ 850828 w 4570398"/>
              <a:gd name="connsiteY5" fmla="*/ 0 h 400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0398" h="4001232" fill="norm" stroke="1" extrusionOk="0">
                <a:moveTo>
                  <a:pt x="850828" y="0"/>
                </a:moveTo>
                <a:lnTo>
                  <a:pt x="4570398" y="0"/>
                </a:lnTo>
                <a:lnTo>
                  <a:pt x="4570398" y="4001232"/>
                </a:lnTo>
                <a:lnTo>
                  <a:pt x="0" y="4001232"/>
                </a:lnTo>
                <a:lnTo>
                  <a:pt x="0" y="850828"/>
                </a:lnTo>
                <a:cubicBezTo>
                  <a:pt x="0" y="380929"/>
                  <a:pt x="380929" y="0"/>
                  <a:pt x="850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B77FB888-4F6A-4946-8DA4-C9CE12A2F8AD}" type="datetime1">
              <a:rPr lang="ru-RU"/>
              <a:t/>
            </a:fld>
            <a:endParaRPr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343900" y="6080123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46" name="Straight Connector 31"/>
          <p:cNvCxnSpPr>
            <a:cxnSpLocks/>
          </p:cNvCxnSpPr>
          <p:nvPr userDrawn="1"/>
        </p:nvCxnSpPr>
        <p:spPr bwMode="auto">
          <a:xfrm>
            <a:off x="-4748" y="270085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2"/>
          <p:cNvCxnSpPr>
            <a:cxnSpLocks/>
          </p:cNvCxnSpPr>
          <p:nvPr userDrawn="1"/>
        </p:nvCxnSpPr>
        <p:spPr bwMode="auto">
          <a:xfrm>
            <a:off x="11988585" y="16932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489998" y="825620"/>
            <a:ext cx="6858000" cy="9326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8" y="831917"/>
            <a:ext cx="3374036" cy="519416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4490001" y="1876086"/>
            <a:ext cx="6858000" cy="41389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28F045D5-EF4F-4867-9672-A9F08696E672}" type="datetime1">
              <a:rPr lang="ru-RU"/>
              <a:t/>
            </a:fld>
            <a:endParaRPr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sp>
        <p:nvSpPr>
          <p:cNvPr id="20" name="Freeform: Shape 8"/>
          <p:cNvSpPr/>
          <p:nvPr userDrawn="1"/>
        </p:nvSpPr>
        <p:spPr bwMode="auto">
          <a:xfrm>
            <a:off x="11687998" y="1215039"/>
            <a:ext cx="504000" cy="661044"/>
          </a:xfrm>
          <a:custGeom>
            <a:avLst/>
            <a:gdLst>
              <a:gd name="connsiteX0" fmla="*/ 0 w 3383176"/>
              <a:gd name="connsiteY0" fmla="*/ 0 h 661046"/>
              <a:gd name="connsiteX1" fmla="*/ 3383176 w 3383176"/>
              <a:gd name="connsiteY1" fmla="*/ 0 h 661046"/>
              <a:gd name="connsiteX2" fmla="*/ 3383176 w 3383176"/>
              <a:gd name="connsiteY2" fmla="*/ 661046 h 661046"/>
              <a:gd name="connsiteX3" fmla="*/ 0 w 3383176"/>
              <a:gd name="connsiteY3" fmla="*/ 661046 h 66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3176" h="661046" fill="norm" stroke="1" extrusionOk="0">
                <a:moveTo>
                  <a:pt x="0" y="0"/>
                </a:moveTo>
                <a:lnTo>
                  <a:pt x="3383176" y="0"/>
                </a:lnTo>
                <a:lnTo>
                  <a:pt x="3383176" y="661046"/>
                </a:lnTo>
                <a:lnTo>
                  <a:pt x="0" y="66104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sz="800"/>
          </a:p>
        </p:txBody>
      </p:sp>
      <p:cxnSp>
        <p:nvCxnSpPr>
          <p:cNvPr id="12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680437" y="1447056"/>
            <a:ext cx="5950362" cy="20337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660399" y="3629899"/>
            <a:ext cx="5970402" cy="181836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25" name="Freeform: Shape 23"/>
          <p:cNvSpPr>
            <a:spLocks noGrp="1"/>
          </p:cNvSpPr>
          <p:nvPr>
            <p:ph type="pic" sz="quarter" idx="13"/>
          </p:nvPr>
        </p:nvSpPr>
        <p:spPr bwMode="auto">
          <a:xfrm>
            <a:off x="6941161" y="1447056"/>
            <a:ext cx="4570398" cy="4001230"/>
          </a:xfrm>
          <a:custGeom>
            <a:avLst/>
            <a:gdLst>
              <a:gd name="connsiteX0" fmla="*/ 850828 w 4570398"/>
              <a:gd name="connsiteY0" fmla="*/ 0 h 4001232"/>
              <a:gd name="connsiteX1" fmla="*/ 4570398 w 4570398"/>
              <a:gd name="connsiteY1" fmla="*/ 0 h 4001232"/>
              <a:gd name="connsiteX2" fmla="*/ 4570398 w 4570398"/>
              <a:gd name="connsiteY2" fmla="*/ 4001232 h 4001232"/>
              <a:gd name="connsiteX3" fmla="*/ 0 w 4570398"/>
              <a:gd name="connsiteY3" fmla="*/ 4001232 h 4001232"/>
              <a:gd name="connsiteX4" fmla="*/ 0 w 4570398"/>
              <a:gd name="connsiteY4" fmla="*/ 850828 h 4001232"/>
              <a:gd name="connsiteX5" fmla="*/ 850828 w 4570398"/>
              <a:gd name="connsiteY5" fmla="*/ 0 h 400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0398" h="4001232" fill="norm" stroke="1" extrusionOk="0">
                <a:moveTo>
                  <a:pt x="850828" y="0"/>
                </a:moveTo>
                <a:lnTo>
                  <a:pt x="4570398" y="0"/>
                </a:lnTo>
                <a:lnTo>
                  <a:pt x="4570398" y="4001232"/>
                </a:lnTo>
                <a:lnTo>
                  <a:pt x="0" y="4001232"/>
                </a:lnTo>
                <a:lnTo>
                  <a:pt x="0" y="850828"/>
                </a:lnTo>
                <a:cubicBezTo>
                  <a:pt x="0" y="380929"/>
                  <a:pt x="380929" y="0"/>
                  <a:pt x="850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C17427A4-F9E7-4C52-AB5C-9B3C9B119452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22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985611" y="831916"/>
            <a:ext cx="4361688" cy="152704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8" y="831916"/>
            <a:ext cx="5767507" cy="519416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6985611" y="2530764"/>
            <a:ext cx="4361688" cy="348427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F26B5D03-A558-4EB8-8141-2DD30FA5AF73}" type="datetime1">
              <a:rPr lang="ru-RU"/>
              <a:t/>
            </a:fld>
            <a:endParaRPr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7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 bwMode="auto">
          <a:xfrm>
            <a:off x="844061" y="831916"/>
            <a:ext cx="4361688" cy="152704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838198" y="2521527"/>
            <a:ext cx="4361688" cy="34935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5580426" y="831916"/>
            <a:ext cx="5767507" cy="519416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05B853BC-AF65-405E-91DA-3042DB97C47C}" type="datetime1">
              <a:rPr lang="ru-RU"/>
              <a:t/>
            </a:fld>
            <a:endParaRPr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7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25062" y="825620"/>
            <a:ext cx="4522934" cy="9326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7" y="831916"/>
            <a:ext cx="5648240" cy="519416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6825063" y="1902696"/>
            <a:ext cx="4522934" cy="411234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768E4D09-CC44-441F-9E6D-1D4443F510E2}" type="datetime1">
              <a:rPr lang="ru-RU"/>
              <a:t/>
            </a:fld>
            <a:endParaRPr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6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8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73488" y="831917"/>
            <a:ext cx="4572000" cy="932688"/>
          </a:xfrm>
        </p:spPr>
        <p:txBody>
          <a:bodyPr anchor="b"/>
          <a:lstStyle>
            <a:lvl1pPr>
              <a:defRPr sz="36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873489" y="1921162"/>
            <a:ext cx="4572000" cy="4093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5917719" y="831917"/>
            <a:ext cx="5430278" cy="519416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52952B59-953E-48A5-B61C-5679BDA6A037}" type="datetime1">
              <a:rPr lang="ru-RU"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7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9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946429" y="831916"/>
            <a:ext cx="3401568" cy="152704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8" y="831916"/>
            <a:ext cx="6740142" cy="519416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7946433" y="2512291"/>
            <a:ext cx="3401568" cy="35027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E8B1C6CB-3F9F-429F-AC87-4C5C63CA21B5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0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0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31917"/>
            <a:ext cx="3401568" cy="152704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9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838198" y="2549234"/>
            <a:ext cx="3401568" cy="34658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4761779" y="831917"/>
            <a:ext cx="6586218" cy="519416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A4E851E9-BB2C-4DB3-A2AF-E7D54AEF971B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6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073452" y="831917"/>
            <a:ext cx="3273552" cy="2035693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8" y="831917"/>
            <a:ext cx="6937363" cy="5091683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8080245" y="2983343"/>
            <a:ext cx="3273552" cy="30316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68C9B846-70EC-424C-8263-12AAEF6B2200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6" name="Straight Connector 31"/>
          <p:cNvCxnSpPr>
            <a:cxnSpLocks/>
          </p:cNvCxnSpPr>
          <p:nvPr userDrawn="1"/>
        </p:nvCxnSpPr>
        <p:spPr bwMode="auto">
          <a:xfrm>
            <a:off x="0" y="295484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7" y="831917"/>
            <a:ext cx="10503999" cy="347206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6" y="4509558"/>
            <a:ext cx="4579337" cy="1516520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5569529" y="4509558"/>
            <a:ext cx="5778464" cy="15165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67F09102-70E0-4F0A-88B5-43D8BCF39C22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2" name="Straight Connector 31"/>
          <p:cNvCxnSpPr>
            <a:cxnSpLocks/>
          </p:cNvCxnSpPr>
          <p:nvPr userDrawn="1"/>
        </p:nvCxnSpPr>
        <p:spPr bwMode="auto">
          <a:xfrm>
            <a:off x="0" y="6667498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1196663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7" y="865936"/>
            <a:ext cx="10503999" cy="2556002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7" y="3785798"/>
            <a:ext cx="2953616" cy="2240280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3962398" y="3785793"/>
            <a:ext cx="7391394" cy="22402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616FD2D6-EAB7-461C-989A-62E585035039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2" name="Straight Connector 31"/>
          <p:cNvCxnSpPr>
            <a:cxnSpLocks/>
          </p:cNvCxnSpPr>
          <p:nvPr userDrawn="1"/>
        </p:nvCxnSpPr>
        <p:spPr bwMode="auto">
          <a:xfrm>
            <a:off x="0" y="667712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11966639" y="962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31916"/>
            <a:ext cx="2953616" cy="2240277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3971637" y="824388"/>
            <a:ext cx="7376357" cy="22478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7" y="3310758"/>
            <a:ext cx="10503999" cy="272285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395646DA-3FE8-4495-8CCC-4860D72A361C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4" name="Straight Connector 31"/>
          <p:cNvCxnSpPr>
            <a:cxnSpLocks/>
          </p:cNvCxnSpPr>
          <p:nvPr userDrawn="1"/>
        </p:nvCxnSpPr>
        <p:spPr bwMode="auto">
          <a:xfrm>
            <a:off x="0" y="6667498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>
            <a:cxnSpLocks/>
          </p:cNvCxnSpPr>
          <p:nvPr userDrawn="1"/>
        </p:nvCxnSpPr>
        <p:spPr bwMode="auto">
          <a:xfrm>
            <a:off x="1196663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73963" y="858335"/>
            <a:ext cx="10503999" cy="970460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73963" y="2081045"/>
            <a:ext cx="6157458" cy="394503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7238997" y="2081045"/>
            <a:ext cx="4114800" cy="39450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CD3B1DB0-1E2D-4E8E-A49B-AB29734C8883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5" name="Straight Connector 31"/>
          <p:cNvCxnSpPr>
            <a:cxnSpLocks/>
          </p:cNvCxnSpPr>
          <p:nvPr userDrawn="1"/>
        </p:nvCxnSpPr>
        <p:spPr bwMode="auto">
          <a:xfrm>
            <a:off x="12831" y="6667498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>
            <a:cxnSpLocks/>
          </p:cNvCxnSpPr>
          <p:nvPr userDrawn="1"/>
        </p:nvCxnSpPr>
        <p:spPr bwMode="auto">
          <a:xfrm>
            <a:off x="11979473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52882"/>
            <a:ext cx="4672584" cy="1453896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8" y="2459418"/>
            <a:ext cx="4672584" cy="3545694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5708071" y="852882"/>
            <a:ext cx="5645722" cy="516215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3077E1C2-2F04-4B9C-8851-A7530B2FF763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6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tent Photo 1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73722"/>
            <a:ext cx="3657601" cy="145389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auto">
          <a:xfrm>
            <a:off x="843997" y="2490949"/>
            <a:ext cx="3657601" cy="3493323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 bwMode="auto">
          <a:xfrm>
            <a:off x="4673598" y="873724"/>
            <a:ext cx="6680196" cy="51413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5D2FF7F1-0E96-42E2-8D8B-B9930FA8119A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24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Big Number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843998" y="831916"/>
            <a:ext cx="10521990" cy="4069263"/>
          </a:xfrm>
        </p:spPr>
        <p:txBody>
          <a:bodyPr anchor="b">
            <a:normAutofit/>
          </a:bodyPr>
          <a:lstStyle>
            <a:lvl1pPr algn="l">
              <a:defRPr sz="23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##%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843997" y="5076494"/>
            <a:ext cx="7559019" cy="949581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B7911310-9174-4662-8395-AC9A1CCBC775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9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Big Number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861990" y="831916"/>
            <a:ext cx="10486008" cy="3977822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##%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377440" y="4997666"/>
            <a:ext cx="7525512" cy="1028409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9F20A37C-A2C3-4FA6-8881-936CAFAD1F55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9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Big Number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861990" y="831916"/>
            <a:ext cx="10486008" cy="3977822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##%</a:t>
            </a:r>
            <a:endParaRPr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auto">
          <a:xfrm>
            <a:off x="2377440" y="4997666"/>
            <a:ext cx="7525512" cy="1028409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97E6E6FE-1656-4739-B48B-42C86D63D336}" type="datetime1">
              <a:rPr lang="ru-RU"/>
              <a:t/>
            </a:fld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8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tatem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 bwMode="auto">
          <a:xfrm>
            <a:off x="612648" y="630936"/>
            <a:ext cx="8266176" cy="560527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>
              <a:defRPr/>
            </a:pPr>
            <a:r>
              <a:rPr lang="en-US"/>
              <a:t>Click to edit Statement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4139D72A-E7DF-4B80-9667-3B0B07BDDA34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4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tatement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 bwMode="auto"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>
              <a:defRPr/>
            </a:pPr>
            <a:r>
              <a:rPr lang="en-US"/>
              <a:t>Click to edit Statement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D7B5B22C-3014-4C21-A80C-D9A700FFC173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4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Statement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12648" y="-1133856"/>
            <a:ext cx="10652760" cy="1133856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 bwMode="auto"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>
              <a:defRPr/>
            </a:pPr>
            <a:r>
              <a:rPr lang="en-US"/>
              <a:t>Click to edit Statement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D8C9F3EE-E9EE-4A24-8F4C-8E00C219D37F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3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Quot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Quote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499616" y="5428750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Quote Author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30F30CBA-F8B6-40D0-A42B-7F611B7620AC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24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Quote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pPr>
              <a:defRPr/>
            </a:pPr>
            <a:r>
              <a:rPr lang="en-US"/>
              <a:t>Click to edit Quote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1499616" y="5349240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Quote Author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7D825444-E5BF-4284-A5CF-6294C7011D53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5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Quote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843998" y="1234440"/>
            <a:ext cx="8961120" cy="3169918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 b="0"/>
            </a:lvl1pPr>
          </a:lstStyle>
          <a:p>
            <a:pPr>
              <a:defRPr/>
            </a:pPr>
            <a:r>
              <a:rPr lang="en-US"/>
              <a:t>Click to edit Quote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841790" y="5540024"/>
            <a:ext cx="8961120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Quote Author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DDC76D31-AE08-429F-A708-3E9F18691607}" type="datetime1">
              <a:rPr lang="ru-RU"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1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8198" y="831917"/>
            <a:ext cx="10515600" cy="1132256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 bwMode="auto">
          <a:xfrm>
            <a:off x="843998" y="2115126"/>
            <a:ext cx="5157785" cy="39038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 bwMode="auto">
          <a:xfrm>
            <a:off x="6164811" y="2115126"/>
            <a:ext cx="5183186" cy="39038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1B1D0C03-0215-48F6-AF21-42EE28A9122D}" type="datetime1">
              <a:rPr lang="ru-RU"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2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86374" y="838986"/>
            <a:ext cx="10461624" cy="1143290"/>
          </a:xfrm>
        </p:spPr>
        <p:txBody>
          <a:bodyPr/>
          <a:lstStyle>
            <a:lvl1pPr>
              <a:defRPr sz="36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43998" y="2142933"/>
            <a:ext cx="5157785" cy="5598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 bwMode="auto">
          <a:xfrm>
            <a:off x="843998" y="2844801"/>
            <a:ext cx="5157785" cy="31742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64811" y="2142933"/>
            <a:ext cx="5183186" cy="559832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 bwMode="auto">
          <a:xfrm>
            <a:off x="6164811" y="2844801"/>
            <a:ext cx="5183186" cy="31742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21D3886E-9D1F-409E-8A52-47F6E0D39277}" type="datetime1">
              <a:rPr lang="ru-RU"/>
              <a:t/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8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and 6-item Lis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29004"/>
            <a:ext cx="10503999" cy="1101393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8" name="Rectangle 18"/>
          <p:cNvSpPr>
            <a:spLocks noChangeArrowheads="1"/>
          </p:cNvSpPr>
          <p:nvPr userDrawn="1"/>
        </p:nvSpPr>
        <p:spPr bwMode="auto">
          <a:xfrm>
            <a:off x="4529370" y="2599074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4529137" y="2598736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01</a:t>
            </a:r>
            <a:endParaRPr lang="zh-CN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13"/>
          </p:nvPr>
        </p:nvSpPr>
        <p:spPr bwMode="auto">
          <a:xfrm>
            <a:off x="832788" y="2076887"/>
            <a:ext cx="3530466" cy="739382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14"/>
          </p:nvPr>
        </p:nvSpPr>
        <p:spPr bwMode="auto">
          <a:xfrm>
            <a:off x="832790" y="2851358"/>
            <a:ext cx="3530466" cy="559030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9" name="Rectangle 40"/>
          <p:cNvSpPr>
            <a:spLocks noChangeArrowheads="1"/>
          </p:cNvSpPr>
          <p:nvPr userDrawn="1"/>
        </p:nvSpPr>
        <p:spPr bwMode="auto">
          <a:xfrm>
            <a:off x="4529370" y="3924198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26" hasCustomPrompt="1"/>
          </p:nvPr>
        </p:nvSpPr>
        <p:spPr bwMode="auto">
          <a:xfrm>
            <a:off x="4529137" y="3922157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02</a:t>
            </a:r>
            <a:endParaRPr lang="zh-CN"/>
          </a:p>
        </p:txBody>
      </p:sp>
      <p:sp>
        <p:nvSpPr>
          <p:cNvPr id="44" name="Text Placeholder 10"/>
          <p:cNvSpPr>
            <a:spLocks noGrp="1"/>
          </p:cNvSpPr>
          <p:nvPr>
            <p:ph type="body" sz="quarter" idx="18"/>
          </p:nvPr>
        </p:nvSpPr>
        <p:spPr bwMode="auto">
          <a:xfrm>
            <a:off x="832160" y="3407355"/>
            <a:ext cx="3530466" cy="739382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17"/>
          </p:nvPr>
        </p:nvSpPr>
        <p:spPr bwMode="auto">
          <a:xfrm>
            <a:off x="832162" y="4181825"/>
            <a:ext cx="3530466" cy="559030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0" name="Rectangle 48"/>
          <p:cNvSpPr>
            <a:spLocks noChangeArrowheads="1"/>
          </p:cNvSpPr>
          <p:nvPr userDrawn="1"/>
        </p:nvSpPr>
        <p:spPr bwMode="auto">
          <a:xfrm>
            <a:off x="4529370" y="524941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4529137" y="5245579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03</a:t>
            </a:r>
            <a:endParaRPr lang="zh-CN"/>
          </a:p>
        </p:txBody>
      </p:sp>
      <p:sp>
        <p:nvSpPr>
          <p:cNvPr id="49" name="Text Placeholder 10"/>
          <p:cNvSpPr>
            <a:spLocks noGrp="1"/>
          </p:cNvSpPr>
          <p:nvPr>
            <p:ph type="body" sz="quarter" idx="22"/>
          </p:nvPr>
        </p:nvSpPr>
        <p:spPr bwMode="auto">
          <a:xfrm>
            <a:off x="832160" y="4732583"/>
            <a:ext cx="3530466" cy="739382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8" name="Text Placeholder 10"/>
          <p:cNvSpPr>
            <a:spLocks noGrp="1"/>
          </p:cNvSpPr>
          <p:nvPr>
            <p:ph type="body" sz="quarter" idx="21"/>
          </p:nvPr>
        </p:nvSpPr>
        <p:spPr bwMode="auto">
          <a:xfrm>
            <a:off x="832162" y="5507055"/>
            <a:ext cx="3530466" cy="559030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3" name="Rectangle 89"/>
          <p:cNvSpPr>
            <a:spLocks noChangeArrowheads="1"/>
          </p:cNvSpPr>
          <p:nvPr userDrawn="1"/>
        </p:nvSpPr>
        <p:spPr bwMode="auto">
          <a:xfrm>
            <a:off x="7181829" y="524941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7181201" y="5245579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04</a:t>
            </a:r>
            <a:endParaRPr lang="zh-CN"/>
          </a:p>
        </p:txBody>
      </p:sp>
      <p:sp>
        <p:nvSpPr>
          <p:cNvPr id="51" name="Text Placeholder 10"/>
          <p:cNvSpPr>
            <a:spLocks noGrp="1"/>
          </p:cNvSpPr>
          <p:nvPr>
            <p:ph type="body" sz="quarter" idx="24"/>
          </p:nvPr>
        </p:nvSpPr>
        <p:spPr bwMode="auto">
          <a:xfrm>
            <a:off x="7817530" y="4732583"/>
            <a:ext cx="3530466" cy="739382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0" name="Text Placeholder 10"/>
          <p:cNvSpPr>
            <a:spLocks noGrp="1"/>
          </p:cNvSpPr>
          <p:nvPr>
            <p:ph type="body" sz="quarter" idx="23"/>
          </p:nvPr>
        </p:nvSpPr>
        <p:spPr bwMode="auto">
          <a:xfrm>
            <a:off x="7817532" y="5507055"/>
            <a:ext cx="3530466" cy="559030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2" name="Rectangle 81"/>
          <p:cNvSpPr>
            <a:spLocks noChangeArrowheads="1"/>
          </p:cNvSpPr>
          <p:nvPr userDrawn="1"/>
        </p:nvSpPr>
        <p:spPr bwMode="auto">
          <a:xfrm>
            <a:off x="7181829" y="3924198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7181201" y="3922158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05</a:t>
            </a:r>
            <a:endParaRPr lang="zh-CN"/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20"/>
          </p:nvPr>
        </p:nvSpPr>
        <p:spPr bwMode="auto">
          <a:xfrm>
            <a:off x="7817530" y="3407355"/>
            <a:ext cx="3530466" cy="739382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9"/>
          </p:nvPr>
        </p:nvSpPr>
        <p:spPr bwMode="auto">
          <a:xfrm>
            <a:off x="7817532" y="4181825"/>
            <a:ext cx="3530466" cy="559030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1" name="Rectangle 56"/>
          <p:cNvSpPr>
            <a:spLocks noChangeArrowheads="1"/>
          </p:cNvSpPr>
          <p:nvPr userDrawn="1"/>
        </p:nvSpPr>
        <p:spPr bwMode="auto">
          <a:xfrm>
            <a:off x="7181829" y="2599074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7181201" y="2598736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06</a:t>
            </a:r>
            <a:endParaRPr lang="zh-CN"/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16"/>
          </p:nvPr>
        </p:nvSpPr>
        <p:spPr bwMode="auto">
          <a:xfrm>
            <a:off x="7818158" y="2076887"/>
            <a:ext cx="3530466" cy="739382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7818160" y="2851358"/>
            <a:ext cx="3530466" cy="559030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71340AFC-F598-4169-AEA9-FECEAAD9D323}" type="datetime1">
              <a:rPr lang="ru-RU"/>
              <a:t/>
            </a:fld>
            <a:endParaRPr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sp>
        <p:nvSpPr>
          <p:cNvPr id="24" name="Oval 14"/>
          <p:cNvSpPr/>
          <p:nvPr userDrawn="1"/>
        </p:nvSpPr>
        <p:spPr bwMode="auto">
          <a:xfrm>
            <a:off x="5096305" y="2769069"/>
            <a:ext cx="128007" cy="128007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25" name="Oval 42"/>
          <p:cNvSpPr/>
          <p:nvPr userDrawn="1"/>
        </p:nvSpPr>
        <p:spPr bwMode="auto">
          <a:xfrm>
            <a:off x="5096305" y="4094194"/>
            <a:ext cx="128007" cy="128007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26" name="Oval 50"/>
          <p:cNvSpPr/>
          <p:nvPr userDrawn="1"/>
        </p:nvSpPr>
        <p:spPr bwMode="auto">
          <a:xfrm>
            <a:off x="5142871" y="5419409"/>
            <a:ext cx="128007" cy="128007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27" name="Oval 58"/>
          <p:cNvSpPr/>
          <p:nvPr userDrawn="1"/>
        </p:nvSpPr>
        <p:spPr bwMode="auto">
          <a:xfrm flipH="1">
            <a:off x="6926071" y="2769069"/>
            <a:ext cx="128007" cy="128007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28" name="Oval 83"/>
          <p:cNvSpPr/>
          <p:nvPr userDrawn="1"/>
        </p:nvSpPr>
        <p:spPr bwMode="auto">
          <a:xfrm flipH="1">
            <a:off x="6926071" y="4094194"/>
            <a:ext cx="128007" cy="128007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29" name="Oval 91"/>
          <p:cNvSpPr/>
          <p:nvPr userDrawn="1"/>
        </p:nvSpPr>
        <p:spPr bwMode="auto">
          <a:xfrm flipH="1">
            <a:off x="6879505" y="5419409"/>
            <a:ext cx="128007" cy="128007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sp>
        <p:nvSpPr>
          <p:cNvPr id="30" name="Freeform: Shape 8"/>
          <p:cNvSpPr/>
          <p:nvPr userDrawn="1"/>
        </p:nvSpPr>
        <p:spPr bwMode="auto">
          <a:xfrm flipV="1">
            <a:off x="5160309" y="2094267"/>
            <a:ext cx="1831860" cy="3988299"/>
          </a:xfrm>
          <a:custGeom>
            <a:avLst/>
            <a:gdLst>
              <a:gd name="connsiteX0" fmla="*/ 1134319 w 2268638"/>
              <a:gd name="connsiteY0" fmla="*/ 0 h 5034987"/>
              <a:gd name="connsiteX1" fmla="*/ 2268638 w 2268638"/>
              <a:gd name="connsiteY1" fmla="*/ 1134319 h 5034987"/>
              <a:gd name="connsiteX2" fmla="*/ 2268637 w 2268638"/>
              <a:gd name="connsiteY2" fmla="*/ 5034987 h 5034987"/>
              <a:gd name="connsiteX3" fmla="*/ 0 w 2268638"/>
              <a:gd name="connsiteY3" fmla="*/ 5034987 h 5034987"/>
              <a:gd name="connsiteX4" fmla="*/ 0 w 2268638"/>
              <a:gd name="connsiteY4" fmla="*/ 1134319 h 5034987"/>
              <a:gd name="connsiteX5" fmla="*/ 1134319 w 2268638"/>
              <a:gd name="connsiteY5" fmla="*/ 0 h 5034987"/>
              <a:gd name="connsiteX0" fmla="*/ 1134319 w 2268638"/>
              <a:gd name="connsiteY0" fmla="*/ 0 h 5034987"/>
              <a:gd name="connsiteX1" fmla="*/ 2268638 w 2268638"/>
              <a:gd name="connsiteY1" fmla="*/ 1134319 h 5034987"/>
              <a:gd name="connsiteX2" fmla="*/ 2268637 w 2268638"/>
              <a:gd name="connsiteY2" fmla="*/ 5034987 h 5034987"/>
              <a:gd name="connsiteX3" fmla="*/ 486137 w 2268638"/>
              <a:gd name="connsiteY3" fmla="*/ 5023412 h 5034987"/>
              <a:gd name="connsiteX4" fmla="*/ 0 w 2268638"/>
              <a:gd name="connsiteY4" fmla="*/ 5034987 h 5034987"/>
              <a:gd name="connsiteX5" fmla="*/ 0 w 2268638"/>
              <a:gd name="connsiteY5" fmla="*/ 1134319 h 5034987"/>
              <a:gd name="connsiteX6" fmla="*/ 1134319 w 2268638"/>
              <a:gd name="connsiteY6" fmla="*/ 0 h 5034987"/>
              <a:gd name="connsiteX0" fmla="*/ 486137 w 2268638"/>
              <a:gd name="connsiteY0" fmla="*/ 5023412 h 5114852"/>
              <a:gd name="connsiteX1" fmla="*/ 0 w 2268638"/>
              <a:gd name="connsiteY1" fmla="*/ 5034987 h 5114852"/>
              <a:gd name="connsiteX2" fmla="*/ 0 w 2268638"/>
              <a:gd name="connsiteY2" fmla="*/ 1134319 h 5114852"/>
              <a:gd name="connsiteX3" fmla="*/ 1134319 w 2268638"/>
              <a:gd name="connsiteY3" fmla="*/ 0 h 5114852"/>
              <a:gd name="connsiteX4" fmla="*/ 2268638 w 2268638"/>
              <a:gd name="connsiteY4" fmla="*/ 1134319 h 5114852"/>
              <a:gd name="connsiteX5" fmla="*/ 2268637 w 2268638"/>
              <a:gd name="connsiteY5" fmla="*/ 5034987 h 5114852"/>
              <a:gd name="connsiteX6" fmla="*/ 577577 w 2268638"/>
              <a:gd name="connsiteY6" fmla="*/ 5114852 h 5114852"/>
              <a:gd name="connsiteX0" fmla="*/ 486137 w 2268638"/>
              <a:gd name="connsiteY0" fmla="*/ 5023412 h 5034987"/>
              <a:gd name="connsiteX1" fmla="*/ 0 w 2268638"/>
              <a:gd name="connsiteY1" fmla="*/ 5034987 h 5034987"/>
              <a:gd name="connsiteX2" fmla="*/ 0 w 2268638"/>
              <a:gd name="connsiteY2" fmla="*/ 1134319 h 5034987"/>
              <a:gd name="connsiteX3" fmla="*/ 1134319 w 2268638"/>
              <a:gd name="connsiteY3" fmla="*/ 0 h 5034987"/>
              <a:gd name="connsiteX4" fmla="*/ 2268638 w 2268638"/>
              <a:gd name="connsiteY4" fmla="*/ 1134319 h 5034987"/>
              <a:gd name="connsiteX5" fmla="*/ 2268637 w 2268638"/>
              <a:gd name="connsiteY5" fmla="*/ 5034987 h 5034987"/>
              <a:gd name="connsiteX0" fmla="*/ 0 w 2268638"/>
              <a:gd name="connsiteY0" fmla="*/ 5034987 h 5034987"/>
              <a:gd name="connsiteX1" fmla="*/ 0 w 2268638"/>
              <a:gd name="connsiteY1" fmla="*/ 1134319 h 5034987"/>
              <a:gd name="connsiteX2" fmla="*/ 1134319 w 2268638"/>
              <a:gd name="connsiteY2" fmla="*/ 0 h 5034987"/>
              <a:gd name="connsiteX3" fmla="*/ 2268638 w 2268638"/>
              <a:gd name="connsiteY3" fmla="*/ 1134319 h 5034987"/>
              <a:gd name="connsiteX4" fmla="*/ 2268637 w 2268638"/>
              <a:gd name="connsiteY4" fmla="*/ 5034987 h 5034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8638" h="5034987" fill="norm" stroke="1" extrusionOk="0">
                <a:moveTo>
                  <a:pt x="0" y="5034987"/>
                </a:moveTo>
                <a:lnTo>
                  <a:pt x="0" y="1134319"/>
                </a:lnTo>
                <a:cubicBezTo>
                  <a:pt x="0" y="507852"/>
                  <a:pt x="507852" y="0"/>
                  <a:pt x="1134319" y="0"/>
                </a:cubicBezTo>
                <a:cubicBezTo>
                  <a:pt x="1760786" y="0"/>
                  <a:pt x="2268638" y="507852"/>
                  <a:pt x="2268638" y="1134319"/>
                </a:cubicBezTo>
                <a:cubicBezTo>
                  <a:pt x="2268638" y="2434542"/>
                  <a:pt x="2268637" y="3734764"/>
                  <a:pt x="2268637" y="5034987"/>
                </a:cubicBezTo>
              </a:path>
            </a:pathLst>
          </a:custGeom>
          <a:noFill/>
          <a:ln>
            <a:solidFill>
              <a:schemeClr val="tx1">
                <a:alpha val="40000"/>
              </a:schemeClr>
            </a:solidFill>
            <a:prstDash val="dash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/>
          </a:p>
        </p:txBody>
      </p:sp>
      <p:cxnSp>
        <p:nvCxnSpPr>
          <p:cNvPr id="34" name="Straight Connector 31"/>
          <p:cNvCxnSpPr>
            <a:cxnSpLocks/>
          </p:cNvCxnSpPr>
          <p:nvPr userDrawn="1"/>
        </p:nvCxnSpPr>
        <p:spPr bwMode="auto">
          <a:xfrm>
            <a:off x="-3207" y="6667493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/>
          <p:cNvCxnSpPr>
            <a:cxnSpLocks/>
          </p:cNvCxnSpPr>
          <p:nvPr userDrawn="1"/>
        </p:nvCxnSpPr>
        <p:spPr bwMode="auto">
          <a:xfrm>
            <a:off x="11963431" y="-3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and 4-item Lists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852012" y="835983"/>
            <a:ext cx="10503999" cy="1101393"/>
          </a:xfrm>
        </p:spPr>
        <p:txBody>
          <a:bodyPr anchor="b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21"/>
          </p:nvPr>
        </p:nvSpPr>
        <p:spPr bwMode="auto">
          <a:xfrm>
            <a:off x="1122683" y="2400057"/>
            <a:ext cx="1574804" cy="1749954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 fill="norm" stroke="1" extrusionOk="0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3"/>
          </p:nvPr>
        </p:nvSpPr>
        <p:spPr bwMode="auto">
          <a:xfrm>
            <a:off x="786249" y="4179294"/>
            <a:ext cx="2247675" cy="645153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4"/>
          </p:nvPr>
        </p:nvSpPr>
        <p:spPr bwMode="auto">
          <a:xfrm>
            <a:off x="786249" y="4918682"/>
            <a:ext cx="2247674" cy="1319897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22"/>
          </p:nvPr>
        </p:nvSpPr>
        <p:spPr bwMode="auto">
          <a:xfrm>
            <a:off x="5254399" y="2335105"/>
            <a:ext cx="1574804" cy="1749954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 fill="norm" stroke="1" extrusionOk="0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4906291" y="4176372"/>
            <a:ext cx="2247675" cy="645153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6"/>
          </p:nvPr>
        </p:nvSpPr>
        <p:spPr bwMode="auto">
          <a:xfrm>
            <a:off x="4917964" y="4918682"/>
            <a:ext cx="2247674" cy="1319897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5" name="Picture Placeholder 44"/>
          <p:cNvSpPr>
            <a:spLocks noGrp="1"/>
          </p:cNvSpPr>
          <p:nvPr>
            <p:ph type="pic" sz="quarter" idx="24"/>
          </p:nvPr>
        </p:nvSpPr>
        <p:spPr bwMode="auto">
          <a:xfrm>
            <a:off x="9388471" y="2400057"/>
            <a:ext cx="1574804" cy="1749954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 fill="norm" stroke="1" extrusionOk="0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19"/>
          </p:nvPr>
        </p:nvSpPr>
        <p:spPr bwMode="auto">
          <a:xfrm>
            <a:off x="9071562" y="4179294"/>
            <a:ext cx="2247675" cy="645153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0"/>
          </p:nvPr>
        </p:nvSpPr>
        <p:spPr bwMode="auto">
          <a:xfrm>
            <a:off x="9071562" y="4918682"/>
            <a:ext cx="2247674" cy="1319897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</a:t>
            </a:r>
            <a:r>
              <a:rPr lang="en-US"/>
              <a:t>to 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16391FF2-16F6-43AB-AFE9-8187048F09C4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8" name="Straight Connector 14"/>
          <p:cNvCxnSpPr>
            <a:cxnSpLocks/>
          </p:cNvCxnSpPr>
          <p:nvPr userDrawn="1"/>
        </p:nvCxnSpPr>
        <p:spPr bwMode="auto">
          <a:xfrm>
            <a:off x="3282040" y="2210845"/>
            <a:ext cx="0" cy="3162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6"/>
          <p:cNvCxnSpPr>
            <a:cxnSpLocks/>
          </p:cNvCxnSpPr>
          <p:nvPr userDrawn="1"/>
        </p:nvCxnSpPr>
        <p:spPr bwMode="auto">
          <a:xfrm>
            <a:off x="8801564" y="2210845"/>
            <a:ext cx="0" cy="3162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and 4-item Lists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41446"/>
            <a:ext cx="10503999" cy="1101393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2"/>
          </p:nvPr>
        </p:nvSpPr>
        <p:spPr bwMode="auto">
          <a:xfrm>
            <a:off x="1179810" y="2486480"/>
            <a:ext cx="4338568" cy="73938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1"/>
          </p:nvPr>
        </p:nvSpPr>
        <p:spPr bwMode="auto">
          <a:xfrm>
            <a:off x="1179810" y="3237944"/>
            <a:ext cx="4338567" cy="806937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4"/>
          </p:nvPr>
        </p:nvSpPr>
        <p:spPr bwMode="auto">
          <a:xfrm>
            <a:off x="1179810" y="4181050"/>
            <a:ext cx="4338568" cy="739382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3"/>
          </p:nvPr>
        </p:nvSpPr>
        <p:spPr bwMode="auto">
          <a:xfrm>
            <a:off x="1179810" y="4932514"/>
            <a:ext cx="4338567" cy="806937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6"/>
          </p:nvPr>
        </p:nvSpPr>
        <p:spPr bwMode="auto">
          <a:xfrm>
            <a:off x="6673617" y="2453581"/>
            <a:ext cx="4338568" cy="739382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5"/>
          </p:nvPr>
        </p:nvSpPr>
        <p:spPr bwMode="auto">
          <a:xfrm>
            <a:off x="6673617" y="3205045"/>
            <a:ext cx="4338567" cy="806937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8"/>
          </p:nvPr>
        </p:nvSpPr>
        <p:spPr bwMode="auto">
          <a:xfrm>
            <a:off x="6673617" y="4148151"/>
            <a:ext cx="4338568" cy="739382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7"/>
          </p:nvPr>
        </p:nvSpPr>
        <p:spPr bwMode="auto">
          <a:xfrm>
            <a:off x="6673617" y="4899614"/>
            <a:ext cx="4338567" cy="806937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C4E11DE8-A443-4565-98F1-C0AEDE6A7880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34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 userDrawn="1"/>
        </p:nvCxnSpPr>
        <p:spPr bwMode="auto">
          <a:xfrm>
            <a:off x="1568066" y="4071128"/>
            <a:ext cx="90558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 userDrawn="1"/>
        </p:nvCxnSpPr>
        <p:spPr bwMode="auto">
          <a:xfrm flipV="1">
            <a:off x="6095998" y="2598754"/>
            <a:ext cx="0" cy="32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and 4-item Lists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4697046" y="2586115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4697046" y="3548487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4697046" y="450451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9" name="Rectangle 89"/>
          <p:cNvSpPr>
            <a:spLocks noChangeArrowheads="1"/>
          </p:cNvSpPr>
          <p:nvPr userDrawn="1"/>
        </p:nvSpPr>
        <p:spPr bwMode="auto">
          <a:xfrm>
            <a:off x="4699624" y="5763085"/>
            <a:ext cx="462921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697046" y="481644"/>
            <a:ext cx="7016814" cy="1642532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9"/>
          </p:nvPr>
        </p:nvSpPr>
        <p:spPr bwMode="auto">
          <a:xfrm>
            <a:off x="974557" y="1660356"/>
            <a:ext cx="3284619" cy="4393306"/>
          </a:xfrm>
          <a:custGeom>
            <a:avLst/>
            <a:gdLst>
              <a:gd name="connsiteX0" fmla="*/ 0 w 3284621"/>
              <a:gd name="connsiteY0" fmla="*/ 0 h 4393308"/>
              <a:gd name="connsiteX1" fmla="*/ 3284621 w 3284621"/>
              <a:gd name="connsiteY1" fmla="*/ 0 h 4393308"/>
              <a:gd name="connsiteX2" fmla="*/ 3284621 w 3284621"/>
              <a:gd name="connsiteY2" fmla="*/ 3448155 h 4393308"/>
              <a:gd name="connsiteX3" fmla="*/ 2529949 w 3284621"/>
              <a:gd name="connsiteY3" fmla="*/ 4374107 h 4393308"/>
              <a:gd name="connsiteX4" fmla="*/ 2339477 w 3284621"/>
              <a:gd name="connsiteY4" fmla="*/ 4393308 h 4393308"/>
              <a:gd name="connsiteX5" fmla="*/ 0 w 3284621"/>
              <a:gd name="connsiteY5" fmla="*/ 4393308 h 439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4621" h="4393308" fill="norm" stroke="1" extrusionOk="0">
                <a:moveTo>
                  <a:pt x="0" y="0"/>
                </a:moveTo>
                <a:lnTo>
                  <a:pt x="3284621" y="0"/>
                </a:lnTo>
                <a:lnTo>
                  <a:pt x="3284621" y="3448155"/>
                </a:lnTo>
                <a:cubicBezTo>
                  <a:pt x="3284621" y="3904900"/>
                  <a:pt x="2960639" y="4285975"/>
                  <a:pt x="2529949" y="4374107"/>
                </a:cubicBezTo>
                <a:lnTo>
                  <a:pt x="2339477" y="4393308"/>
                </a:lnTo>
                <a:lnTo>
                  <a:pt x="0" y="43933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4699625" y="2583003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01</a:t>
            </a:r>
            <a:endParaRPr lang="zh-CN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/>
          </p:nvPr>
        </p:nvSpPr>
        <p:spPr bwMode="auto">
          <a:xfrm>
            <a:off x="5371556" y="2528001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1"/>
          </p:nvPr>
        </p:nvSpPr>
        <p:spPr bwMode="auto">
          <a:xfrm>
            <a:off x="5371555" y="2846800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4699625" y="3545434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02</a:t>
            </a:r>
            <a:endParaRPr lang="zh-CN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4"/>
          </p:nvPr>
        </p:nvSpPr>
        <p:spPr bwMode="auto">
          <a:xfrm>
            <a:off x="5371556" y="3476715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3"/>
          </p:nvPr>
        </p:nvSpPr>
        <p:spPr bwMode="auto">
          <a:xfrm>
            <a:off x="5371555" y="3795516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4699625" y="4507866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03</a:t>
            </a:r>
            <a:endParaRPr lang="zh-CN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6"/>
          </p:nvPr>
        </p:nvSpPr>
        <p:spPr bwMode="auto">
          <a:xfrm>
            <a:off x="5371556" y="4425426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5"/>
          </p:nvPr>
        </p:nvSpPr>
        <p:spPr bwMode="auto">
          <a:xfrm>
            <a:off x="5371555" y="4744224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3" hasCustomPrompt="1"/>
          </p:nvPr>
        </p:nvSpPr>
        <p:spPr bwMode="auto">
          <a:xfrm>
            <a:off x="4692420" y="5760345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04</a:t>
            </a:r>
            <a:endParaRPr lang="zh-CN"/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28"/>
          </p:nvPr>
        </p:nvSpPr>
        <p:spPr bwMode="auto">
          <a:xfrm>
            <a:off x="5371556" y="5375722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7"/>
          </p:nvPr>
        </p:nvSpPr>
        <p:spPr bwMode="auto">
          <a:xfrm>
            <a:off x="5371555" y="5694521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6F8EB438-5270-4467-8BAB-4A7BBFFCFD8E}" type="datetime1">
              <a:rPr lang="ru-RU"/>
              <a:t/>
            </a:fld>
            <a:endParaRPr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408684" y="6349815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7" name="Straight Connector 31"/>
          <p:cNvCxnSpPr>
            <a:cxnSpLocks/>
          </p:cNvCxnSpPr>
          <p:nvPr userDrawn="1"/>
        </p:nvCxnSpPr>
        <p:spPr bwMode="auto">
          <a:xfrm>
            <a:off x="0" y="6775626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and 4-item Lists 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91192" y="664751"/>
            <a:ext cx="10404804" cy="1336216"/>
          </a:xfrm>
        </p:spPr>
        <p:txBody>
          <a:bodyPr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3" name="Text Placeholder 1"/>
          <p:cNvSpPr>
            <a:spLocks noGrp="1"/>
          </p:cNvSpPr>
          <p:nvPr>
            <p:ph type="body" sz="quarter" idx="22"/>
          </p:nvPr>
        </p:nvSpPr>
        <p:spPr bwMode="auto">
          <a:xfrm>
            <a:off x="938151" y="2421468"/>
            <a:ext cx="2136020" cy="116116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1"/>
          </p:nvPr>
        </p:nvSpPr>
        <p:spPr bwMode="auto">
          <a:xfrm>
            <a:off x="938151" y="3799382"/>
            <a:ext cx="2129151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24"/>
          </p:nvPr>
        </p:nvSpPr>
        <p:spPr bwMode="auto">
          <a:xfrm>
            <a:off x="3679355" y="2433694"/>
            <a:ext cx="2136020" cy="116116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3"/>
          </p:nvPr>
        </p:nvSpPr>
        <p:spPr bwMode="auto">
          <a:xfrm>
            <a:off x="3679355" y="3805735"/>
            <a:ext cx="2129151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endParaRPr lang="en-US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6"/>
          </p:nvPr>
        </p:nvSpPr>
        <p:spPr bwMode="auto">
          <a:xfrm>
            <a:off x="6421374" y="2433694"/>
            <a:ext cx="2136020" cy="116116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25"/>
          </p:nvPr>
        </p:nvSpPr>
        <p:spPr bwMode="auto">
          <a:xfrm>
            <a:off x="6421374" y="3799382"/>
            <a:ext cx="2129151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8"/>
          </p:nvPr>
        </p:nvSpPr>
        <p:spPr bwMode="auto">
          <a:xfrm>
            <a:off x="9163389" y="2433694"/>
            <a:ext cx="2136020" cy="116116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6" name="Text Placeholder 8"/>
          <p:cNvSpPr>
            <a:spLocks noGrp="1"/>
          </p:cNvSpPr>
          <p:nvPr>
            <p:ph type="body" sz="quarter" idx="27"/>
          </p:nvPr>
        </p:nvSpPr>
        <p:spPr bwMode="auto">
          <a:xfrm>
            <a:off x="9163389" y="3799382"/>
            <a:ext cx="2129151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C6AAB85E-4CA8-4BD6-BE0D-F6484B72EFEF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7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/>
          <p:cNvCxnSpPr>
            <a:cxnSpLocks/>
          </p:cNvCxnSpPr>
          <p:nvPr userDrawn="1"/>
        </p:nvCxnSpPr>
        <p:spPr bwMode="auto">
          <a:xfrm>
            <a:off x="3377171" y="2421468"/>
            <a:ext cx="0" cy="3162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5"/>
          <p:cNvCxnSpPr>
            <a:cxnSpLocks/>
          </p:cNvCxnSpPr>
          <p:nvPr userDrawn="1"/>
        </p:nvCxnSpPr>
        <p:spPr bwMode="auto">
          <a:xfrm>
            <a:off x="6119190" y="2421468"/>
            <a:ext cx="0" cy="3162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/>
          <p:cNvCxnSpPr>
            <a:cxnSpLocks/>
          </p:cNvCxnSpPr>
          <p:nvPr userDrawn="1"/>
        </p:nvCxnSpPr>
        <p:spPr bwMode="auto">
          <a:xfrm>
            <a:off x="8861207" y="2421468"/>
            <a:ext cx="0" cy="3162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le and 3-item Lis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tangle 18"/>
          <p:cNvSpPr>
            <a:spLocks noChangeArrowheads="1"/>
          </p:cNvSpPr>
          <p:nvPr userDrawn="1"/>
        </p:nvSpPr>
        <p:spPr bwMode="auto">
          <a:xfrm>
            <a:off x="4768596" y="3177255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0" name="Rectangle 40"/>
          <p:cNvSpPr>
            <a:spLocks noChangeArrowheads="1"/>
          </p:cNvSpPr>
          <p:nvPr userDrawn="1"/>
        </p:nvSpPr>
        <p:spPr bwMode="auto">
          <a:xfrm>
            <a:off x="4733951" y="4627509"/>
            <a:ext cx="468000" cy="437278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697046" y="481644"/>
            <a:ext cx="7016814" cy="1642532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7"/>
          </p:nvPr>
        </p:nvSpPr>
        <p:spPr bwMode="auto">
          <a:xfrm>
            <a:off x="0" y="0"/>
            <a:ext cx="4210772" cy="6858000"/>
          </a:xfrm>
          <a:custGeom>
            <a:avLst/>
            <a:gdLst>
              <a:gd name="connsiteX0" fmla="*/ 0 w 4210774"/>
              <a:gd name="connsiteY0" fmla="*/ 0 h 6858000"/>
              <a:gd name="connsiteX1" fmla="*/ 660400 w 4210774"/>
              <a:gd name="connsiteY1" fmla="*/ 0 h 6858000"/>
              <a:gd name="connsiteX2" fmla="*/ 1028700 w 4210774"/>
              <a:gd name="connsiteY2" fmla="*/ 0 h 6858000"/>
              <a:gd name="connsiteX3" fmla="*/ 3466332 w 4210774"/>
              <a:gd name="connsiteY3" fmla="*/ 0 h 6858000"/>
              <a:gd name="connsiteX4" fmla="*/ 4210774 w 4210774"/>
              <a:gd name="connsiteY4" fmla="*/ 744442 h 6858000"/>
              <a:gd name="connsiteX5" fmla="*/ 4210774 w 4210774"/>
              <a:gd name="connsiteY5" fmla="*/ 6858000 h 6858000"/>
              <a:gd name="connsiteX6" fmla="*/ 1028700 w 4210774"/>
              <a:gd name="connsiteY6" fmla="*/ 6858000 h 6858000"/>
              <a:gd name="connsiteX7" fmla="*/ 660400 w 4210774"/>
              <a:gd name="connsiteY7" fmla="*/ 6858000 h 6858000"/>
              <a:gd name="connsiteX8" fmla="*/ 0 w 4210774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0774" h="6858000" fill="norm" stroke="1" extrusionOk="0">
                <a:moveTo>
                  <a:pt x="0" y="0"/>
                </a:moveTo>
                <a:lnTo>
                  <a:pt x="660400" y="0"/>
                </a:lnTo>
                <a:lnTo>
                  <a:pt x="1028700" y="0"/>
                </a:lnTo>
                <a:lnTo>
                  <a:pt x="3466332" y="0"/>
                </a:lnTo>
                <a:cubicBezTo>
                  <a:pt x="3877476" y="0"/>
                  <a:pt x="4210774" y="333298"/>
                  <a:pt x="4210774" y="744442"/>
                </a:cubicBezTo>
                <a:lnTo>
                  <a:pt x="4210774" y="6858000"/>
                </a:lnTo>
                <a:lnTo>
                  <a:pt x="1028700" y="6858000"/>
                </a:lnTo>
                <a:lnTo>
                  <a:pt x="660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4773753" y="3164060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01</a:t>
            </a:r>
            <a:endParaRPr lang="zh-CN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2"/>
          </p:nvPr>
        </p:nvSpPr>
        <p:spPr bwMode="auto">
          <a:xfrm>
            <a:off x="5371556" y="2826849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1"/>
          </p:nvPr>
        </p:nvSpPr>
        <p:spPr bwMode="auto">
          <a:xfrm>
            <a:off x="5371555" y="3145648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4749445" y="4627509"/>
            <a:ext cx="462840" cy="441287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02</a:t>
            </a:r>
            <a:endParaRPr lang="zh-CN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4"/>
          </p:nvPr>
        </p:nvSpPr>
        <p:spPr bwMode="auto">
          <a:xfrm>
            <a:off x="5371553" y="4103190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3"/>
          </p:nvPr>
        </p:nvSpPr>
        <p:spPr bwMode="auto">
          <a:xfrm>
            <a:off x="5371552" y="4434689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1298A372-CCF0-4518-AA1D-C2E670C4C6B2}" type="datetime1">
              <a:rPr lang="ru-RU"/>
              <a:t/>
            </a:fld>
            <a:endParaRPr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12000624" y="8948"/>
            <a:ext cx="0" cy="6849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1"/>
          <p:cNvCxnSpPr>
            <a:cxnSpLocks/>
          </p:cNvCxnSpPr>
          <p:nvPr userDrawn="1"/>
        </p:nvCxnSpPr>
        <p:spPr bwMode="auto">
          <a:xfrm flipH="1">
            <a:off x="0" y="163460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A6389CA7-61A9-416E-9699-08E3C4E7FA24}" type="datetime1">
              <a:rPr lang="ru-RU"/>
              <a:t/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31917"/>
            <a:ext cx="3595632" cy="1757503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43998" y="2724909"/>
            <a:ext cx="3595632" cy="3301166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907740" y="831917"/>
            <a:ext cx="6440255" cy="519416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51722602-D64E-4EE9-9312-CA8F44EEB95B}" type="datetime1">
              <a:rPr lang="ru-RU"/>
              <a:t/>
            </a:fld>
            <a:endParaRPr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6" name="Straight Connector 31"/>
          <p:cNvCxnSpPr>
            <a:cxnSpLocks/>
          </p:cNvCxnSpPr>
          <p:nvPr userDrawn="1"/>
        </p:nvCxnSpPr>
        <p:spPr bwMode="auto">
          <a:xfrm>
            <a:off x="0" y="6667498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>
            <a:cxnSpLocks/>
          </p:cNvCxnSpPr>
          <p:nvPr userDrawn="1"/>
        </p:nvCxnSpPr>
        <p:spPr bwMode="auto">
          <a:xfrm>
            <a:off x="18531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831917"/>
            <a:ext cx="3595632" cy="2212311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49024" y="3260034"/>
            <a:ext cx="3585584" cy="2766043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063319" y="831917"/>
            <a:ext cx="6284679" cy="51941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6A9747E1-0214-4484-A535-4AAE8F008245}" type="datetime1">
              <a:rPr lang="ru-RU"/>
              <a:t/>
            </a:fld>
            <a:endParaRPr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6" name="Straight Connector 31"/>
          <p:cNvCxnSpPr>
            <a:cxnSpLocks/>
          </p:cNvCxnSpPr>
          <p:nvPr userDrawn="1"/>
        </p:nvCxnSpPr>
        <p:spPr bwMode="auto">
          <a:xfrm>
            <a:off x="0" y="6667498"/>
            <a:ext cx="121919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>
            <a:cxnSpLocks/>
          </p:cNvCxnSpPr>
          <p:nvPr userDrawn="1"/>
        </p:nvCxnSpPr>
        <p:spPr bwMode="auto">
          <a:xfrm>
            <a:off x="18531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clusion">
    <p:bg>
      <p:bgPr shadeToTitle="0">
        <a:solidFill>
          <a:schemeClr val="bg2">
            <a:lumMod val="75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7173" y="831917"/>
            <a:ext cx="7342304" cy="1791216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 bwMode="auto">
          <a:xfrm>
            <a:off x="860427" y="3280494"/>
            <a:ext cx="10503999" cy="27432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BF2944C9-13DB-4D5B-BD95-B338F37B2B87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5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nclusion 2">
    <p:bg>
      <p:bgPr shadeToTitle="0">
        <a:solidFill>
          <a:schemeClr val="bg2">
            <a:lumMod val="75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43998" y="1627317"/>
            <a:ext cx="8430765" cy="1842018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 bwMode="auto">
          <a:xfrm>
            <a:off x="844128" y="3622672"/>
            <a:ext cx="8430637" cy="127961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228600" indent="0">
              <a:buNone/>
              <a:defRPr sz="1200">
                <a:solidFill>
                  <a:schemeClr val="tx1"/>
                </a:solidFill>
              </a:defRPr>
            </a:lvl2pPr>
            <a:lvl3pPr marL="457200" indent="0">
              <a:buNone/>
              <a:defRPr sz="1100">
                <a:solidFill>
                  <a:schemeClr val="tx1"/>
                </a:solidFill>
              </a:defRPr>
            </a:lvl3pPr>
            <a:lvl4pPr marL="685800" indent="0">
              <a:buNone/>
              <a:defRPr sz="1050">
                <a:solidFill>
                  <a:schemeClr val="tx1"/>
                </a:solidFill>
              </a:defRPr>
            </a:lvl4pPr>
            <a:lvl5pPr marL="914400" indent="0"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7550ED46-51AE-4D19-8E15-46236EB8A212}" type="datetime1">
              <a:rPr lang="ru-RU"/>
              <a:t/>
            </a:fld>
            <a:endParaRPr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5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userDrawn="1">
  <p:cSld name="Closing">
    <p:bg>
      <p:bgPr shadeToTitle="0">
        <a:solidFill>
          <a:schemeClr val="bg2">
            <a:lumMod val="75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 bwMode="auto">
          <a:xfrm>
            <a:off x="1084014" y="1597864"/>
            <a:ext cx="9758709" cy="3570255"/>
          </a:xfrm>
          <a:prstGeom prst="rect">
            <a:avLst/>
          </a:prstGeom>
        </p:spPr>
        <p:txBody>
          <a:bodyPr vert="horz" lIns="36000" tIns="36000" rIns="36000" bIns="36000" rtlCol="0" anchor="ctr">
            <a:noAutofit/>
          </a:bodyPr>
          <a:lstStyle>
            <a:lvl1pPr algn="ctr"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F9B25CB4-8D9A-4689-8179-FDF2F7D3D341}" type="datetime1">
              <a:rPr lang="ru-RU"/>
              <a:t/>
            </a:fld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37" name="Straight Connector 31"/>
          <p:cNvCxnSpPr>
            <a:cxnSpLocks/>
          </p:cNvCxnSpPr>
          <p:nvPr userDrawn="1"/>
        </p:nvCxnSpPr>
        <p:spPr bwMode="auto">
          <a:xfrm>
            <a:off x="0" y="6626100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2"/>
          <p:cNvCxnSpPr>
            <a:cxnSpLocks/>
          </p:cNvCxnSpPr>
          <p:nvPr userDrawn="1"/>
        </p:nvCxnSpPr>
        <p:spPr bwMode="auto">
          <a:xfrm>
            <a:off x="1195853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1_Title and 4-item Lists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852012" y="835983"/>
            <a:ext cx="10503999" cy="1101393"/>
          </a:xfrm>
        </p:spPr>
        <p:txBody>
          <a:bodyPr anchor="b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21"/>
          </p:nvPr>
        </p:nvSpPr>
        <p:spPr bwMode="auto">
          <a:xfrm>
            <a:off x="1122683" y="2400057"/>
            <a:ext cx="1574804" cy="1749954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 fill="norm" stroke="1" extrusionOk="0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3"/>
          </p:nvPr>
        </p:nvSpPr>
        <p:spPr bwMode="auto">
          <a:xfrm>
            <a:off x="786249" y="4179294"/>
            <a:ext cx="2247675" cy="645153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4"/>
          </p:nvPr>
        </p:nvSpPr>
        <p:spPr bwMode="auto">
          <a:xfrm>
            <a:off x="786249" y="4918682"/>
            <a:ext cx="2247674" cy="1319897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22"/>
          </p:nvPr>
        </p:nvSpPr>
        <p:spPr bwMode="auto">
          <a:xfrm>
            <a:off x="3877947" y="2400057"/>
            <a:ext cx="1574804" cy="1749954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 fill="norm" stroke="1" extrusionOk="0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15"/>
          </p:nvPr>
        </p:nvSpPr>
        <p:spPr bwMode="auto">
          <a:xfrm>
            <a:off x="3546045" y="4179294"/>
            <a:ext cx="2247675" cy="645153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6"/>
          </p:nvPr>
        </p:nvSpPr>
        <p:spPr bwMode="auto">
          <a:xfrm>
            <a:off x="3546045" y="4918682"/>
            <a:ext cx="2247674" cy="1319897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4" name="Picture Placeholder 43"/>
          <p:cNvSpPr>
            <a:spLocks noGrp="1"/>
          </p:cNvSpPr>
          <p:nvPr>
            <p:ph type="pic" sz="quarter" idx="23"/>
          </p:nvPr>
        </p:nvSpPr>
        <p:spPr bwMode="auto">
          <a:xfrm>
            <a:off x="6633209" y="2400057"/>
            <a:ext cx="1574804" cy="1749954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 fill="norm" stroke="1" extrusionOk="0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7"/>
          </p:nvPr>
        </p:nvSpPr>
        <p:spPr bwMode="auto">
          <a:xfrm>
            <a:off x="6302142" y="4179294"/>
            <a:ext cx="2247675" cy="645153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18"/>
          </p:nvPr>
        </p:nvSpPr>
        <p:spPr bwMode="auto">
          <a:xfrm>
            <a:off x="6302142" y="4918682"/>
            <a:ext cx="2247674" cy="1319897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5" name="Picture Placeholder 44"/>
          <p:cNvSpPr>
            <a:spLocks noGrp="1"/>
          </p:cNvSpPr>
          <p:nvPr>
            <p:ph type="pic" sz="quarter" idx="24"/>
          </p:nvPr>
        </p:nvSpPr>
        <p:spPr bwMode="auto">
          <a:xfrm>
            <a:off x="9388471" y="2400057"/>
            <a:ext cx="1574804" cy="1749954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 fill="norm" stroke="1" extrusionOk="0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19"/>
          </p:nvPr>
        </p:nvSpPr>
        <p:spPr bwMode="auto">
          <a:xfrm>
            <a:off x="9071562" y="4179294"/>
            <a:ext cx="2247675" cy="645153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0"/>
          </p:nvPr>
        </p:nvSpPr>
        <p:spPr bwMode="auto">
          <a:xfrm>
            <a:off x="9071562" y="4918682"/>
            <a:ext cx="2247674" cy="1319897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B62492F7-AF48-144F-A38F-899165CDF1AF}" type="datetimeFigureOut">
              <a:rPr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597219" y="6241942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8" name="Straight Connector 14"/>
          <p:cNvCxnSpPr>
            <a:cxnSpLocks/>
          </p:cNvCxnSpPr>
          <p:nvPr userDrawn="1"/>
        </p:nvCxnSpPr>
        <p:spPr bwMode="auto">
          <a:xfrm>
            <a:off x="3282040" y="2210845"/>
            <a:ext cx="0" cy="3162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5"/>
          <p:cNvCxnSpPr>
            <a:cxnSpLocks/>
          </p:cNvCxnSpPr>
          <p:nvPr userDrawn="1"/>
        </p:nvCxnSpPr>
        <p:spPr bwMode="auto">
          <a:xfrm>
            <a:off x="6041802" y="2210845"/>
            <a:ext cx="0" cy="3162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6"/>
          <p:cNvCxnSpPr>
            <a:cxnSpLocks/>
          </p:cNvCxnSpPr>
          <p:nvPr userDrawn="1"/>
        </p:nvCxnSpPr>
        <p:spPr bwMode="auto">
          <a:xfrm>
            <a:off x="8801564" y="2210845"/>
            <a:ext cx="0" cy="31622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1_Title and 4-item Lists 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6250" y="375782"/>
            <a:ext cx="10404804" cy="1336216"/>
          </a:xfrm>
        </p:spPr>
        <p:txBody>
          <a:bodyPr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3" name="Text Placeholder 1"/>
          <p:cNvSpPr>
            <a:spLocks noGrp="1"/>
          </p:cNvSpPr>
          <p:nvPr>
            <p:ph type="body" sz="quarter" idx="22"/>
          </p:nvPr>
        </p:nvSpPr>
        <p:spPr bwMode="auto">
          <a:xfrm>
            <a:off x="989961" y="1981800"/>
            <a:ext cx="2136020" cy="116116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1"/>
          </p:nvPr>
        </p:nvSpPr>
        <p:spPr bwMode="auto">
          <a:xfrm>
            <a:off x="989961" y="3466533"/>
            <a:ext cx="2129151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24"/>
          </p:nvPr>
        </p:nvSpPr>
        <p:spPr bwMode="auto">
          <a:xfrm>
            <a:off x="4925584" y="2042906"/>
            <a:ext cx="2136020" cy="116116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3"/>
          </p:nvPr>
        </p:nvSpPr>
        <p:spPr bwMode="auto">
          <a:xfrm>
            <a:off x="4932453" y="3530498"/>
            <a:ext cx="2129151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8"/>
          </p:nvPr>
        </p:nvSpPr>
        <p:spPr bwMode="auto">
          <a:xfrm>
            <a:off x="9146053" y="2123884"/>
            <a:ext cx="2136020" cy="116116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6" name="Text Placeholder 8"/>
          <p:cNvSpPr>
            <a:spLocks noGrp="1"/>
          </p:cNvSpPr>
          <p:nvPr>
            <p:ph type="body" sz="quarter" idx="27"/>
          </p:nvPr>
        </p:nvSpPr>
        <p:spPr bwMode="auto">
          <a:xfrm>
            <a:off x="9146053" y="3582732"/>
            <a:ext cx="2129151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A962BE1D-7964-44D6-BF18-CA72F3DC5CE6}" type="datetime1">
              <a:rPr lang="ru-RU"/>
              <a:t/>
            </a:fld>
            <a:endParaRPr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146053" y="6195906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7" name="Straight Connector 31"/>
          <p:cNvCxnSpPr>
            <a:cxnSpLocks/>
          </p:cNvCxnSpPr>
          <p:nvPr userDrawn="1"/>
        </p:nvCxnSpPr>
        <p:spPr bwMode="auto">
          <a:xfrm>
            <a:off x="-4748" y="253152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>
            <a:cxnSpLocks/>
          </p:cNvCxnSpPr>
          <p:nvPr userDrawn="1"/>
        </p:nvCxnSpPr>
        <p:spPr bwMode="auto">
          <a:xfrm>
            <a:off x="1198858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>
            <a:cxnSpLocks/>
          </p:cNvCxnSpPr>
          <p:nvPr userDrawn="1"/>
        </p:nvCxnSpPr>
        <p:spPr bwMode="auto">
          <a:xfrm>
            <a:off x="20340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1"/>
          <p:cNvCxnSpPr>
            <a:cxnSpLocks/>
          </p:cNvCxnSpPr>
          <p:nvPr userDrawn="1"/>
        </p:nvCxnSpPr>
        <p:spPr bwMode="auto">
          <a:xfrm>
            <a:off x="0" y="6641253"/>
            <a:ext cx="121967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1_Title and 4-item Lists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4689308" y="2360892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4697046" y="3847707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4697046" y="4991559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697046" y="481644"/>
            <a:ext cx="7016814" cy="1642532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9"/>
          </p:nvPr>
        </p:nvSpPr>
        <p:spPr bwMode="auto">
          <a:xfrm>
            <a:off x="974557" y="1660356"/>
            <a:ext cx="3284619" cy="4393306"/>
          </a:xfrm>
          <a:custGeom>
            <a:avLst/>
            <a:gdLst>
              <a:gd name="connsiteX0" fmla="*/ 0 w 3284621"/>
              <a:gd name="connsiteY0" fmla="*/ 0 h 4393308"/>
              <a:gd name="connsiteX1" fmla="*/ 3284621 w 3284621"/>
              <a:gd name="connsiteY1" fmla="*/ 0 h 4393308"/>
              <a:gd name="connsiteX2" fmla="*/ 3284621 w 3284621"/>
              <a:gd name="connsiteY2" fmla="*/ 3448155 h 4393308"/>
              <a:gd name="connsiteX3" fmla="*/ 2529949 w 3284621"/>
              <a:gd name="connsiteY3" fmla="*/ 4374107 h 4393308"/>
              <a:gd name="connsiteX4" fmla="*/ 2339477 w 3284621"/>
              <a:gd name="connsiteY4" fmla="*/ 4393308 h 4393308"/>
              <a:gd name="connsiteX5" fmla="*/ 0 w 3284621"/>
              <a:gd name="connsiteY5" fmla="*/ 4393308 h 439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4621" h="4393308" fill="norm" stroke="1" extrusionOk="0">
                <a:moveTo>
                  <a:pt x="0" y="0"/>
                </a:moveTo>
                <a:lnTo>
                  <a:pt x="3284621" y="0"/>
                </a:lnTo>
                <a:lnTo>
                  <a:pt x="3284621" y="3448155"/>
                </a:lnTo>
                <a:cubicBezTo>
                  <a:pt x="3284621" y="3904900"/>
                  <a:pt x="2960639" y="4285975"/>
                  <a:pt x="2529949" y="4374107"/>
                </a:cubicBezTo>
                <a:lnTo>
                  <a:pt x="2339477" y="4393308"/>
                </a:lnTo>
                <a:lnTo>
                  <a:pt x="0" y="43933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4694467" y="2356697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01</a:t>
            </a:r>
            <a:endParaRPr lang="zh-CN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/>
          </p:nvPr>
        </p:nvSpPr>
        <p:spPr bwMode="auto">
          <a:xfrm>
            <a:off x="5371556" y="2528001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1"/>
          </p:nvPr>
        </p:nvSpPr>
        <p:spPr bwMode="auto">
          <a:xfrm>
            <a:off x="5371555" y="2846800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4689233" y="3844539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02</a:t>
            </a:r>
            <a:endParaRPr lang="zh-CN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4"/>
          </p:nvPr>
        </p:nvSpPr>
        <p:spPr bwMode="auto">
          <a:xfrm>
            <a:off x="5371556" y="3476715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3"/>
          </p:nvPr>
        </p:nvSpPr>
        <p:spPr bwMode="auto">
          <a:xfrm>
            <a:off x="5371555" y="3795516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4702204" y="4991559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03</a:t>
            </a:r>
            <a:endParaRPr lang="zh-CN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6"/>
          </p:nvPr>
        </p:nvSpPr>
        <p:spPr bwMode="auto">
          <a:xfrm>
            <a:off x="5371556" y="4425426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5"/>
          </p:nvPr>
        </p:nvSpPr>
        <p:spPr bwMode="auto">
          <a:xfrm>
            <a:off x="5371555" y="4744224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28"/>
          </p:nvPr>
        </p:nvSpPr>
        <p:spPr bwMode="auto">
          <a:xfrm>
            <a:off x="5371556" y="5375722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7"/>
          </p:nvPr>
        </p:nvSpPr>
        <p:spPr bwMode="auto">
          <a:xfrm>
            <a:off x="5371555" y="5694521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7D04804C-D410-45A4-A7CB-72C713B80A3B}" type="datetime1">
              <a:rPr lang="ru-RU"/>
              <a:t/>
            </a:fld>
            <a:endParaRPr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7" name="Straight Connector 31"/>
          <p:cNvCxnSpPr>
            <a:cxnSpLocks/>
          </p:cNvCxnSpPr>
          <p:nvPr userDrawn="1"/>
        </p:nvCxnSpPr>
        <p:spPr bwMode="auto">
          <a:xfrm>
            <a:off x="0" y="6654978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2_Title and 4-item Lists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4689308" y="2360892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4684151" y="403344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36000" rIns="36000" bIns="36000" rtlCol="0" anchor="ctr" anchorCtr="0">
            <a:noAutofit/>
          </a:bodyPr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b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697046" y="481644"/>
            <a:ext cx="7016814" cy="1642532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9"/>
          </p:nvPr>
        </p:nvSpPr>
        <p:spPr bwMode="auto">
          <a:xfrm>
            <a:off x="974557" y="1660356"/>
            <a:ext cx="3284619" cy="4393306"/>
          </a:xfrm>
          <a:custGeom>
            <a:avLst/>
            <a:gdLst>
              <a:gd name="connsiteX0" fmla="*/ 0 w 3284621"/>
              <a:gd name="connsiteY0" fmla="*/ 0 h 4393308"/>
              <a:gd name="connsiteX1" fmla="*/ 3284621 w 3284621"/>
              <a:gd name="connsiteY1" fmla="*/ 0 h 4393308"/>
              <a:gd name="connsiteX2" fmla="*/ 3284621 w 3284621"/>
              <a:gd name="connsiteY2" fmla="*/ 3448155 h 4393308"/>
              <a:gd name="connsiteX3" fmla="*/ 2529949 w 3284621"/>
              <a:gd name="connsiteY3" fmla="*/ 4374107 h 4393308"/>
              <a:gd name="connsiteX4" fmla="*/ 2339477 w 3284621"/>
              <a:gd name="connsiteY4" fmla="*/ 4393308 h 4393308"/>
              <a:gd name="connsiteX5" fmla="*/ 0 w 3284621"/>
              <a:gd name="connsiteY5" fmla="*/ 4393308 h 439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4621" h="4393308" fill="norm" stroke="1" extrusionOk="0">
                <a:moveTo>
                  <a:pt x="0" y="0"/>
                </a:moveTo>
                <a:lnTo>
                  <a:pt x="3284621" y="0"/>
                </a:lnTo>
                <a:lnTo>
                  <a:pt x="3284621" y="3448155"/>
                </a:lnTo>
                <a:cubicBezTo>
                  <a:pt x="3284621" y="3904900"/>
                  <a:pt x="2960639" y="4285975"/>
                  <a:pt x="2529949" y="4374107"/>
                </a:cubicBezTo>
                <a:lnTo>
                  <a:pt x="2339477" y="4393308"/>
                </a:lnTo>
                <a:lnTo>
                  <a:pt x="0" y="43933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4694467" y="2356697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01</a:t>
            </a:r>
            <a:endParaRPr lang="zh-CN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/>
          </p:nvPr>
        </p:nvSpPr>
        <p:spPr bwMode="auto">
          <a:xfrm>
            <a:off x="5371556" y="2528001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1"/>
          </p:nvPr>
        </p:nvSpPr>
        <p:spPr bwMode="auto">
          <a:xfrm>
            <a:off x="5371555" y="2846800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4689308" y="4047012"/>
            <a:ext cx="462840" cy="468310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en-US"/>
              <a:t>02</a:t>
            </a:r>
            <a:endParaRPr lang="zh-CN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4"/>
          </p:nvPr>
        </p:nvSpPr>
        <p:spPr bwMode="auto">
          <a:xfrm>
            <a:off x="5371556" y="3476715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3"/>
          </p:nvPr>
        </p:nvSpPr>
        <p:spPr bwMode="auto">
          <a:xfrm>
            <a:off x="5371555" y="3795516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6"/>
          </p:nvPr>
        </p:nvSpPr>
        <p:spPr bwMode="auto">
          <a:xfrm>
            <a:off x="5371556" y="4425426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5"/>
          </p:nvPr>
        </p:nvSpPr>
        <p:spPr bwMode="auto">
          <a:xfrm>
            <a:off x="5371555" y="4744224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28"/>
          </p:nvPr>
        </p:nvSpPr>
        <p:spPr bwMode="auto">
          <a:xfrm>
            <a:off x="5371556" y="5375722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7"/>
          </p:nvPr>
        </p:nvSpPr>
        <p:spPr bwMode="auto">
          <a:xfrm>
            <a:off x="5371555" y="5694521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7D04804C-D410-45A4-A7CB-72C713B80A3B}" type="datetime1">
              <a:rPr lang="ru-RU"/>
              <a:t/>
            </a:fld>
            <a:endParaRPr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7" name="Straight Connector 31"/>
          <p:cNvCxnSpPr>
            <a:cxnSpLocks/>
          </p:cNvCxnSpPr>
          <p:nvPr userDrawn="1"/>
        </p:nvCxnSpPr>
        <p:spPr bwMode="auto">
          <a:xfrm>
            <a:off x="0" y="6654978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>
            <a:cxnSpLocks/>
          </p:cNvCxnSpPr>
          <p:nvPr userDrawn="1"/>
        </p:nvCxnSpPr>
        <p:spPr bwMode="auto">
          <a:xfrm>
            <a:off x="25421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1_Title and 3-item List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4697046" y="481644"/>
            <a:ext cx="7016814" cy="1642532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7"/>
          </p:nvPr>
        </p:nvSpPr>
        <p:spPr bwMode="auto">
          <a:xfrm>
            <a:off x="0" y="0"/>
            <a:ext cx="4210772" cy="6858000"/>
          </a:xfrm>
          <a:custGeom>
            <a:avLst/>
            <a:gdLst>
              <a:gd name="connsiteX0" fmla="*/ 0 w 4210774"/>
              <a:gd name="connsiteY0" fmla="*/ 0 h 6858000"/>
              <a:gd name="connsiteX1" fmla="*/ 660400 w 4210774"/>
              <a:gd name="connsiteY1" fmla="*/ 0 h 6858000"/>
              <a:gd name="connsiteX2" fmla="*/ 1028700 w 4210774"/>
              <a:gd name="connsiteY2" fmla="*/ 0 h 6858000"/>
              <a:gd name="connsiteX3" fmla="*/ 3466332 w 4210774"/>
              <a:gd name="connsiteY3" fmla="*/ 0 h 6858000"/>
              <a:gd name="connsiteX4" fmla="*/ 4210774 w 4210774"/>
              <a:gd name="connsiteY4" fmla="*/ 744442 h 6858000"/>
              <a:gd name="connsiteX5" fmla="*/ 4210774 w 4210774"/>
              <a:gd name="connsiteY5" fmla="*/ 6858000 h 6858000"/>
              <a:gd name="connsiteX6" fmla="*/ 1028700 w 4210774"/>
              <a:gd name="connsiteY6" fmla="*/ 6858000 h 6858000"/>
              <a:gd name="connsiteX7" fmla="*/ 660400 w 4210774"/>
              <a:gd name="connsiteY7" fmla="*/ 6858000 h 6858000"/>
              <a:gd name="connsiteX8" fmla="*/ 0 w 4210774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0774" h="6858000" fill="norm" stroke="1" extrusionOk="0">
                <a:moveTo>
                  <a:pt x="0" y="0"/>
                </a:moveTo>
                <a:lnTo>
                  <a:pt x="660400" y="0"/>
                </a:lnTo>
                <a:lnTo>
                  <a:pt x="1028700" y="0"/>
                </a:lnTo>
                <a:lnTo>
                  <a:pt x="3466332" y="0"/>
                </a:lnTo>
                <a:cubicBezTo>
                  <a:pt x="3877476" y="0"/>
                  <a:pt x="4210774" y="333298"/>
                  <a:pt x="4210774" y="744442"/>
                </a:cubicBezTo>
                <a:lnTo>
                  <a:pt x="4210774" y="6858000"/>
                </a:lnTo>
                <a:lnTo>
                  <a:pt x="1028700" y="6858000"/>
                </a:lnTo>
                <a:lnTo>
                  <a:pt x="660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pPr>
              <a:defRPr/>
            </a:pPr>
            <a:endParaRPr lang="zh-CN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2"/>
          </p:nvPr>
        </p:nvSpPr>
        <p:spPr bwMode="auto">
          <a:xfrm>
            <a:off x="5371556" y="2826849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1"/>
          </p:nvPr>
        </p:nvSpPr>
        <p:spPr bwMode="auto">
          <a:xfrm>
            <a:off x="5371555" y="3145648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4"/>
          </p:nvPr>
        </p:nvSpPr>
        <p:spPr bwMode="auto">
          <a:xfrm>
            <a:off x="5371553" y="4103190"/>
            <a:ext cx="6342304" cy="306715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3"/>
          </p:nvPr>
        </p:nvSpPr>
        <p:spPr bwMode="auto">
          <a:xfrm>
            <a:off x="5371552" y="4434689"/>
            <a:ext cx="6342302" cy="566361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03/12/2025</a:t>
            </a:r>
            <a:fld id="{1298A372-CCF0-4518-AA1D-C2E670C4C6B2}" type="datetime1">
              <a:rPr lang="ru-RU"/>
              <a:t/>
            </a:fld>
            <a:endParaRPr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  <p:cxnSp>
        <p:nvCxnSpPr>
          <p:cNvPr id="13" name="Straight Connector 32"/>
          <p:cNvCxnSpPr>
            <a:cxnSpLocks/>
          </p:cNvCxnSpPr>
          <p:nvPr userDrawn="1"/>
        </p:nvCxnSpPr>
        <p:spPr bwMode="auto">
          <a:xfrm>
            <a:off x="12000624" y="8948"/>
            <a:ext cx="0" cy="6849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1"/>
          <p:cNvCxnSpPr>
            <a:cxnSpLocks/>
          </p:cNvCxnSpPr>
          <p:nvPr userDrawn="1"/>
        </p:nvCxnSpPr>
        <p:spPr bwMode="auto">
          <a:xfrm flipH="1">
            <a:off x="0" y="163460"/>
            <a:ext cx="121919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2"/>
            <a:ext cx="9144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198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365125"/>
            <a:ext cx="10515600" cy="1325562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2"/>
            <a:ext cx="5157785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7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7" y="987425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5"/>
            <a:ext cx="7734299" cy="5811838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slideLayout" Target="../slideLayouts/slideLayout66.xml"/><Relationship Id="rId67" Type="http://schemas.openxmlformats.org/officeDocument/2006/relationships/slideLayout" Target="../slideLayouts/slideLayout67.xml"/><Relationship Id="rId68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8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60398" y="128585"/>
            <a:ext cx="10858500" cy="900110"/>
          </a:xfrm>
          <a:prstGeom prst="rect">
            <a:avLst/>
          </a:prstGeom>
        </p:spPr>
        <p:txBody>
          <a:bodyPr vert="horz" lIns="36000" tIns="36000" rIns="36000" bIns="36000" rtlCol="0" anchor="b">
            <a:no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60398" y="1130298"/>
            <a:ext cx="10858500" cy="5003798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FE395786-A07D-4F45-9854-5B134E06DC90}" type="datetime1">
              <a:rPr lang="ru-RU"/>
              <a:t/>
            </a:fld>
            <a:endParaRPr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49"/>
            <a:ext cx="41148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Sample Footer Text</a:t>
            </a:r>
            <a:endParaRPr/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8" y="6356349"/>
            <a:ext cx="2743200" cy="365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CC7497A-8219-D24C-A0EB-E9A5CBD8030E}" type="slidenum">
              <a:rPr/>
              <a:t/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</p:sldLayoutIdLst>
  <p:hf dt="0" ftr="0" hdr="0" sldNum="1"/>
  <p:txStyles>
    <p:titleStyle>
      <a:lvl1pPr algn="l" defTabSz="914400">
        <a:lnSpc>
          <a:spcPct val="100000"/>
        </a:lnSpc>
        <a:spcBef>
          <a:spcPts val="0"/>
        </a:spcBef>
        <a:buNone/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120000"/>
        </a:lnSpc>
        <a:spcBef>
          <a:spcPts val="10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dt="0" ftr="0" hdr="0" sldNum="1"/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Liberation Sans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Liberation Sans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image" Target="../media/image9.jpg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jpg"/><Relationship Id="rId5" Type="http://schemas.openxmlformats.org/officeDocument/2006/relationships/image" Target="../media/image17.jpg"/><Relationship Id="rId6" Type="http://schemas.openxmlformats.org/officeDocument/2006/relationships/image" Target="../media/image18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5" Type="http://schemas.openxmlformats.org/officeDocument/2006/relationships/image" Target="../media/image21.jpg"/><Relationship Id="rId6" Type="http://schemas.openxmlformats.org/officeDocument/2006/relationships/image" Target="../media/image22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7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Relationship Id="rId4" Type="http://schemas.openxmlformats.org/officeDocument/2006/relationships/image" Target="../media/image34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Relationship Id="rId4" Type="http://schemas.openxmlformats.org/officeDocument/2006/relationships/image" Target="../media/image37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jpg"/><Relationship Id="rId3" Type="http://schemas.openxmlformats.org/officeDocument/2006/relationships/image" Target="../media/image39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jp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2">
            <a:alpha val="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9128804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1462061" y="951651"/>
            <a:ext cx="8951648" cy="1669756"/>
          </a:xfrm>
        </p:spPr>
        <p:txBody>
          <a:bodyPr/>
          <a:lstStyle/>
          <a:p>
            <a:pPr algn="ctr">
              <a:defRPr/>
            </a:pPr>
            <a:br>
              <a:rPr lang="ru-RU" sz="2000">
                <a:latin typeface="Times New Roman"/>
                <a:ea typeface="Calibri"/>
                <a:cs typeface="Times New Roman"/>
              </a:rPr>
            </a:br>
            <a:br>
              <a:rPr lang="ru-RU" sz="2000">
                <a:latin typeface="Times New Roman"/>
                <a:ea typeface="Calibri"/>
                <a:cs typeface="Times New Roman"/>
              </a:rPr>
            </a:br>
            <a:br>
              <a:rPr lang="ru-RU" sz="2000">
                <a:latin typeface="Times New Roman"/>
                <a:ea typeface="Calibri"/>
                <a:cs typeface="Times New Roman"/>
              </a:rPr>
            </a:br>
            <a:br>
              <a:rPr lang="ru-RU" sz="2000">
                <a:latin typeface="Times New Roman"/>
                <a:ea typeface="Calibri"/>
                <a:cs typeface="Times New Roman"/>
              </a:rPr>
            </a:br>
            <a:br>
              <a:rPr lang="ru-RU" sz="2000">
                <a:latin typeface="Times New Roman"/>
                <a:ea typeface="Calibri"/>
                <a:cs typeface="Times New Roman"/>
              </a:rPr>
            </a:br>
            <a:r>
              <a:rPr lang="ru-RU" sz="2000">
                <a:latin typeface="Times New Roman"/>
                <a:ea typeface="Calibri"/>
                <a:cs typeface="Times New Roman"/>
              </a:rPr>
              <a:t>Контрольно-счетная </a:t>
            </a:r>
            <a:r>
              <a:rPr lang="ru-RU" sz="2000">
                <a:latin typeface="Times New Roman"/>
                <a:ea typeface="Calibri"/>
                <a:cs typeface="Times New Roman"/>
              </a:rPr>
              <a:t>палата </a:t>
            </a:r>
            <a:br>
              <a:rPr lang="ru-RU" sz="2000">
                <a:latin typeface="Times New Roman"/>
                <a:ea typeface="Calibri"/>
                <a:cs typeface="Times New Roman"/>
              </a:rPr>
            </a:br>
            <a:r>
              <a:rPr lang="ru-RU" sz="2000">
                <a:latin typeface="Times New Roman"/>
                <a:ea typeface="Calibri"/>
                <a:cs typeface="Times New Roman"/>
              </a:rPr>
              <a:t>Петропавловск-Камчатского городского округа</a:t>
            </a:r>
            <a:br>
              <a:rPr lang="ru-RU">
                <a:latin typeface="Times New Roman"/>
                <a:ea typeface="Calibri"/>
                <a:cs typeface="Times New Roman"/>
              </a:rPr>
            </a:br>
            <a:r>
              <a:rPr lang="en-US">
                <a:latin typeface="Times New Roman"/>
                <a:cs typeface="Times New Roman"/>
              </a:rPr>
              <a:t>​</a:t>
            </a:r>
            <a:r>
              <a:rPr lang="ru-RU" sz="3000">
                <a:latin typeface="Times New Roman"/>
                <a:cs typeface="Times New Roman"/>
              </a:rPr>
              <a:t>Отчет о результатах контрольного мероприятия</a:t>
            </a:r>
            <a:endParaRPr lang="zh-CN" sz="3000">
              <a:latin typeface="Times New Roman"/>
              <a:cs typeface="Times New Roman"/>
            </a:endParaRPr>
          </a:p>
        </p:txBody>
      </p:sp>
      <p:pic>
        <p:nvPicPr>
          <p:cNvPr id="192889493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28436" y="-36076"/>
            <a:ext cx="12333322" cy="6930153"/>
          </a:xfrm>
          <a:prstGeom prst="rect">
            <a:avLst/>
          </a:prstGeom>
        </p:spPr>
      </p:pic>
      <p:pic>
        <p:nvPicPr>
          <p:cNvPr id="1927983937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58126" y="79508"/>
            <a:ext cx="1359514" cy="1306775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/>
        </p:spPr>
      </p:pic>
      <p:sp>
        <p:nvSpPr>
          <p:cNvPr id="1281584894" name=""/>
          <p:cNvSpPr txBox="1"/>
          <p:nvPr/>
        </p:nvSpPr>
        <p:spPr bwMode="auto">
          <a:xfrm flipH="0" flipV="0">
            <a:off x="1785726" y="2671597"/>
            <a:ext cx="8817972" cy="344459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sz="22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«Выборочная проверка целевого и эффективного использования средств субсидий, выделенных на капитальный, текущий ремонт объектов нежилого фонда муниципальной собственности (включая государственную экспертизу проектной документации и результатов инженерных изысканий при проведении капитального ремонта), возмещение расходов по капитальному, текущему ремонту помещений общего пользования в нежилом здании (строении), принадлежащем на праве долевой собственности нескольким собственникам, в которых размещаются муниципальные бюджетные и автономные учреждения»</a:t>
            </a:r>
            <a:r>
              <a:rPr sz="2200" b="1"/>
              <a:t> </a:t>
            </a:r>
            <a:endParaRPr sz="2200"/>
          </a:p>
        </p:txBody>
      </p:sp>
      <p:sp>
        <p:nvSpPr>
          <p:cNvPr id="2028430121" name=""/>
          <p:cNvSpPr txBox="1"/>
          <p:nvPr/>
        </p:nvSpPr>
        <p:spPr bwMode="auto">
          <a:xfrm flipH="0" flipV="0">
            <a:off x="1769749" y="1386283"/>
            <a:ext cx="8832870" cy="115859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ru-RU" sz="2000" b="1">
                <a:latin typeface="Times New Roman"/>
                <a:ea typeface="Calibri"/>
                <a:cs typeface="Times New Roman"/>
              </a:rPr>
              <a:t>Контрольно-счетная </a:t>
            </a:r>
            <a:r>
              <a:rPr lang="ru-RU" sz="2000" b="1">
                <a:latin typeface="Times New Roman"/>
                <a:ea typeface="Calibri"/>
                <a:cs typeface="Times New Roman"/>
              </a:rPr>
              <a:t>палата </a:t>
            </a:r>
            <a:br>
              <a:rPr lang="ru-RU" sz="2000" b="1">
                <a:latin typeface="Times New Roman"/>
                <a:ea typeface="Calibri"/>
                <a:cs typeface="Times New Roman"/>
              </a:rPr>
            </a:br>
            <a:r>
              <a:rPr lang="ru-RU" sz="2000" b="1">
                <a:latin typeface="Times New Roman"/>
                <a:ea typeface="Calibri"/>
                <a:cs typeface="Times New Roman"/>
              </a:rPr>
              <a:t>Петропавловск-Камчатского городского округа</a:t>
            </a:r>
            <a:br>
              <a:rPr lang="ru-RU">
                <a:latin typeface="Times New Roman"/>
                <a:ea typeface="Calibri"/>
                <a:cs typeface="Times New Roman"/>
              </a:rPr>
            </a:br>
            <a:r>
              <a:rPr lang="en-US">
                <a:latin typeface="Times New Roman"/>
                <a:cs typeface="Times New Roman"/>
              </a:rPr>
              <a:t>​</a:t>
            </a:r>
            <a:r>
              <a:rPr lang="ru-RU" sz="3000" b="1">
                <a:latin typeface="Times New Roman"/>
                <a:cs typeface="Times New Roman"/>
              </a:rPr>
              <a:t>Отчет о результатах контрольного мероприятия</a:t>
            </a:r>
            <a:endParaRPr sz="3000" b="1">
              <a:latin typeface="Times New Roman"/>
              <a:cs typeface="Times New Roman"/>
            </a:endParaRPr>
          </a:p>
        </p:txBody>
      </p:sp>
      <p:sp>
        <p:nvSpPr>
          <p:cNvPr id="18836192" name=""/>
          <p:cNvSpPr txBox="1"/>
          <p:nvPr/>
        </p:nvSpPr>
        <p:spPr bwMode="auto">
          <a:xfrm flipH="0" flipV="0">
            <a:off x="4799349" y="6116197"/>
            <a:ext cx="3377889" cy="39659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-RU" sz="2000" b="0">
                <a:latin typeface="Times New Roman"/>
                <a:cs typeface="Times New Roman"/>
              </a:rPr>
              <a:t>з</a:t>
            </a:r>
            <a:r>
              <a:rPr lang="ru-RU" sz="2000" b="0">
                <a:latin typeface="Times New Roman"/>
                <a:cs typeface="Times New Roman"/>
              </a:rPr>
              <a:t>а 2025 год (иные периоды)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8047602" name="Text Placeholder 3"/>
          <p:cNvSpPr>
            <a:spLocks noGrp="1"/>
          </p:cNvSpPr>
          <p:nvPr>
            <p:ph type="body" sz="quarter" idx="19"/>
          </p:nvPr>
        </p:nvSpPr>
        <p:spPr bwMode="auto">
          <a:xfrm>
            <a:off x="9740621" y="5739516"/>
            <a:ext cx="1828800" cy="274320"/>
          </a:xfrm>
        </p:spPr>
        <p:txBody>
          <a:bodyPr lIns="36000" tIns="36000" rIns="36000" bIns="3600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920709863" name="Subtitle 2"/>
          <p:cNvSpPr>
            <a:spLocks noGrp="1"/>
          </p:cNvSpPr>
          <p:nvPr>
            <p:ph type="subTitle" idx="1"/>
          </p:nvPr>
        </p:nvSpPr>
        <p:spPr bwMode="auto">
          <a:xfrm>
            <a:off x="657225" y="4253114"/>
            <a:ext cx="10912196" cy="1174221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2112716759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57225" y="383153"/>
            <a:ext cx="10912196" cy="3768217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50403260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7" y="6356349"/>
            <a:ext cx="2743200" cy="365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0B60FC2B-0D47-B79B-09EA-EB46D8B3DABE}" type="slidenum">
              <a:rPr/>
              <a:t/>
            </a:fld>
            <a:endParaRPr/>
          </a:p>
        </p:txBody>
      </p:sp>
      <p:pic>
        <p:nvPicPr>
          <p:cNvPr id="72324667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23566" y="-38839"/>
            <a:ext cx="12439444" cy="6935679"/>
          </a:xfrm>
          <a:prstGeom prst="rect">
            <a:avLst/>
          </a:prstGeom>
        </p:spPr>
      </p:pic>
      <p:sp>
        <p:nvSpPr>
          <p:cNvPr id="321308747" name="Subetitle 2"/>
          <p:cNvSpPr>
            <a:spLocks noGrp="1"/>
          </p:cNvSpPr>
          <p:nvPr/>
        </p:nvSpPr>
        <p:spPr bwMode="auto">
          <a:xfrm flipH="0" flipV="0">
            <a:off x="860969" y="451281"/>
            <a:ext cx="11032353" cy="5955435"/>
          </a:xfrm>
        </p:spPr>
        <p:txBody>
          <a:bodyPr vert="horz" lIns="36000" tIns="36000" rIns="36000" bIns="36000" rtlCol="0">
            <a:noAutofit/>
          </a:bodyPr>
          <a:lstStyle>
            <a:lvl1pPr marL="0" indent="0" algn="r" defTabSz="914400">
              <a:lnSpc>
                <a:spcPct val="120000"/>
              </a:lnSpc>
              <a:spcBef>
                <a:spcPts val="999"/>
              </a:spcBef>
              <a:buFont typeface="Arial"/>
              <a:buNone/>
              <a:defRPr sz="2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12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12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12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12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3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Объект контроля: </a:t>
            </a:r>
            <a:endParaRPr sz="3600" b="1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9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Основание для проведения                                            </a:t>
            </a:r>
            <a:endParaRPr sz="1900" b="1"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9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контрольного мероприятия: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ru-RU" sz="18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                                              </a:t>
            </a:r>
            <a:endParaRPr sz="1800" b="1"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пункт плана 1.4.3 плана деятельности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Контрольно-</a:t>
            </a: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счетной палаты на 2026 год,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утвержденного </a:t>
            </a:r>
            <a:endParaRPr sz="180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приказом КСП от 29.12.2025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№ 73-КСП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.</a:t>
            </a: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endParaRPr sz="1800" b="1"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9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Цель контрольного мероприятия:</a:t>
            </a:r>
            <a:endParaRPr sz="1900" b="1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осуществление контроля за целевым и </a:t>
            </a: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э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ффективным использованием средств </a:t>
            </a: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бюджета Петропавловск-Камчатского </a:t>
            </a: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городского округа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.</a:t>
            </a: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defRPr/>
            </a:pPr>
            <a:endParaRPr sz="19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l">
              <a:lnSpc>
                <a:spcPct val="100000"/>
              </a:lnSpc>
              <a:defRPr/>
            </a:pPr>
            <a:r>
              <a:rPr lang="ru-RU" sz="19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Проверяемый период: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2025 год</a:t>
            </a: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defRPr/>
            </a:pPr>
            <a:endParaRPr lang="ru-RU" sz="1800" b="1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sz="1800" b="1"/>
          </a:p>
          <a:p>
            <a:pPr algn="l">
              <a:defRPr/>
            </a:pPr>
            <a:endParaRPr sz="1800" b="1"/>
          </a:p>
          <a:p>
            <a:pPr>
              <a:defRPr/>
            </a:pPr>
            <a:endParaRPr/>
          </a:p>
        </p:txBody>
      </p:sp>
      <p:sp>
        <p:nvSpPr>
          <p:cNvPr id="1966251563" name="Прямоугольник 11"/>
          <p:cNvSpPr/>
          <p:nvPr/>
        </p:nvSpPr>
        <p:spPr bwMode="auto">
          <a:xfrm flipH="0" flipV="0">
            <a:off x="5037273" y="549491"/>
            <a:ext cx="6856050" cy="532471"/>
          </a:xfrm>
          <a:prstGeom prst="rect">
            <a:avLst/>
          </a:prstGeom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1453D4"/>
                </a:solidFill>
                <a:latin typeface="Aptos"/>
                <a:ea typeface="Aptos"/>
                <a:cs typeface="Aptos"/>
              </a:rPr>
              <a:t>МАДОУ «</a:t>
            </a:r>
            <a:r>
              <a:rPr lang="ru-RU" sz="2000" b="1" i="0" u="none" strike="noStrike" cap="none" spc="0">
                <a:solidFill>
                  <a:srgbClr val="1453D4"/>
                </a:solidFill>
                <a:latin typeface="Aptos"/>
                <a:ea typeface="Aptos"/>
                <a:cs typeface="Aptos"/>
              </a:rPr>
              <a:t>Детский сад № 7 комбинированного вида</a:t>
            </a:r>
            <a:r>
              <a:rPr lang="ru-RU" sz="2000" b="1">
                <a:solidFill>
                  <a:srgbClr val="1453D4"/>
                </a:solidFill>
                <a:latin typeface="Aptos"/>
                <a:ea typeface="Aptos"/>
                <a:cs typeface="Aptos"/>
              </a:rPr>
              <a:t>»</a:t>
            </a:r>
            <a:endParaRPr sz="2000" b="1">
              <a:solidFill>
                <a:srgbClr val="1453D4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027306073" name=""/>
          <p:cNvSpPr txBox="1"/>
          <p:nvPr/>
        </p:nvSpPr>
        <p:spPr bwMode="auto">
          <a:xfrm flipH="0" flipV="0">
            <a:off x="6897115" y="1362271"/>
            <a:ext cx="4909851" cy="5593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ru-RU" sz="19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Предмет контрольного мероприятия:</a:t>
            </a:r>
            <a:endParaRPr sz="1900" b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>
              <a:defRPr/>
            </a:pP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д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ея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тельность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МАДОУ «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Детский сад № 7 комбинированного вида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» по целевому и эффективному использованию субсидий,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выделенных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на капитал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ьный, текущий ремонт объектов нежилого фонда муниципальной собственности (включая государственную экспертизу проектной документации и результатов инженерных изыс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каний при проведении капитального ремонт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а), возмещение расходов по капитальному, текущему ремонту помещений общего пользования в нежилом здании (строении), принадлежащем на праве долевой собственности нескольким собственникам, в которых размещаются муниципальные бюджетные и автономные учреждения</a:t>
            </a:r>
            <a:endParaRPr sz="18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9039960" name="Text Placeholder 3"/>
          <p:cNvSpPr>
            <a:spLocks noGrp="1"/>
          </p:cNvSpPr>
          <p:nvPr>
            <p:ph type="body" sz="quarter" idx="19"/>
          </p:nvPr>
        </p:nvSpPr>
        <p:spPr bwMode="auto">
          <a:xfrm>
            <a:off x="9740621" y="5739516"/>
            <a:ext cx="1828800" cy="274320"/>
          </a:xfrm>
        </p:spPr>
        <p:txBody>
          <a:bodyPr lIns="36000" tIns="36000" rIns="36000" bIns="3600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03473109" name="Subtitle 2"/>
          <p:cNvSpPr>
            <a:spLocks noGrp="1"/>
          </p:cNvSpPr>
          <p:nvPr>
            <p:ph type="subTitle" idx="1"/>
          </p:nvPr>
        </p:nvSpPr>
        <p:spPr bwMode="auto">
          <a:xfrm>
            <a:off x="657225" y="4253114"/>
            <a:ext cx="10912196" cy="1174221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endParaRPr/>
          </a:p>
        </p:txBody>
      </p:sp>
      <p:sp>
        <p:nvSpPr>
          <p:cNvPr id="1608305348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57225" y="383153"/>
            <a:ext cx="10912196" cy="3768217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3786615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7" y="6356349"/>
            <a:ext cx="2743200" cy="365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6530EBA9-5BC7-1AF1-204E-86ACCC18303C}" type="slidenum">
              <a:rPr/>
              <a:t/>
            </a:fld>
            <a:endParaRPr/>
          </a:p>
        </p:txBody>
      </p:sp>
      <p:pic>
        <p:nvPicPr>
          <p:cNvPr id="144443349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8189" y="-14351"/>
            <a:ext cx="12243026" cy="6886702"/>
          </a:xfrm>
          <a:prstGeom prst="rect">
            <a:avLst/>
          </a:prstGeom>
        </p:spPr>
      </p:pic>
      <p:sp>
        <p:nvSpPr>
          <p:cNvPr id="1786245607" name="Title 1"/>
          <p:cNvSpPr>
            <a:spLocks noGrp="1"/>
          </p:cNvSpPr>
          <p:nvPr/>
        </p:nvSpPr>
        <p:spPr bwMode="auto">
          <a:xfrm>
            <a:off x="781246" y="450786"/>
            <a:ext cx="10503999" cy="1027944"/>
          </a:xfrm>
        </p:spPr>
        <p:txBody>
          <a:bodyPr vert="horz" lIns="36000" tIns="36000" rIns="36000" bIns="36000" rtlCol="0" anchor="b">
            <a:noAutofit/>
          </a:bodyPr>
          <a:lstStyle>
            <a:lvl1pPr algn="r" defTabSz="914400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600"/>
              <a:t>Объект контроля: </a:t>
            </a:r>
            <a:endParaRPr sz="3600"/>
          </a:p>
        </p:txBody>
      </p:sp>
      <p:sp>
        <p:nvSpPr>
          <p:cNvPr id="1353065860" name="Прямоугольник 11"/>
          <p:cNvSpPr/>
          <p:nvPr/>
        </p:nvSpPr>
        <p:spPr bwMode="auto">
          <a:xfrm flipH="0" flipV="0">
            <a:off x="4991034" y="946258"/>
            <a:ext cx="6856050" cy="532471"/>
          </a:xfrm>
          <a:prstGeom prst="rect">
            <a:avLst/>
          </a:prstGeom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>
                <a:solidFill>
                  <a:srgbClr val="1453D4"/>
                </a:solidFill>
                <a:latin typeface="Aptos"/>
                <a:ea typeface="Aptos"/>
                <a:cs typeface="Aptos"/>
              </a:rPr>
              <a:t>МАДОУ «</a:t>
            </a:r>
            <a:r>
              <a:rPr lang="ru-RU" sz="2000" b="1" i="0" u="none" strike="noStrike" cap="none" spc="0">
                <a:solidFill>
                  <a:srgbClr val="1453D4"/>
                </a:solidFill>
                <a:latin typeface="Aptos"/>
                <a:ea typeface="Aptos"/>
                <a:cs typeface="Aptos"/>
              </a:rPr>
              <a:t>Детский сад № 7 комбинированного вида</a:t>
            </a:r>
            <a:r>
              <a:rPr lang="ru-RU" sz="2000" b="1">
                <a:solidFill>
                  <a:srgbClr val="1453D4"/>
                </a:solidFill>
                <a:latin typeface="Aptos"/>
                <a:ea typeface="Aptos"/>
                <a:cs typeface="Aptos"/>
              </a:rPr>
              <a:t>»</a:t>
            </a:r>
            <a:endParaRPr sz="2000" b="1">
              <a:solidFill>
                <a:srgbClr val="1453D4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47107419" name="Text Placeholder 3"/>
          <p:cNvSpPr>
            <a:spLocks noGrp="1"/>
          </p:cNvSpPr>
          <p:nvPr/>
        </p:nvSpPr>
        <p:spPr bwMode="auto">
          <a:xfrm flipH="0" flipV="0">
            <a:off x="1063679" y="2317978"/>
            <a:ext cx="4338569" cy="1197920"/>
          </a:xfrm>
        </p:spPr>
        <p:txBody>
          <a:bodyPr vert="horz" lIns="36000" tIns="36000" rIns="36000" bIns="36000" rtlCol="0">
            <a:noAutofit/>
          </a:bodyPr>
          <a:lstStyle>
            <a:lvl1pPr marL="228600" indent="-228600" algn="l" defTabSz="914400">
              <a:lnSpc>
                <a:spcPct val="120000"/>
              </a:lnSpc>
              <a:spcBef>
                <a:spcPts val="9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120000"/>
              </a:lnSpc>
              <a:spcBef>
                <a:spcPts val="499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120000"/>
              </a:lnSpc>
              <a:spcBef>
                <a:spcPts val="499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120000"/>
              </a:lnSpc>
              <a:spcBef>
                <a:spcPts val="499"/>
              </a:spcBef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120000"/>
              </a:lnSpc>
              <a:spcBef>
                <a:spcPts val="499"/>
              </a:spcBef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ru-RU" sz="2000" b="1">
                <a:latin typeface="Aptos"/>
                <a:ea typeface="Aptos"/>
                <a:cs typeface="Aptos"/>
              </a:rPr>
              <a:t>Срок проведения контрольного мероприятия:</a:t>
            </a:r>
            <a:endParaRPr sz="2000" b="1">
              <a:latin typeface="Aptos"/>
              <a:ea typeface="Aptos"/>
              <a:cs typeface="Aptos"/>
            </a:endParaRPr>
          </a:p>
          <a:p>
            <a:pPr marL="0" indent="0">
              <a:buFont typeface="Arial"/>
              <a:buNone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 03.07.2026 по 31.08.2026</a:t>
            </a:r>
            <a:endParaRPr sz="2000" b="1">
              <a:latin typeface="Aptos"/>
              <a:ea typeface="Aptos"/>
              <a:cs typeface="Aptos"/>
            </a:endParaRPr>
          </a:p>
          <a:p>
            <a:pPr marL="0" indent="0">
              <a:buFont typeface="Arial"/>
              <a:buNone/>
              <a:defRPr/>
            </a:pP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endParaRPr b="1"/>
          </a:p>
        </p:txBody>
      </p:sp>
      <p:sp>
        <p:nvSpPr>
          <p:cNvPr id="2045373130" name=""/>
          <p:cNvSpPr txBox="1"/>
          <p:nvPr/>
        </p:nvSpPr>
        <p:spPr bwMode="auto">
          <a:xfrm flipH="0" flipV="0">
            <a:off x="925151" y="4383025"/>
            <a:ext cx="4479257" cy="1920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-RU" sz="2000" b="1"/>
              <a:t>Наличие пояснений и/или замечаний, поступивших на акты о результатах проведения контрольного мероприятия:</a:t>
            </a:r>
            <a:r>
              <a:rPr lang="ru-RU" sz="2000"/>
              <a:t> </a:t>
            </a:r>
            <a:endParaRPr lang="ru-RU" sz="2000"/>
          </a:p>
          <a:p>
            <a:pPr algn="l">
              <a:defRPr/>
            </a:pPr>
            <a:endParaRPr sz="2000"/>
          </a:p>
          <a:p>
            <a:pPr algn="l">
              <a:defRPr/>
            </a:pPr>
            <a:r>
              <a:rPr lang="ru-RU" sz="2000"/>
              <a:t>отсутствуют</a:t>
            </a:r>
            <a:endParaRPr lang="ru-RU" sz="2000"/>
          </a:p>
        </p:txBody>
      </p:sp>
      <p:sp>
        <p:nvSpPr>
          <p:cNvPr id="1110865609" name=""/>
          <p:cNvSpPr txBox="1"/>
          <p:nvPr/>
        </p:nvSpPr>
        <p:spPr bwMode="auto">
          <a:xfrm flipH="0" flipV="0">
            <a:off x="6113323" y="2267262"/>
            <a:ext cx="5659547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-RU" sz="2000" b="1">
                <a:latin typeface="Aptos"/>
                <a:ea typeface="Aptos"/>
                <a:cs typeface="Aptos"/>
              </a:rPr>
              <a:t>Объем проверенных средств и/или имущества:</a:t>
            </a:r>
            <a:endParaRPr sz="2000" b="1">
              <a:latin typeface="Aptos"/>
              <a:ea typeface="Aptos"/>
              <a:cs typeface="Aptos"/>
            </a:endParaRPr>
          </a:p>
          <a:p>
            <a:pPr algn="l">
              <a:defRPr/>
            </a:pPr>
            <a:endParaRPr sz="2000" b="1">
              <a:latin typeface="Aptos"/>
              <a:ea typeface="Aptos"/>
              <a:cs typeface="Aptos"/>
            </a:endParaRPr>
          </a:p>
          <a:p>
            <a:pPr algn="l"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28 941 536,04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рублей / 10 722 207,88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рублей</a:t>
            </a:r>
            <a:endParaRPr sz="2000" b="1">
              <a:latin typeface="Aptos"/>
              <a:ea typeface="Aptos"/>
              <a:cs typeface="Aptos"/>
            </a:endParaRPr>
          </a:p>
        </p:txBody>
      </p:sp>
      <p:sp>
        <p:nvSpPr>
          <p:cNvPr id="1048506409" name=""/>
          <p:cNvSpPr txBox="1"/>
          <p:nvPr/>
        </p:nvSpPr>
        <p:spPr bwMode="auto">
          <a:xfrm flipH="0" flipV="0">
            <a:off x="6191747" y="4383025"/>
            <a:ext cx="5655338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-RU" sz="20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Результаты контрольных действий по каждому вопросу контрольного мероприятия:</a:t>
            </a:r>
            <a:endParaRPr sz="2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2">
            <a:alpha val="94999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305298" name="Text Placeholder 4"/>
          <p:cNvSpPr>
            <a:spLocks noGrp="1"/>
          </p:cNvSpPr>
          <p:nvPr>
            <p:ph type="body" sz="quarter" idx="29"/>
          </p:nvPr>
        </p:nvSpPr>
        <p:spPr bwMode="auto">
          <a:xfrm>
            <a:off x="5716586" y="165377"/>
            <a:ext cx="784224" cy="673099"/>
          </a:xfrm>
        </p:spPr>
        <p:txBody>
          <a:bodyPr/>
          <a:lstStyle/>
          <a:p>
            <a:pPr>
              <a:defRPr/>
            </a:pPr>
            <a:r>
              <a:rPr lang="en-US">
                <a:latin typeface="Aptos"/>
                <a:ea typeface="Aptos"/>
                <a:cs typeface="Aptos"/>
              </a:rPr>
              <a:t>01</a:t>
            </a:r>
            <a:endParaRPr lang="zh-CN"/>
          </a:p>
        </p:txBody>
      </p:sp>
      <p:sp>
        <p:nvSpPr>
          <p:cNvPr id="1811028134" name="Title 1"/>
          <p:cNvSpPr>
            <a:spLocks noGrp="1"/>
          </p:cNvSpPr>
          <p:nvPr>
            <p:ph type="ctrTitle"/>
          </p:nvPr>
        </p:nvSpPr>
        <p:spPr bwMode="auto">
          <a:xfrm>
            <a:off x="878540" y="1129551"/>
            <a:ext cx="10820400" cy="4849906"/>
          </a:xfrm>
        </p:spPr>
        <p:txBody>
          <a:bodyPr/>
          <a:lstStyle/>
          <a:p>
            <a:pPr>
              <a:defRPr/>
            </a:pPr>
            <a:br>
              <a:rPr lang="ru-RU" sz="2900"/>
            </a:br>
            <a:r>
              <a:rPr lang="ru-RU" sz="2800">
                <a:latin typeface="Aptos"/>
                <a:ea typeface="Aptos"/>
                <a:cs typeface="Aptos"/>
              </a:rPr>
              <a:t>Проверка целевого и эффективного использования субсидий, выделенных на капитальный, текущий ремонт объектов нежилого фонда муниципальной </a:t>
            </a:r>
            <a:r>
              <a:rPr lang="ru-RU" sz="2800">
                <a:latin typeface="Aptos"/>
                <a:ea typeface="Aptos"/>
                <a:cs typeface="Aptos"/>
              </a:rPr>
              <a:t>собственности (включая государственную экспертизу проектной документации и результатов инженерных изысканий при проведении капитального ремонта), </a:t>
            </a:r>
            <a:r>
              <a:rPr lang="ru-RU" sz="2800">
                <a:latin typeface="Aptos"/>
                <a:ea typeface="Aptos"/>
                <a:cs typeface="Aptos"/>
              </a:rPr>
              <a:t>возмещение расходов по капитальному, текущему ремонту помещений общего пользования в нежилом здании (строении), принадлежащем на праве долевой собственности нескольким собственникам, в которых размещаются муниципальные бюджетные и автономные </a:t>
            </a:r>
            <a:r>
              <a:rPr lang="ru-RU" sz="2800">
                <a:latin typeface="Aptos"/>
                <a:ea typeface="Aptos"/>
                <a:cs typeface="Aptos"/>
              </a:rPr>
              <a:t>учреждения</a:t>
            </a:r>
            <a:endParaRPr sz="2800">
              <a:latin typeface="Aptos"/>
              <a:ea typeface="Aptos"/>
              <a:cs typeface="Aptos"/>
            </a:endParaRPr>
          </a:p>
        </p:txBody>
      </p:sp>
      <p:sp>
        <p:nvSpPr>
          <p:cNvPr id="138348620" name="Content Placeholder 2"/>
          <p:cNvSpPr>
            <a:spLocks noGrp="1"/>
          </p:cNvSpPr>
          <p:nvPr>
            <p:ph type="subTitle" idx="1"/>
          </p:nvPr>
        </p:nvSpPr>
        <p:spPr bwMode="auto">
          <a:xfrm>
            <a:off x="1892299" y="5979459"/>
            <a:ext cx="8432799" cy="564775"/>
          </a:xfrm>
        </p:spPr>
        <p:txBody>
          <a:bodyPr/>
          <a:lstStyle/>
          <a:p>
            <a:pPr>
              <a:defRPr/>
            </a:pPr>
            <a:r>
              <a:rPr lang="ru-RU">
                <a:latin typeface="Aptos"/>
                <a:ea typeface="Aptos"/>
                <a:cs typeface="Aptos"/>
              </a:rPr>
              <a:t>показала следующее:</a:t>
            </a:r>
            <a:endParaRPr>
              <a:latin typeface="Aptos"/>
              <a:ea typeface="Aptos"/>
              <a:cs typeface="Aptos"/>
            </a:endParaRPr>
          </a:p>
          <a:p>
            <a:pPr>
              <a:defRPr/>
            </a:pPr>
            <a:endParaRPr lang="zh-CN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2185097" name="Slide Number Placeholder 5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pic>
        <p:nvPicPr>
          <p:cNvPr id="162575738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91528" y="-41592"/>
            <a:ext cx="12299271" cy="7103874"/>
          </a:xfrm>
          <a:prstGeom prst="rect">
            <a:avLst/>
          </a:prstGeom>
        </p:spPr>
      </p:pic>
      <p:sp>
        <p:nvSpPr>
          <p:cNvPr id="378762203" name=""/>
          <p:cNvSpPr txBox="1"/>
          <p:nvPr/>
        </p:nvSpPr>
        <p:spPr bwMode="auto">
          <a:xfrm flipH="0" flipV="0">
            <a:off x="2323057" y="286670"/>
            <a:ext cx="9651625" cy="75822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ru-RU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В нарушение требований пунктов 2.2, 2.3 и 2.4 Постановления № 2279 Учреждением допущены факты представления неактуальных документов, а также неполного комплекта обязательных обосновывающих материалов в составе заявок на получение субсидий на иные цели.</a:t>
            </a:r>
            <a:endParaRPr sz="2000" b="1" i="0" u="none" strike="noStrike" cap="none" spc="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just">
              <a:defRPr/>
            </a:pPr>
            <a:endParaRPr sz="2000" b="1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just">
              <a:defRPr/>
            </a:pPr>
            <a:r>
              <a:rPr lang="en-US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Н</a:t>
            </a:r>
            <a:r>
              <a:rPr lang="en-US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еправомерное расходование средств целевой субсидии в размере </a:t>
            </a:r>
            <a:endParaRPr sz="2000" b="1" i="0" u="none" strike="noStrike" cap="none" spc="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just">
              <a:defRPr/>
            </a:pPr>
            <a:r>
              <a:rPr lang="en-US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76 282,65 рубля</a:t>
            </a:r>
            <a:r>
              <a:rPr lang="en-US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:</a:t>
            </a:r>
            <a:r>
              <a:rPr lang="en-US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Учреждением приняты и оплачены работы (материалы) не предусмотренные проектно-сметной документацией и не согласованные сторонами путем заключения дополнительного соглашения. </a:t>
            </a:r>
            <a:endParaRPr sz="2000" b="1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just">
              <a:defRPr/>
            </a:pPr>
            <a:endParaRPr sz="2000" b="1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just">
              <a:defRPr/>
            </a:pPr>
            <a:r>
              <a:rPr sz="2000" b="1">
                <a:solidFill>
                  <a:schemeClr val="bg1"/>
                </a:solidFill>
                <a:latin typeface="+mn-lt"/>
                <a:ea typeface="+mn-lt"/>
                <a:cs typeface="+mn-lt"/>
              </a:rPr>
              <a:t>По результатам проверки нарушений установленных сроков приемки и оплаты выполненных работ (оказанных услуг) </a:t>
            </a:r>
            <a:r>
              <a:rPr sz="2000" b="1">
                <a:solidFill>
                  <a:schemeClr val="bg1"/>
                </a:solidFill>
                <a:latin typeface="+mn-lt"/>
                <a:ea typeface="+mn-lt"/>
                <a:cs typeface="+mn-lt"/>
              </a:rPr>
              <a:t>по всем проверенным договорам не выявлено.</a:t>
            </a:r>
            <a:endParaRPr sz="2000" b="1" i="0" u="none" strike="noStrike" cap="none" spc="0">
              <a:solidFill>
                <a:schemeClr val="bg1"/>
              </a:solidFill>
              <a:latin typeface="+mn-lt"/>
              <a:ea typeface="+mn-lt"/>
              <a:cs typeface="+mn-lt"/>
            </a:endParaRPr>
          </a:p>
          <a:p>
            <a:pPr algn="just">
              <a:defRPr/>
            </a:pPr>
            <a:endParaRPr sz="2000" b="1" i="0" u="none" strike="noStrike" cap="none" spc="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just">
              <a:defRPr/>
            </a:pPr>
            <a:endParaRPr lang="ru-RU" sz="2000" b="1" i="0" u="none" strike="noStrike" cap="none" spc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ru-RU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Значения результатов предоставления субсидии на иные цели, </a:t>
            </a:r>
            <a:r>
              <a:rPr lang="ru-RU" sz="2000" b="1" i="0" u="none" strike="noStrike" cap="none" spc="0">
                <a:solidFill>
                  <a:schemeClr val="bg1"/>
                </a:solidFill>
                <a:latin typeface="Aptos"/>
                <a:ea typeface="Aptos"/>
                <a:cs typeface="Aptos"/>
              </a:rPr>
              <a:t>установленные соглашениями, Учреждением достигнуты.</a:t>
            </a:r>
            <a:endParaRPr lang="ru-RU" sz="2000" b="1" i="0" u="none" strike="noStrike" cap="none" spc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endParaRPr sz="2000" b="1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algn="just">
              <a:defRPr/>
            </a:pPr>
            <a:endParaRPr sz="2000" b="1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 marL="283879" indent="-283879" algn="l">
              <a:buFont typeface="Liberation Sans"/>
              <a:buChar char="•"/>
              <a:defRPr/>
            </a:pPr>
            <a:endParaRPr sz="2200"/>
          </a:p>
          <a:p>
            <a:pPr>
              <a:defRPr/>
            </a:pPr>
            <a:endParaRPr sz="180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>
              <a:defRPr/>
            </a:pPr>
            <a:endParaRPr sz="180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>
              <a:defRPr/>
            </a:pPr>
            <a:endParaRPr/>
          </a:p>
        </p:txBody>
      </p:sp>
      <p:pic>
        <p:nvPicPr>
          <p:cNvPr id="741438487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376110" y="286674"/>
            <a:ext cx="845227" cy="845227"/>
          </a:xfrm>
          <a:prstGeom prst="rect">
            <a:avLst/>
          </a:prstGeom>
        </p:spPr>
      </p:pic>
      <p:pic>
        <p:nvPicPr>
          <p:cNvPr id="1206455180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376109" y="2051849"/>
            <a:ext cx="845227" cy="845227"/>
          </a:xfrm>
          <a:prstGeom prst="rect">
            <a:avLst/>
          </a:prstGeom>
        </p:spPr>
      </p:pic>
      <p:pic>
        <p:nvPicPr>
          <p:cNvPr id="75713331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376109" y="3940391"/>
            <a:ext cx="845227" cy="845227"/>
          </a:xfrm>
          <a:prstGeom prst="rect">
            <a:avLst/>
          </a:prstGeom>
        </p:spPr>
      </p:pic>
      <p:pic>
        <p:nvPicPr>
          <p:cNvPr id="703748974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376109" y="5386148"/>
            <a:ext cx="845227" cy="8452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2">
            <a:alpha val="94999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222060" name=""/>
          <p:cNvSpPr txBox="1"/>
          <p:nvPr/>
        </p:nvSpPr>
        <p:spPr bwMode="auto">
          <a:xfrm flipH="0" flipV="0">
            <a:off x="6897115" y="1932741"/>
            <a:ext cx="4907691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31544210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836248" y="596524"/>
            <a:ext cx="10404802" cy="1446379"/>
          </a:xfrm>
        </p:spPr>
        <p:txBody>
          <a:bodyPr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pPr algn="ctr">
              <a:defRPr/>
            </a:pPr>
            <a:r>
              <a:rPr lang="ru-RU" sz="30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Проверкой соблюдения Учреждением требований законодательства при осуществлении закупок товаров, работ, услуг установлено следующее</a:t>
            </a:r>
            <a:r>
              <a:rPr lang="ru-RU" sz="30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:</a:t>
            </a:r>
            <a:endParaRPr sz="3000" b="1"/>
          </a:p>
          <a:p>
            <a:pPr>
              <a:defRPr/>
            </a:pPr>
            <a:endParaRPr sz="3000"/>
          </a:p>
        </p:txBody>
      </p:sp>
      <p:sp>
        <p:nvSpPr>
          <p:cNvPr id="202782987" name="Text Placeholder 2"/>
          <p:cNvSpPr>
            <a:spLocks noGrp="1"/>
          </p:cNvSpPr>
          <p:nvPr>
            <p:ph type="body" sz="quarter" idx="21"/>
          </p:nvPr>
        </p:nvSpPr>
        <p:spPr bwMode="auto">
          <a:xfrm flipH="0" flipV="0">
            <a:off x="343103" y="4004199"/>
            <a:ext cx="3717522" cy="2543080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algn="ctr">
              <a:defRPr/>
            </a:pP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арушени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требований  части 2 статьи 4.1 Федерального закона № 223-ФЗ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ч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с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т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с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р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м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г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р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з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м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щ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я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ф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р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м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ц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з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к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л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ю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ч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ы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х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д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г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р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х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(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т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м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ч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с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л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ф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р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м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ц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б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х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з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м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,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с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п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л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)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И</a:t>
            </a:r>
            <a:r>
              <a:rPr lang="en-US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С</a:t>
            </a:r>
            <a:endParaRPr sz="1800"/>
          </a:p>
        </p:txBody>
      </p:sp>
      <p:sp>
        <p:nvSpPr>
          <p:cNvPr id="1904318080" name="Text Placeholder 4"/>
          <p:cNvSpPr>
            <a:spLocks noGrp="1"/>
          </p:cNvSpPr>
          <p:nvPr>
            <p:ph type="body" sz="quarter" idx="23"/>
          </p:nvPr>
        </p:nvSpPr>
        <p:spPr bwMode="auto">
          <a:xfrm flipH="0" flipV="0">
            <a:off x="4808118" y="4120409"/>
            <a:ext cx="2623758" cy="1994630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algn="ctr"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Нарушение требований пункта 5 статьи 78.1 БК РФ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 части содержания обязательных условий в договорах </a:t>
            </a:r>
            <a:endParaRPr sz="1800" b="1"/>
          </a:p>
          <a:p>
            <a:pPr>
              <a:defRPr/>
            </a:pPr>
            <a:endParaRPr/>
          </a:p>
        </p:txBody>
      </p:sp>
      <p:sp>
        <p:nvSpPr>
          <p:cNvPr id="1439524040" name="Text Placeholder 8"/>
          <p:cNvSpPr>
            <a:spLocks noGrp="1"/>
          </p:cNvSpPr>
          <p:nvPr>
            <p:ph type="body" sz="quarter" idx="27"/>
          </p:nvPr>
        </p:nvSpPr>
        <p:spPr bwMode="auto">
          <a:xfrm flipH="0" flipV="0">
            <a:off x="8231285" y="4175894"/>
            <a:ext cx="3689779" cy="2371383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algn="ctr">
              <a:defRPr/>
            </a:pPr>
            <a:r>
              <a:rPr sz="1800" b="1">
                <a:latin typeface="Aptos"/>
                <a:ea typeface="Aptos"/>
                <a:cs typeface="Aptos"/>
              </a:rPr>
              <a:t>В</a:t>
            </a:r>
            <a:r>
              <a:rPr sz="1800" b="1">
                <a:latin typeface="Aptos"/>
                <a:ea typeface="Aptos"/>
                <a:cs typeface="Aptos"/>
              </a:rPr>
              <a:t> нарушение части 5.1 статьи 3 Федерального закона № 223-ФЗ</a:t>
            </a:r>
            <a:r>
              <a:rPr sz="1800">
                <a:latin typeface="Aptos"/>
                <a:ea typeface="Aptos"/>
                <a:cs typeface="Aptos"/>
              </a:rPr>
              <a:t> закупки отдельных видов работ (услуг) осуществлены Учреждением без внесения соответствующих процедур в план закупок</a:t>
            </a:r>
            <a:endParaRPr/>
          </a:p>
        </p:txBody>
      </p:sp>
      <p:pic>
        <p:nvPicPr>
          <p:cNvPr id="108832458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0" flipH="0" flipV="0">
            <a:off x="1073265" y="1958400"/>
            <a:ext cx="2257200" cy="1983598"/>
          </a:xfrm>
          <a:prstGeom prst="rect">
            <a:avLst/>
          </a:prstGeom>
        </p:spPr>
      </p:pic>
      <p:pic>
        <p:nvPicPr>
          <p:cNvPr id="1803185804" name=""/>
          <p:cNvPicPr>
            <a:picLocks noChangeAspect="1"/>
          </p:cNvPicPr>
          <p:nvPr/>
        </p:nvPicPr>
        <p:blipFill>
          <a:blip r:embed="rId3"/>
          <a:srcRect l="18169" t="3006" r="11620" b="1944"/>
          <a:stretch/>
        </p:blipFill>
        <p:spPr bwMode="auto">
          <a:xfrm rot="0" flipH="0" flipV="0">
            <a:off x="5040000" y="1919486"/>
            <a:ext cx="2303518" cy="2084709"/>
          </a:xfrm>
          <a:prstGeom prst="rect">
            <a:avLst/>
          </a:prstGeom>
        </p:spPr>
      </p:pic>
      <p:pic>
        <p:nvPicPr>
          <p:cNvPr id="88168692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8984643" y="1919486"/>
            <a:ext cx="2168874" cy="21688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2491438" name=""/>
          <p:cNvSpPr txBox="1"/>
          <p:nvPr/>
        </p:nvSpPr>
        <p:spPr bwMode="auto">
          <a:xfrm flipH="0" flipV="0">
            <a:off x="6897116" y="1932741"/>
            <a:ext cx="4907691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194725004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836249" y="596525"/>
            <a:ext cx="10404803" cy="1446380"/>
          </a:xfrm>
        </p:spPr>
        <p:txBody>
          <a:bodyPr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pPr algn="ctr">
              <a:defRPr/>
            </a:pPr>
            <a:r>
              <a:rPr lang="ru-RU" sz="30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Проверкой соблюдения Учреждением требований законодательства при осуществлении закупок товаров, работ, услуг установлено следующее</a:t>
            </a:r>
            <a:r>
              <a:rPr lang="ru-RU" sz="30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:</a:t>
            </a:r>
            <a:endParaRPr sz="3000" b="1"/>
          </a:p>
          <a:p>
            <a:pPr>
              <a:defRPr/>
            </a:pPr>
            <a:endParaRPr sz="3000"/>
          </a:p>
        </p:txBody>
      </p:sp>
      <p:sp>
        <p:nvSpPr>
          <p:cNvPr id="1832280000" name="Text Placeholder 2"/>
          <p:cNvSpPr>
            <a:spLocks noGrp="1"/>
          </p:cNvSpPr>
          <p:nvPr>
            <p:ph type="body" sz="quarter" idx="21"/>
          </p:nvPr>
        </p:nvSpPr>
        <p:spPr bwMode="auto">
          <a:xfrm flipH="0" flipV="0">
            <a:off x="836248" y="3907488"/>
            <a:ext cx="4670026" cy="2332237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algn="l">
              <a:defRPr/>
            </a:pP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арушени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р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м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г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р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ж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д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с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к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г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з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к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д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т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е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л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ь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с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т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а</a:t>
            </a:r>
            <a:r>
              <a:rPr lang="en-US" sz="1800" b="1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:</a:t>
            </a:r>
            <a:endParaRPr lang="en-US" sz="1800" b="1" i="0" u="none" strike="noStrike" cap="none" spc="0">
              <a:solidFill>
                <a:schemeClr val="tx1"/>
              </a:solidFill>
              <a:latin typeface="Aptos"/>
              <a:ea typeface="Liberation Sans"/>
              <a:cs typeface="Liberation Sans"/>
            </a:endParaRPr>
          </a:p>
          <a:p>
            <a:pPr marL="283879" indent="-283879" algn="l">
              <a:buFont typeface="Liberation Sans"/>
              <a:buChar char="•"/>
              <a:defRPr/>
            </a:pPr>
            <a:r>
              <a:rPr sz="18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sz="1800" b="0" u="none">
                <a:solidFill>
                  <a:schemeClr val="tx1"/>
                </a:solidFill>
                <a:latin typeface="+mn-lt"/>
                <a:ea typeface="+mn-lt"/>
                <a:cs typeface="+mn-lt"/>
              </a:rPr>
              <a:t>зменени</a:t>
            </a:r>
            <a:r>
              <a:rPr sz="18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sz="18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 условий договора после истечения срока его исполнения</a:t>
            </a:r>
            <a:r>
              <a:rPr sz="18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;</a:t>
            </a:r>
            <a:endParaRPr lang="en-US" sz="1800" b="1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marL="283879" indent="-283879" algn="l">
              <a:buFont typeface="Liberation Sans"/>
              <a:buChar char="•"/>
              <a:defRPr/>
            </a:pPr>
            <a:r>
              <a:rPr sz="18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н</a:t>
            </a:r>
            <a:r>
              <a:rPr sz="18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арушение порядка определения даты заключения сделки и установление заведомо неисполнимых условий</a:t>
            </a:r>
            <a:endParaRPr sz="1800">
              <a:latin typeface="Aptos"/>
              <a:ea typeface="Aptos"/>
              <a:cs typeface="Aptos"/>
            </a:endParaRPr>
          </a:p>
        </p:txBody>
      </p:sp>
      <p:sp>
        <p:nvSpPr>
          <p:cNvPr id="1983543258" name="Text Placeholder 4"/>
          <p:cNvSpPr>
            <a:spLocks noGrp="1"/>
          </p:cNvSpPr>
          <p:nvPr>
            <p:ph type="body" sz="quarter" idx="23"/>
          </p:nvPr>
        </p:nvSpPr>
        <p:spPr bwMode="auto">
          <a:xfrm flipH="0" flipV="0">
            <a:off x="4405340" y="3295068"/>
            <a:ext cx="2623760" cy="2371385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algn="l">
              <a:defRPr/>
            </a:pPr>
            <a:endParaRPr sz="1800" b="1"/>
          </a:p>
          <a:p>
            <a:pPr>
              <a:defRPr/>
            </a:pPr>
            <a:endParaRPr/>
          </a:p>
        </p:txBody>
      </p:sp>
      <p:sp>
        <p:nvSpPr>
          <p:cNvPr id="1982635583" name="Text Placeholder 8"/>
          <p:cNvSpPr>
            <a:spLocks noGrp="1"/>
          </p:cNvSpPr>
          <p:nvPr>
            <p:ph type="body" sz="quarter" idx="27"/>
          </p:nvPr>
        </p:nvSpPr>
        <p:spPr bwMode="auto">
          <a:xfrm flipH="0" flipV="0">
            <a:off x="6038650" y="3833508"/>
            <a:ext cx="5848423" cy="2769258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algn="l">
              <a:defRPr/>
            </a:pPr>
            <a:r>
              <a:rPr lang="en-US" sz="17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В</a:t>
            </a:r>
            <a:r>
              <a:rPr lang="en-US" sz="17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нарушение требований Приказа Минфина России от 31.08.2018 № 186н, а также установленного порядка санкционирования расходов, Учреждением допущено </a:t>
            </a:r>
            <a:r>
              <a:rPr lang="ru-RU" sz="1700" b="1">
                <a:latin typeface="Aptos"/>
                <a:ea typeface="Aptos"/>
                <a:cs typeface="Aptos"/>
              </a:rPr>
              <a:t>:</a:t>
            </a:r>
            <a:endParaRPr sz="1700" b="1">
              <a:latin typeface="Aptos"/>
              <a:ea typeface="Aptos"/>
              <a:cs typeface="Aptos"/>
            </a:endParaRPr>
          </a:p>
          <a:p>
            <a:pPr marL="272865" indent="-272865" algn="l">
              <a:buFont typeface="Liberation Sans"/>
              <a:buChar char="•"/>
              <a:defRPr/>
            </a:pPr>
            <a:r>
              <a:rPr lang="en-US" sz="17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заключение договоров и принятие денежных обязательств в отсутствие утвержденных плановых назначений в плане ФХД по соответствующим источникам финансирования (целевым субсидиям).</a:t>
            </a:r>
            <a:endParaRPr sz="170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l">
              <a:defRPr/>
            </a:pPr>
            <a:endParaRPr lang="ru-RU" sz="1800">
              <a:solidFill>
                <a:schemeClr val="tx1"/>
              </a:solidFill>
            </a:endParaRPr>
          </a:p>
        </p:txBody>
      </p:sp>
      <p:pic>
        <p:nvPicPr>
          <p:cNvPr id="41037534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243141" y="1907181"/>
            <a:ext cx="3001825" cy="2000307"/>
          </a:xfrm>
          <a:prstGeom prst="rect">
            <a:avLst/>
          </a:prstGeom>
        </p:spPr>
      </p:pic>
      <p:pic>
        <p:nvPicPr>
          <p:cNvPr id="212170306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6808062" y="1784942"/>
            <a:ext cx="2736377" cy="20485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9947713" name="Sube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713008" y="601092"/>
            <a:ext cx="11032353" cy="5955435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90203967" name=""/>
          <p:cNvSpPr txBox="1"/>
          <p:nvPr/>
        </p:nvSpPr>
        <p:spPr bwMode="auto">
          <a:xfrm flipH="0" flipV="0">
            <a:off x="6897116" y="1932741"/>
            <a:ext cx="4907691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78846341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687344661" name=""/>
          <p:cNvSpPr txBox="1"/>
          <p:nvPr/>
        </p:nvSpPr>
        <p:spPr bwMode="auto">
          <a:xfrm flipH="0" flipV="0">
            <a:off x="962692" y="93448"/>
            <a:ext cx="10416120" cy="2103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ru-RU" sz="2800" b="1" i="0"/>
              <a:t>Выборочный визуальный осмотр </a:t>
            </a:r>
            <a:r>
              <a:rPr lang="ru-RU" sz="2800" b="1" i="0"/>
              <a:t>выполненных работ:</a:t>
            </a:r>
            <a:endParaRPr lang="ru-RU" sz="2800" b="1" i="0"/>
          </a:p>
          <a:p>
            <a:pPr algn="ctr">
              <a:defRPr/>
            </a:pPr>
            <a:endParaRPr sz="2600" b="1" i="0"/>
          </a:p>
          <a:p>
            <a:pPr algn="ctr">
              <a:defRPr/>
            </a:pPr>
            <a:r>
              <a:rPr lang="ru-RU" sz="2600" b="1" i="0"/>
              <a:t>по</a:t>
            </a:r>
            <a:r>
              <a:rPr lang="ru-RU" sz="2600" b="1" i="0"/>
              <a:t> 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устройству ливневой канализации с восстановлением асфальтобетонного покрытия на территории Учреждени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я </a:t>
            </a:r>
            <a:r>
              <a:rPr sz="2600" b="1" i="0">
                <a:latin typeface="Aptos"/>
                <a:ea typeface="Aptos"/>
                <a:cs typeface="Aptos"/>
              </a:rPr>
              <a:t>МАДОУ «Детский сад № 7 комбинированного вида»</a:t>
            </a:r>
            <a:endParaRPr sz="2600" b="1" i="0">
              <a:latin typeface="Aptos"/>
              <a:ea typeface="Aptos"/>
              <a:cs typeface="Aptos"/>
            </a:endParaRPr>
          </a:p>
        </p:txBody>
      </p:sp>
      <p:pic>
        <p:nvPicPr>
          <p:cNvPr id="139372530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33619" y="804061"/>
            <a:ext cx="1128678" cy="1128678"/>
          </a:xfrm>
          <a:prstGeom prst="rect">
            <a:avLst/>
          </a:prstGeom>
        </p:spPr>
      </p:pic>
      <p:sp>
        <p:nvSpPr>
          <p:cNvPr id="650427706" name=""/>
          <p:cNvSpPr/>
          <p:nvPr/>
        </p:nvSpPr>
        <p:spPr bwMode="auto">
          <a:xfrm rot="5399976" flipH="0" flipV="0">
            <a:off x="521435" y="2934315"/>
            <a:ext cx="4461325" cy="3190414"/>
          </a:xfrm>
          <a:prstGeom prst="flowChartAlternateProcess">
            <a:avLst/>
          </a:prstGeom>
          <a:blipFill>
            <a:blip r:embed="rId4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6668568" name=""/>
          <p:cNvSpPr/>
          <p:nvPr/>
        </p:nvSpPr>
        <p:spPr bwMode="auto">
          <a:xfrm rot="5399976" flipH="0" flipV="0">
            <a:off x="4058224" y="2903524"/>
            <a:ext cx="4483785" cy="3251997"/>
          </a:xfrm>
          <a:prstGeom prst="flowChartAlternateProcess">
            <a:avLst/>
          </a:prstGeom>
          <a:blipFill>
            <a:blip r:embed="rId5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7009196" name=""/>
          <p:cNvSpPr/>
          <p:nvPr/>
        </p:nvSpPr>
        <p:spPr bwMode="auto">
          <a:xfrm rot="5399976" flipH="0" flipV="0">
            <a:off x="7663180" y="2940898"/>
            <a:ext cx="4535484" cy="3148007"/>
          </a:xfrm>
          <a:prstGeom prst="flowChartAlternateProcess">
            <a:avLst/>
          </a:prstGeom>
          <a:blipFill>
            <a:blip r:embed="rId6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3619256" name="Sube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713007" y="601092"/>
            <a:ext cx="11032353" cy="5955435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94569283" name=""/>
          <p:cNvSpPr txBox="1"/>
          <p:nvPr/>
        </p:nvSpPr>
        <p:spPr bwMode="auto">
          <a:xfrm flipH="0" flipV="0">
            <a:off x="6897115" y="1932741"/>
            <a:ext cx="4907691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112078022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26128274" name=""/>
          <p:cNvSpPr txBox="1"/>
          <p:nvPr/>
        </p:nvSpPr>
        <p:spPr bwMode="auto">
          <a:xfrm flipH="0" flipV="0">
            <a:off x="962692" y="93448"/>
            <a:ext cx="10416840" cy="17072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ru-RU" sz="2800" b="1" i="0"/>
              <a:t>Выборочный визуальный осмотр </a:t>
            </a:r>
            <a:r>
              <a:rPr lang="ru-RU" sz="2800" b="1" i="0"/>
              <a:t>выполненных работ:</a:t>
            </a:r>
            <a:endParaRPr lang="ru-RU" sz="2800" b="1" i="0"/>
          </a:p>
          <a:p>
            <a:pPr algn="ctr">
              <a:defRPr/>
            </a:pPr>
            <a:endParaRPr sz="2600" b="1" i="0"/>
          </a:p>
          <a:p>
            <a:pPr algn="ctr">
              <a:defRPr/>
            </a:pPr>
            <a:r>
              <a:rPr lang="ru-RU" sz="2600" b="1" i="0"/>
              <a:t>по</a:t>
            </a:r>
            <a:r>
              <a:rPr lang="ru-RU" sz="2600" b="1" i="0"/>
              <a:t> 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сборке и монтажу десяти теневых навесов с </a:t>
            </a:r>
            <a:endParaRPr lang="ru-RU" sz="2600" b="1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подготовкой основания</a:t>
            </a:r>
            <a:endParaRPr sz="2600" b="1" i="0">
              <a:latin typeface="Aptos"/>
              <a:ea typeface="Aptos"/>
              <a:cs typeface="Aptos"/>
            </a:endParaRPr>
          </a:p>
        </p:txBody>
      </p:sp>
      <p:sp>
        <p:nvSpPr>
          <p:cNvPr id="686817862" name=""/>
          <p:cNvSpPr/>
          <p:nvPr/>
        </p:nvSpPr>
        <p:spPr bwMode="auto">
          <a:xfrm rot="5399976" flipH="0" flipV="0">
            <a:off x="-165511" y="2558003"/>
            <a:ext cx="4744006" cy="3449346"/>
          </a:xfrm>
          <a:prstGeom prst="flowChartAlternateProcess">
            <a:avLst/>
          </a:prstGeom>
          <a:blipFill>
            <a:blip r:embed="rId3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8818639" name=""/>
          <p:cNvSpPr/>
          <p:nvPr/>
        </p:nvSpPr>
        <p:spPr bwMode="auto">
          <a:xfrm rot="5399976" flipH="0" flipV="0">
            <a:off x="3695204" y="2554429"/>
            <a:ext cx="4801590" cy="3514077"/>
          </a:xfrm>
          <a:prstGeom prst="flowChartAlternateProcess">
            <a:avLst/>
          </a:prstGeom>
          <a:blipFill>
            <a:blip r:embed="rId4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849666" name=""/>
          <p:cNvSpPr/>
          <p:nvPr/>
        </p:nvSpPr>
        <p:spPr bwMode="auto">
          <a:xfrm rot="5399976" flipH="0" flipV="0">
            <a:off x="7619032" y="2612136"/>
            <a:ext cx="4853990" cy="3398663"/>
          </a:xfrm>
          <a:prstGeom prst="flowChartAlternateProcess">
            <a:avLst/>
          </a:prstGeom>
          <a:blipFill>
            <a:blip r:embed="rId5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65852042" name=""/>
          <p:cNvPicPr>
            <a:picLocks noChangeAspect="1"/>
          </p:cNvPicPr>
          <p:nvPr/>
        </p:nvPicPr>
        <p:blipFill>
          <a:blip r:embed="rId6"/>
          <a:srcRect l="24622" t="16344" r="29192" b="14367"/>
          <a:stretch/>
        </p:blipFill>
        <p:spPr bwMode="auto">
          <a:xfrm flipH="0" flipV="0">
            <a:off x="1621582" y="843152"/>
            <a:ext cx="584908" cy="8470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4033311" name="Sube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713007" y="601092"/>
            <a:ext cx="11032353" cy="5955435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49288181" name=""/>
          <p:cNvSpPr txBox="1"/>
          <p:nvPr/>
        </p:nvSpPr>
        <p:spPr bwMode="auto">
          <a:xfrm flipH="0" flipV="0">
            <a:off x="6897115" y="1932741"/>
            <a:ext cx="4907691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43141953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93843838" name=""/>
          <p:cNvSpPr txBox="1"/>
          <p:nvPr/>
        </p:nvSpPr>
        <p:spPr bwMode="auto">
          <a:xfrm flipH="0" flipV="0">
            <a:off x="759245" y="184951"/>
            <a:ext cx="10567322" cy="21034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ru-RU" sz="2800" b="1" i="0"/>
              <a:t>Выборочный визуальный осмотр </a:t>
            </a:r>
            <a:r>
              <a:rPr lang="ru-RU" sz="2800" b="1" i="0"/>
              <a:t>выполненных работ:</a:t>
            </a:r>
            <a:endParaRPr sz="2800" b="1" i="0"/>
          </a:p>
          <a:p>
            <a:pPr algn="ctr">
              <a:defRPr/>
            </a:pPr>
            <a:endParaRPr lang="ru-RU" sz="2600" b="1" i="0"/>
          </a:p>
          <a:p>
            <a:pPr algn="l">
              <a:defRPr/>
            </a:pPr>
            <a:r>
              <a:rPr lang="ru-RU" sz="2600" b="1" i="0"/>
              <a:t> 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по демонтажу железобетонной площадки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;</a:t>
            </a:r>
            <a:endParaRPr lang="ru-RU" sz="2600" b="1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algn="ctr">
              <a:defRPr/>
            </a:pPr>
            <a:endParaRPr sz="2600" b="1" i="0">
              <a:latin typeface="Aptos"/>
              <a:ea typeface="Aptos"/>
              <a:cs typeface="Aptos"/>
            </a:endParaRPr>
          </a:p>
          <a:p>
            <a:pPr algn="l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по установке площадки твердых бытовых отходов </a:t>
            </a:r>
            <a:endParaRPr sz="2600" b="1" i="0">
              <a:latin typeface="Aptos"/>
              <a:ea typeface="Aptos"/>
              <a:cs typeface="Aptos"/>
            </a:endParaRPr>
          </a:p>
        </p:txBody>
      </p:sp>
      <p:pic>
        <p:nvPicPr>
          <p:cNvPr id="28581891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23664" y="945645"/>
            <a:ext cx="517179" cy="551611"/>
          </a:xfrm>
          <a:prstGeom prst="rect">
            <a:avLst/>
          </a:prstGeom>
        </p:spPr>
      </p:pic>
      <p:pic>
        <p:nvPicPr>
          <p:cNvPr id="632471242" name=""/>
          <p:cNvPicPr>
            <a:picLocks noChangeAspect="1"/>
          </p:cNvPicPr>
          <p:nvPr/>
        </p:nvPicPr>
        <p:blipFill>
          <a:blip r:embed="rId4"/>
          <a:srcRect l="19404" t="5944" r="24531" b="4233"/>
          <a:stretch/>
        </p:blipFill>
        <p:spPr bwMode="auto">
          <a:xfrm flipH="0" flipV="0">
            <a:off x="343840" y="1688519"/>
            <a:ext cx="476826" cy="610339"/>
          </a:xfrm>
          <a:prstGeom prst="rect">
            <a:avLst/>
          </a:prstGeom>
        </p:spPr>
      </p:pic>
      <p:sp>
        <p:nvSpPr>
          <p:cNvPr id="403458864" name=""/>
          <p:cNvSpPr/>
          <p:nvPr/>
        </p:nvSpPr>
        <p:spPr bwMode="auto">
          <a:xfrm rot="5399976" flipH="0" flipV="0">
            <a:off x="404317" y="2963004"/>
            <a:ext cx="4257666" cy="3292137"/>
          </a:xfrm>
          <a:prstGeom prst="flowChartAlternateProcess">
            <a:avLst/>
          </a:prstGeom>
          <a:blipFill>
            <a:blip r:embed="rId5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940882" name=""/>
          <p:cNvSpPr/>
          <p:nvPr/>
        </p:nvSpPr>
        <p:spPr bwMode="auto">
          <a:xfrm rot="5399976" flipH="0" flipV="0">
            <a:off x="3987120" y="3031290"/>
            <a:ext cx="4217758" cy="3219484"/>
          </a:xfrm>
          <a:prstGeom prst="flowChartAlternateProcess">
            <a:avLst/>
          </a:prstGeom>
          <a:blipFill>
            <a:blip r:embed="rId6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3159133" name=""/>
          <p:cNvSpPr/>
          <p:nvPr/>
        </p:nvSpPr>
        <p:spPr bwMode="auto">
          <a:xfrm rot="5399976" flipH="0" flipV="0">
            <a:off x="7462038" y="3000187"/>
            <a:ext cx="4205752" cy="3269684"/>
          </a:xfrm>
          <a:prstGeom prst="flowChartAlternateProcess">
            <a:avLst/>
          </a:prstGeom>
          <a:blipFill>
            <a:blip r:embed="rId7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4763010" y="165102"/>
            <a:ext cx="7121768" cy="1865248"/>
          </a:xfrm>
        </p:spPr>
        <p:txBody>
          <a:bodyPr/>
          <a:lstStyle/>
          <a:p>
            <a:pPr>
              <a:defRPr/>
            </a:pPr>
            <a:r>
              <a:rPr lang="ru-RU" sz="2400"/>
              <a:t>По результатам выборочного визуального осмотра </a:t>
            </a:r>
            <a:r>
              <a:rPr lang="ru-RU" sz="2400"/>
              <a:t>работ по </a:t>
            </a: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устройству ливневой канализации с восстановлением асфальтобетонного покрытия на территории Учреждения </a:t>
            </a:r>
            <a:r>
              <a:rPr lang="ru-RU" sz="2400"/>
              <a:t> установлено </a:t>
            </a:r>
            <a:r>
              <a:rPr lang="ru-RU" sz="2400"/>
              <a:t>следующее:</a:t>
            </a:r>
            <a:endParaRPr sz="24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/>
          </p:nvPr>
        </p:nvSpPr>
        <p:spPr bwMode="auto">
          <a:xfrm flipH="0" flipV="0">
            <a:off x="4633544" y="2142703"/>
            <a:ext cx="7435483" cy="4339845"/>
          </a:xfrm>
        </p:spPr>
        <p:txBody>
          <a:bodyPr/>
          <a:lstStyle/>
          <a:p>
            <a:pPr marL="283879" indent="-283879">
              <a:buFont typeface="Arial"/>
              <a:buAutoNum type="arabicPeriod"/>
              <a:defRPr/>
            </a:pPr>
            <a:r>
              <a:rPr sz="1900" b="0">
                <a:latin typeface="Aptos"/>
                <a:ea typeface="Aptos"/>
                <a:cs typeface="Aptos"/>
              </a:rPr>
              <a:t>с</a:t>
            </a:r>
            <a:r>
              <a:rPr sz="1900" b="0">
                <a:latin typeface="+mn-lt"/>
                <a:ea typeface="+mn-lt"/>
                <a:cs typeface="+mn-lt"/>
              </a:rPr>
              <a:t>оответствие объемов выполненных работ актам приемки</a:t>
            </a:r>
            <a:r>
              <a:rPr sz="1900" b="0">
                <a:latin typeface="Aptos"/>
                <a:ea typeface="Aptos"/>
                <a:cs typeface="Aptos"/>
              </a:rPr>
              <a:t>;</a:t>
            </a:r>
            <a:endParaRPr sz="1900" b="0">
              <a:latin typeface="Aptos"/>
              <a:ea typeface="Aptos"/>
              <a:cs typeface="Aptos"/>
            </a:endParaRPr>
          </a:p>
          <a:p>
            <a:pPr marL="283879" indent="-283879">
              <a:buFont typeface="Arial"/>
              <a:buAutoNum type="arabicPeriod"/>
              <a:defRPr/>
            </a:pP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у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странение дефектов в рамках гарантийных обязательств: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подрядчико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м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устранены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выявленные ранее деформации асфальтобетонного покрытия (трещины, просадка у люка), образовавши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ся вследствие деформации грунтового основания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;</a:t>
            </a:r>
            <a:endParaRPr sz="19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marL="283879" indent="-283879">
              <a:buFont typeface="Arial"/>
              <a:buAutoNum type="arabicPeriod"/>
              <a:defRPr/>
            </a:pP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н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л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ч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дефект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в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бетонных бортовых камней, установленных по периметру восстановленного асфальтобетонного покрытия: сколы граней, локальные повреждения целостности бортового камня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;</a:t>
            </a:r>
            <a:endParaRPr sz="19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83879" indent="-283879">
              <a:buFont typeface="Arial"/>
              <a:buAutoNum type="arabicPeriod"/>
              <a:defRPr/>
            </a:pP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локальное разрушение нового асфальтобетонного покрытия на площади 8,4 м</a:t>
            </a:r>
            <a:r>
              <a:rPr lang="en-US" sz="1900" b="0" i="0" u="none" strike="noStrike" cap="none" spc="0" baseline="3000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2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Liberation Sans"/>
                <a:cs typeface="Liberation Sans"/>
              </a:rPr>
              <a:t>напротив помещения пищеблока</a:t>
            </a:r>
            <a:endParaRPr sz="19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83879" indent="-283879">
              <a:buFont typeface="Arial"/>
              <a:buAutoNum type="arabicPeriod"/>
              <a:defRPr/>
            </a:pPr>
            <a:endParaRPr sz="1800" b="1">
              <a:latin typeface="Aptos"/>
              <a:ea typeface="Aptos"/>
              <a:cs typeface="Aptos"/>
            </a:endParaRPr>
          </a:p>
          <a:p>
            <a:pPr>
              <a:defRPr/>
            </a:pPr>
            <a:endParaRPr sz="1800">
              <a:latin typeface="Aptos"/>
              <a:ea typeface="Aptos"/>
              <a:cs typeface="Aptos"/>
            </a:endParaRPr>
          </a:p>
        </p:txBody>
      </p:sp>
      <p:sp>
        <p:nvSpPr>
          <p:cNvPr id="1214399679" name=""/>
          <p:cNvSpPr/>
          <p:nvPr/>
        </p:nvSpPr>
        <p:spPr bwMode="auto">
          <a:xfrm rot="5399976" flipH="0" flipV="0">
            <a:off x="1983394" y="3963521"/>
            <a:ext cx="2977387" cy="2209743"/>
          </a:xfrm>
          <a:prstGeom prst="flowChartAlternateProcess">
            <a:avLst/>
          </a:prstGeom>
          <a:blipFill>
            <a:blip r:embed="rId2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862440" name=""/>
          <p:cNvSpPr/>
          <p:nvPr/>
        </p:nvSpPr>
        <p:spPr bwMode="auto">
          <a:xfrm rot="5399976" flipH="0" flipV="0">
            <a:off x="-245071" y="816737"/>
            <a:ext cx="3024978" cy="2199560"/>
          </a:xfrm>
          <a:prstGeom prst="flowChartAlternateProcess">
            <a:avLst/>
          </a:prstGeom>
          <a:blipFill>
            <a:blip r:embed="rId3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972875" name=""/>
          <p:cNvSpPr/>
          <p:nvPr/>
        </p:nvSpPr>
        <p:spPr bwMode="auto">
          <a:xfrm rot="5399976" flipH="0" flipV="0">
            <a:off x="-203442" y="3986426"/>
            <a:ext cx="2977387" cy="2163932"/>
          </a:xfrm>
          <a:prstGeom prst="flowChartAlternateProcess">
            <a:avLst/>
          </a:prstGeom>
          <a:blipFill>
            <a:blip r:embed="rId4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710061" name=""/>
          <p:cNvSpPr/>
          <p:nvPr/>
        </p:nvSpPr>
        <p:spPr bwMode="auto">
          <a:xfrm rot="5399942" flipH="0" flipV="0">
            <a:off x="1954487" y="816752"/>
            <a:ext cx="3024977" cy="2199559"/>
          </a:xfrm>
          <a:prstGeom prst="flowChartAlternateProcess">
            <a:avLst/>
          </a:prstGeom>
          <a:blipFill>
            <a:blip r:embed="rId5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3572893" name=""/>
          <p:cNvSpPr/>
          <p:nvPr/>
        </p:nvSpPr>
        <p:spPr bwMode="auto">
          <a:xfrm rot="5399976" flipH="0" flipV="0">
            <a:off x="2044834" y="660359"/>
            <a:ext cx="2977386" cy="2293397"/>
          </a:xfrm>
          <a:prstGeom prst="flowChartAlternateProcess">
            <a:avLst/>
          </a:prstGeom>
          <a:blipFill>
            <a:blip r:embed="rId2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855873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4841480" y="409579"/>
            <a:ext cx="7121768" cy="1711985"/>
          </a:xfrm>
        </p:spPr>
        <p:txBody>
          <a:bodyPr/>
          <a:lstStyle/>
          <a:p>
            <a:pPr>
              <a:defRPr/>
            </a:pPr>
            <a:r>
              <a:rPr lang="ru-RU" sz="2600"/>
              <a:t>По результатам выборочного визуального осмотра </a:t>
            </a:r>
            <a:r>
              <a:rPr lang="ru-RU" sz="2600"/>
              <a:t>работ 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 сборке и монтажу десяти теневых навесов с 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подготовкой основания</a:t>
            </a: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2600"/>
              <a:t> установлено </a:t>
            </a:r>
            <a:r>
              <a:rPr lang="ru-RU" sz="2600"/>
              <a:t>следующее:</a:t>
            </a:r>
            <a:endParaRPr sz="26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80918991" name="Text Placeholder 2"/>
          <p:cNvSpPr>
            <a:spLocks noGrp="1"/>
          </p:cNvSpPr>
          <p:nvPr>
            <p:ph type="body" sz="quarter" idx="22"/>
          </p:nvPr>
        </p:nvSpPr>
        <p:spPr bwMode="auto">
          <a:xfrm flipH="0" flipV="0">
            <a:off x="4735702" y="2299912"/>
            <a:ext cx="7333324" cy="4339845"/>
          </a:xfrm>
        </p:spPr>
        <p:txBody>
          <a:bodyPr/>
          <a:lstStyle/>
          <a:p>
            <a:pPr marL="283879" indent="-283879">
              <a:buFont typeface="Arial"/>
              <a:buAutoNum type="arabicPeriod"/>
              <a:defRPr/>
            </a:pPr>
            <a:r>
              <a:rPr sz="2000" b="0">
                <a:latin typeface="Aptos"/>
                <a:ea typeface="Aptos"/>
                <a:cs typeface="Aptos"/>
              </a:rPr>
              <a:t>с</a:t>
            </a:r>
            <a:r>
              <a:rPr sz="2000" b="0">
                <a:latin typeface="+mn-lt"/>
                <a:ea typeface="+mn-lt"/>
                <a:cs typeface="+mn-lt"/>
              </a:rPr>
              <a:t>оответствие объемов выполненных работ актам приемки</a:t>
            </a:r>
            <a:r>
              <a:rPr lang="ru-RU" sz="2000" b="0">
                <a:latin typeface="+mn-lt"/>
                <a:ea typeface="+mn-lt"/>
                <a:cs typeface="+mn-lt"/>
              </a:rPr>
              <a:t>. Н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 территории установлено 10 теневых навесов;</a:t>
            </a:r>
            <a:endParaRPr sz="2000" b="0">
              <a:latin typeface="Aptos"/>
              <a:ea typeface="Aptos"/>
              <a:cs typeface="Aptos"/>
            </a:endParaRPr>
          </a:p>
          <a:p>
            <a:pPr marL="283879" indent="-283879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н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 деревянном настиле полового покрытия зафиксировано: неплотное прилегание досок друг к другу, наличие продольных трещин, нарушение прочности соединения элементов пола с основанием;</a:t>
            </a:r>
            <a:endParaRPr sz="20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  <a:p>
            <a:pPr marL="283879" indent="-283879">
              <a:buFont typeface="Arial"/>
              <a:buAutoNum type="arabicPeriod"/>
              <a:defRPr/>
            </a:pP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на светопрозрачных фонарных покрытиях из поликарбоната зафиксировано: неплотное прилегание поликарбонатных плит к боковым (прижимным) планкам, повлекшее за собой образование зазоров и щелей. </a:t>
            </a:r>
            <a:endParaRPr sz="2000" b="0">
              <a:latin typeface="Aptos"/>
              <a:ea typeface="Aptos"/>
              <a:cs typeface="Aptos"/>
            </a:endParaRPr>
          </a:p>
          <a:p>
            <a:pPr marL="283879" indent="-283879">
              <a:buFont typeface="Arial"/>
              <a:buAutoNum type="arabicPeriod"/>
              <a:defRPr/>
            </a:pPr>
            <a:endParaRPr sz="2000" b="1">
              <a:latin typeface="Aptos"/>
              <a:ea typeface="Aptos"/>
              <a:cs typeface="Aptos"/>
            </a:endParaRPr>
          </a:p>
          <a:p>
            <a:pPr>
              <a:defRPr/>
            </a:pPr>
            <a:endParaRPr sz="1800">
              <a:latin typeface="Aptos"/>
              <a:ea typeface="Aptos"/>
              <a:cs typeface="Aptos"/>
            </a:endParaRPr>
          </a:p>
        </p:txBody>
      </p:sp>
      <p:sp>
        <p:nvSpPr>
          <p:cNvPr id="836309134" name=""/>
          <p:cNvSpPr/>
          <p:nvPr/>
        </p:nvSpPr>
        <p:spPr bwMode="auto">
          <a:xfrm rot="5399976" flipH="0" flipV="0">
            <a:off x="1909646" y="3869188"/>
            <a:ext cx="3164496" cy="2376625"/>
          </a:xfrm>
          <a:prstGeom prst="flowChartAlternateProcess">
            <a:avLst/>
          </a:prstGeom>
          <a:blipFill>
            <a:blip r:embed="rId3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770112" name=""/>
          <p:cNvSpPr/>
          <p:nvPr/>
        </p:nvSpPr>
        <p:spPr bwMode="auto">
          <a:xfrm rot="5399976" flipH="0" flipV="0">
            <a:off x="-179386" y="1669200"/>
            <a:ext cx="3617164" cy="2809886"/>
          </a:xfrm>
          <a:prstGeom prst="flowChartAlternateProcess">
            <a:avLst/>
          </a:prstGeom>
          <a:blipFill>
            <a:blip r:embed="rId4">
              <a:alphaModFix amt="99999"/>
            </a:blip>
            <a:srcRect l="0" t="0" r="0" b="0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6614294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4522221" y="240436"/>
            <a:ext cx="7121767" cy="1000998"/>
          </a:xfrm>
        </p:spPr>
        <p:txBody>
          <a:bodyPr/>
          <a:lstStyle/>
          <a:p>
            <a:pPr algn="ctr">
              <a:defRPr/>
            </a:pPr>
            <a:r>
              <a:rPr lang="ru-RU" sz="2600"/>
              <a:t>По результатам выборочного визуального осмотра </a:t>
            </a:r>
            <a:r>
              <a:rPr lang="ru-RU" sz="2600"/>
              <a:t>работ: </a:t>
            </a:r>
            <a:endParaRPr sz="2600"/>
          </a:p>
        </p:txBody>
      </p:sp>
      <p:sp>
        <p:nvSpPr>
          <p:cNvPr id="554006704" name="Text Placeholder 2"/>
          <p:cNvSpPr>
            <a:spLocks noGrp="1"/>
          </p:cNvSpPr>
          <p:nvPr>
            <p:ph type="body" sz="quarter" idx="22"/>
          </p:nvPr>
        </p:nvSpPr>
        <p:spPr bwMode="auto">
          <a:xfrm flipH="0" flipV="0">
            <a:off x="4865191" y="1343153"/>
            <a:ext cx="7203857" cy="5076916"/>
          </a:xfrm>
        </p:spPr>
        <p:txBody>
          <a:bodyPr/>
          <a:lstStyle/>
          <a:p>
            <a:pPr marL="294893" indent="-294893">
              <a:buFont typeface="Arial"/>
              <a:buAutoNum type="arabicPeriod"/>
              <a:defRPr/>
            </a:pPr>
            <a:r>
              <a:rPr lang="ru-RU" sz="1900" b="1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по демонтажу железобетонной площадки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:</a:t>
            </a:r>
            <a:endParaRPr sz="1900" b="1" i="0" u="none" strike="noStrike" cap="none" spc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>
              <a:defRPr/>
            </a:pPr>
            <a:r>
              <a:rPr lang="ru-RU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з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амечания к качеству и объемам выполненных работ отсутствуют, 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железобетонная конструкция демонтирована полностью,</a:t>
            </a:r>
            <a:r>
              <a:rPr lang="ru-RU" sz="19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sz="1900" b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ущерб смежному благоустройству не нанесен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;</a:t>
            </a:r>
            <a:endParaRPr sz="1900" b="0" i="0" u="none" strike="noStrike" cap="none" spc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283879" marR="0" indent="-283879" algn="l" defTabSz="914400">
              <a:lnSpc>
                <a:spcPct val="120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2"/>
              <a:defRPr/>
            </a:pPr>
            <a:r>
              <a:rPr lang="en-US" sz="1900" b="1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п</a:t>
            </a:r>
            <a:r>
              <a:rPr lang="en-US" sz="1900" b="1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о</a:t>
            </a:r>
            <a:r>
              <a:rPr lang="en-US" sz="1900" b="1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US" sz="1900" b="1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установке площадки твердых бытовых отходов</a:t>
            </a:r>
            <a:r>
              <a:rPr lang="en-US" sz="1900" b="1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US" sz="1900" b="1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у</a:t>
            </a:r>
            <a:r>
              <a:rPr lang="ru-RU" sz="1900" b="1">
                <a:latin typeface="+mn-lt"/>
                <a:ea typeface="+mn-lt"/>
                <a:cs typeface="+mn-lt"/>
              </a:rPr>
              <a:t>становлено:</a:t>
            </a:r>
            <a:r>
              <a:rPr lang="ru-RU" sz="1900" b="0">
                <a:latin typeface="+mn-lt"/>
                <a:ea typeface="+mn-lt"/>
                <a:cs typeface="+mn-lt"/>
              </a:rPr>
              <a:t> </a:t>
            </a:r>
            <a:endParaRPr sz="1900" b="0" i="0" u="none" strike="noStrike" cap="none" spc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>
              <a:defRPr/>
            </a:pP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б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ъ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м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ы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ф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к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ч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к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в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ы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л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н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н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н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ы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х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р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б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в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в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у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ю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к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м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р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м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к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;</a:t>
            </a:r>
            <a:endParaRPr sz="1900">
              <a:latin typeface="+mn-lt"/>
              <a:ea typeface="+mn-lt"/>
              <a:cs typeface="+mn-lt"/>
            </a:endParaRPr>
          </a:p>
          <a:p>
            <a:pPr>
              <a:defRPr/>
            </a:pP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н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л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ч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л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окальны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х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очаг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в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коррозии металла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на металлических элементах каркаса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,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отслоени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защитного слоя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д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е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ф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р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м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ц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я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р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о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ф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л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и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с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т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а</a:t>
            </a:r>
            <a:r>
              <a:rPr lang="en-US" sz="19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.</a:t>
            </a:r>
            <a:r>
              <a:rPr lang="en-US" sz="2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endParaRPr sz="2000"/>
          </a:p>
          <a:p>
            <a:pPr>
              <a:defRPr/>
            </a:pPr>
            <a:endParaRPr/>
          </a:p>
          <a:p>
            <a:pPr>
              <a:defRPr/>
            </a:pPr>
            <a:endParaRPr sz="1900" b="0">
              <a:latin typeface="Aptos"/>
              <a:ea typeface="Aptos"/>
              <a:cs typeface="Aptos"/>
            </a:endParaRPr>
          </a:p>
        </p:txBody>
      </p:sp>
      <p:sp>
        <p:nvSpPr>
          <p:cNvPr id="1890478528" name=""/>
          <p:cNvSpPr/>
          <p:nvPr/>
        </p:nvSpPr>
        <p:spPr bwMode="auto">
          <a:xfrm rot="5399942" flipH="0" flipV="0">
            <a:off x="2020885" y="3575784"/>
            <a:ext cx="3238904" cy="2449684"/>
          </a:xfrm>
          <a:prstGeom prst="flowChartAlternateProcess">
            <a:avLst/>
          </a:prstGeom>
          <a:blipFill>
            <a:blip r:embed="rId2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014876" name=""/>
          <p:cNvSpPr/>
          <p:nvPr/>
        </p:nvSpPr>
        <p:spPr bwMode="auto">
          <a:xfrm rot="5399942" flipH="0" flipV="0">
            <a:off x="-350625" y="3570729"/>
            <a:ext cx="3294392" cy="2404308"/>
          </a:xfrm>
          <a:prstGeom prst="flowChartAlternateProcess">
            <a:avLst/>
          </a:prstGeom>
          <a:blipFill>
            <a:blip r:embed="rId3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311081" name=""/>
          <p:cNvSpPr/>
          <p:nvPr/>
        </p:nvSpPr>
        <p:spPr bwMode="auto">
          <a:xfrm rot="5399942" flipH="0" flipV="0">
            <a:off x="1005260" y="486276"/>
            <a:ext cx="3217794" cy="2504567"/>
          </a:xfrm>
          <a:prstGeom prst="flowChartAlternateProcess">
            <a:avLst/>
          </a:prstGeom>
          <a:blipFill>
            <a:blip r:embed="rId4"/>
            <a:stretch/>
          </a:blipFill>
          <a:ln>
            <a:noFill/>
          </a:ln>
          <a:effectLst>
            <a:outerShdw blurRad="508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2952696" name="Text Placeholder 4"/>
          <p:cNvSpPr>
            <a:spLocks noGrp="1"/>
          </p:cNvSpPr>
          <p:nvPr>
            <p:ph type="body" sz="quarter" idx="29"/>
          </p:nvPr>
        </p:nvSpPr>
        <p:spPr bwMode="auto">
          <a:xfrm>
            <a:off x="5703887" y="165375"/>
            <a:ext cx="784224" cy="673098"/>
          </a:xfrm>
        </p:spPr>
        <p:txBody>
          <a:bodyPr/>
          <a:lstStyle/>
          <a:p>
            <a:pPr>
              <a:defRPr/>
            </a:pPr>
            <a:r>
              <a:rPr lang="en-US">
                <a:latin typeface="Aptos"/>
                <a:ea typeface="Aptos"/>
                <a:cs typeface="Aptos"/>
              </a:rPr>
              <a:t>0</a:t>
            </a:r>
            <a:r>
              <a:rPr lang="en-US">
                <a:latin typeface="Aptos"/>
                <a:ea typeface="Aptos"/>
                <a:cs typeface="Aptos"/>
              </a:rPr>
              <a:t>2</a:t>
            </a:r>
            <a:endParaRPr lang="zh-CN"/>
          </a:p>
        </p:txBody>
      </p:sp>
      <p:sp>
        <p:nvSpPr>
          <p:cNvPr id="626437325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916455" y="2182426"/>
            <a:ext cx="10819471" cy="3495582"/>
          </a:xfrm>
        </p:spPr>
        <p:txBody>
          <a:bodyPr/>
          <a:lstStyle/>
          <a:p>
            <a:pPr>
              <a:defRPr/>
            </a:pPr>
            <a:r>
              <a:rPr lang="ru-RU" sz="3600"/>
              <a:t>П</a:t>
            </a:r>
            <a:r>
              <a:rPr lang="ru-RU" sz="3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роверка правильности отражения в бухгалтерском учете расходов на приведение образовательных организаций в соответствие с современными требованиями, направленными на обеспечение безопасных и комфортных условий организации образовательного процесса</a:t>
            </a:r>
            <a:r>
              <a:rPr lang="ru-RU" sz="36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</a:t>
            </a:r>
            <a:br>
              <a:rPr lang="ru-RU" sz="3000" b="1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</a:br>
            <a:r>
              <a:rPr lang="ru-RU" sz="30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показала следующее:</a:t>
            </a:r>
            <a:endParaRPr sz="3000" b="0"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1013026" name=""/>
          <p:cNvSpPr txBox="1"/>
          <p:nvPr/>
        </p:nvSpPr>
        <p:spPr bwMode="auto">
          <a:xfrm flipH="0" flipV="0">
            <a:off x="6897116" y="1932741"/>
            <a:ext cx="4907691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33463103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0" flipH="0" flipV="0">
            <a:off x="-47775" y="-21938"/>
            <a:ext cx="12270004" cy="6901877"/>
          </a:xfrm>
          <a:prstGeom prst="rect">
            <a:avLst/>
          </a:prstGeom>
        </p:spPr>
      </p:pic>
      <p:pic>
        <p:nvPicPr>
          <p:cNvPr id="141036532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-47776" y="-53640"/>
            <a:ext cx="5780692" cy="6896838"/>
          </a:xfrm>
          <a:prstGeom prst="rect">
            <a:avLst/>
          </a:prstGeom>
        </p:spPr>
      </p:pic>
      <p:sp>
        <p:nvSpPr>
          <p:cNvPr id="66322048" name=""/>
          <p:cNvSpPr txBox="1"/>
          <p:nvPr/>
        </p:nvSpPr>
        <p:spPr bwMode="auto">
          <a:xfrm flipH="0" flipV="0">
            <a:off x="5818374" y="952498"/>
            <a:ext cx="6121644" cy="538460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lnSpc>
                <a:spcPct val="114999"/>
              </a:lnSpc>
              <a:defRPr/>
            </a:pPr>
            <a:r>
              <a:rPr sz="19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1</a:t>
            </a:r>
            <a:r>
              <a:rPr sz="19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.</a:t>
            </a:r>
            <a:r>
              <a:rPr sz="19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Н</a:t>
            </a:r>
            <a:r>
              <a:rPr sz="1900" b="0" u="none">
                <a:solidFill>
                  <a:schemeClr val="tx1"/>
                </a:solidFill>
                <a:latin typeface="+mn-lt"/>
                <a:ea typeface="+mn-lt"/>
                <a:cs typeface="+mn-lt"/>
              </a:rPr>
              <a:t>арушение пункта 11.1 Приказа Минфина РФ № 209н в части неверного применения кодов КОСГУ, повлекшее искажение показателей форм бухгалтерской (финансовой) отчетности: </a:t>
            </a:r>
            <a:r>
              <a:rPr sz="1900" b="0">
                <a:latin typeface="+mn-lt"/>
                <a:ea typeface="+mn-lt"/>
                <a:cs typeface="+mn-lt"/>
              </a:rPr>
              <a:t>Отчет</a:t>
            </a:r>
            <a:r>
              <a:rPr sz="1900" b="0">
                <a:latin typeface="Aptos"/>
                <a:ea typeface="Aptos"/>
                <a:cs typeface="Aptos"/>
              </a:rPr>
              <a:t>а</a:t>
            </a:r>
            <a:r>
              <a:rPr sz="1900" b="0">
                <a:latin typeface="Aptos"/>
                <a:ea typeface="Aptos"/>
                <a:cs typeface="Aptos"/>
              </a:rPr>
              <a:t>    (ф. 0503723)</a:t>
            </a:r>
            <a:r>
              <a:rPr sz="1900" b="0">
                <a:latin typeface="+mn-lt"/>
                <a:ea typeface="+mn-lt"/>
                <a:cs typeface="+mn-lt"/>
              </a:rPr>
              <a:t> на общую сумму 10 722 207,88 рублей;</a:t>
            </a:r>
            <a:r>
              <a:rPr lang="ru-RU" sz="1900" b="0" i="0" u="none" strike="noStrike" cap="none" spc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.</a:t>
            </a:r>
            <a:endParaRPr sz="1900" b="0">
              <a:latin typeface="+mn-lt"/>
              <a:ea typeface="+mn-lt"/>
              <a:cs typeface="+mn-lt"/>
            </a:endParaRPr>
          </a:p>
          <a:p>
            <a:pPr algn="just">
              <a:lnSpc>
                <a:spcPct val="114999"/>
              </a:lnSpc>
              <a:defRPr/>
            </a:pPr>
            <a:endParaRPr sz="1700" b="0" i="0" u="none" strike="noStrike" cap="none" spc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algn="just" defTabSz="9144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9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2</a:t>
            </a:r>
            <a:r>
              <a:rPr sz="19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.</a:t>
            </a:r>
            <a:r>
              <a:rPr sz="19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Н</a:t>
            </a:r>
            <a:r>
              <a:rPr sz="1900" b="0" u="none">
                <a:solidFill>
                  <a:schemeClr val="tx1"/>
                </a:solidFill>
                <a:latin typeface="+mn-lt"/>
                <a:ea typeface="+mn-lt"/>
                <a:cs typeface="+mn-lt"/>
              </a:rPr>
              <a:t>арушение пунктов 324-329 Приказа Минфина РФ № 157н и пунктов 200, 203, 206 Приказа Минфина РФ № 183н, выразившееся в неправомерном принятии к учету плановых назначений по доходам и расходам в </a:t>
            </a:r>
            <a:r>
              <a:rPr sz="1900" b="0" u="none">
                <a:solidFill>
                  <a:schemeClr val="tx1"/>
                </a:solidFill>
                <a:latin typeface="+mn-lt"/>
                <a:ea typeface="+mn-lt"/>
                <a:cs typeface="+mn-lt"/>
              </a:rPr>
              <a:t>отсут</a:t>
            </a:r>
            <a:r>
              <a:rPr sz="1900" b="0" u="none">
                <a:solidFill>
                  <a:schemeClr val="tx1"/>
                </a:solidFill>
                <a:latin typeface="+mn-lt"/>
                <a:ea typeface="+mn-lt"/>
                <a:cs typeface="+mn-lt"/>
              </a:rPr>
              <a:t>ствие утвержденного плана ФХД,</a:t>
            </a:r>
            <a:r>
              <a:rPr sz="1900" b="0" u="none">
                <a:solidFill>
                  <a:schemeClr val="tx1"/>
                </a:solidFill>
                <a:latin typeface="+mn-lt"/>
                <a:ea typeface="+mn-lt"/>
                <a:cs typeface="+mn-lt"/>
              </a:rPr>
              <a:t>на основании соглашений о предоставлении субсидий, которые не являются самостоятельным законным основанием для совершения записей на счетах санкционирования</a:t>
            </a:r>
            <a:r>
              <a:rPr sz="1900" b="0" u="none">
                <a:solidFill>
                  <a:schemeClr val="tx1"/>
                </a:solidFill>
                <a:latin typeface="Aptos"/>
                <a:ea typeface="Aptos"/>
                <a:cs typeface="Aptos"/>
              </a:rPr>
              <a:t>.</a:t>
            </a:r>
            <a:r>
              <a:rPr sz="1900" b="0" u="none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endParaRPr sz="1900" b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57243312" name=""/>
          <p:cNvSpPr/>
          <p:nvPr/>
        </p:nvSpPr>
        <p:spPr bwMode="auto">
          <a:xfrm flipH="0" flipV="0">
            <a:off x="5187310" y="129465"/>
            <a:ext cx="702815" cy="656577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>
              <a:defRPr/>
            </a:pPr>
            <a:r>
              <a:rPr lang="ru-RU" sz="2800" b="1">
                <a:solidFill>
                  <a:srgbClr val="855226"/>
                </a:solidFill>
              </a:rPr>
              <a:t>1.</a:t>
            </a:r>
            <a:endParaRPr/>
          </a:p>
        </p:txBody>
      </p:sp>
      <p:sp>
        <p:nvSpPr>
          <p:cNvPr id="122606379" name=""/>
          <p:cNvSpPr/>
          <p:nvPr/>
        </p:nvSpPr>
        <p:spPr bwMode="auto">
          <a:xfrm flipH="0" flipV="0">
            <a:off x="5187310" y="3509267"/>
            <a:ext cx="753676" cy="670634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>
              <a:defRPr/>
            </a:pPr>
            <a:r>
              <a:rPr lang="ru-RU" sz="2800" b="1">
                <a:solidFill>
                  <a:srgbClr val="855226"/>
                </a:solidFill>
              </a:rPr>
              <a:t>2.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22611395" name="Рисунок 154333006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rot="0" flipH="0" flipV="0">
            <a:off x="-36021" y="-32312"/>
            <a:ext cx="12234516" cy="6883954"/>
          </a:xfrm>
          <a:prstGeom prst="rect">
            <a:avLst/>
          </a:prstGeom>
        </p:spPr>
      </p:pic>
      <p:sp>
        <p:nvSpPr>
          <p:cNvPr id="1014670276" name="Sube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5239182" y="-32222"/>
            <a:ext cx="6848455" cy="6883864"/>
          </a:xfrm>
        </p:spPr>
        <p:txBody>
          <a:bodyPr/>
          <a:lstStyle/>
          <a:p>
            <a:pPr algn="ctr">
              <a:lnSpc>
                <a:spcPct val="100000"/>
              </a:lnSpc>
              <a:defRPr/>
            </a:pPr>
            <a:r>
              <a:rPr lang="ru-RU" sz="2500" b="1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Предложения по результатам контрольного мероприятия:</a:t>
            </a:r>
            <a:endParaRPr sz="2800" b="1"/>
          </a:p>
          <a:p>
            <a:pPr marL="327936" indent="-327936" algn="just">
              <a:lnSpc>
                <a:spcPct val="100000"/>
              </a:lnSpc>
              <a:buFont typeface="Arial"/>
              <a:buAutoNum type="arabicPeriod"/>
              <a:defRPr/>
            </a:pPr>
            <a:r>
              <a:rPr lang="ru-RU" sz="17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Отчет о результатах контрольного мероприятия направить для сведения:</a:t>
            </a:r>
            <a:endParaRPr sz="17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83879" indent="-283879" algn="just">
              <a:lnSpc>
                <a:spcPct val="100000"/>
              </a:lnSpc>
              <a:buFont typeface="Liberation Sans"/>
              <a:buChar char="•"/>
              <a:defRPr/>
            </a:pPr>
            <a:r>
              <a:rPr lang="ru-RU" sz="17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Городскую Думу Петропавловск-Камчатского городского округа;</a:t>
            </a:r>
            <a:endParaRPr sz="1700" b="0"/>
          </a:p>
          <a:p>
            <a:pPr marL="283879" indent="-283879" algn="just">
              <a:lnSpc>
                <a:spcPct val="100000"/>
              </a:lnSpc>
              <a:buFont typeface="Liberation Sans"/>
              <a:buChar char="•"/>
              <a:defRPr/>
            </a:pPr>
            <a:r>
              <a:rPr lang="ru-RU" sz="17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Главе Петропавловск-Камчатского городского округа.</a:t>
            </a:r>
            <a:endParaRPr sz="17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283879" marR="0" indent="-283879" algn="just" defTabSz="914400">
              <a:lnSpc>
                <a:spcPct val="100000"/>
              </a:lnSpc>
              <a:spcBef>
                <a:spcPts val="999"/>
              </a:spcBef>
              <a:spcAft>
                <a:spcPts val="0"/>
              </a:spcAft>
              <a:buFont typeface="Arial"/>
              <a:buAutoNum type="arabicPeriod" startAt="3"/>
              <a:defRPr/>
            </a:pPr>
            <a:r>
              <a:rPr sz="17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Направить представление </a:t>
            </a:r>
            <a:r>
              <a:rPr sz="17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в </a:t>
            </a:r>
            <a:r>
              <a:rPr sz="17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sz="17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МАДОУ «Детский сад № 7»,</a:t>
            </a:r>
            <a:r>
              <a:rPr sz="17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 </a:t>
            </a:r>
            <a:r>
              <a:rPr sz="17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внесенно</a:t>
            </a:r>
            <a:r>
              <a:rPr sz="17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е в целях принятия мер по устранению выявленных нарушений и недостатков, предотвращению нанесения материального ущерба городскому округу, привлечению к ответственности должностных лиц, виновных в допущенных нарушениях, а также реализации мер по пресечению </a:t>
            </a:r>
            <a:r>
              <a:rPr sz="1700">
                <a:solidFill>
                  <a:schemeClr val="tx1"/>
                </a:solidFill>
                <a:latin typeface="+mn-lt"/>
                <a:ea typeface="+mn-lt"/>
                <a:cs typeface="+mn-lt"/>
              </a:rPr>
              <a:t>и предупреждению нарушений в дальнейшем. </a:t>
            </a:r>
            <a:endParaRPr sz="1700" b="0" i="0" u="none" strike="noStrike" cap="none" spc="0">
              <a:solidFill>
                <a:schemeClr val="tx1"/>
              </a:solidFill>
              <a:latin typeface="+mn-lt"/>
              <a:ea typeface="+mn-lt"/>
              <a:cs typeface="+mn-lt"/>
            </a:endParaRPr>
          </a:p>
          <a:p>
            <a:pPr marL="283878" marR="0" indent="-283878" algn="just" defTabSz="914400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Font typeface="Arial"/>
              <a:buAutoNum type="arabicPeriod" startAt="3"/>
              <a:defRPr/>
            </a:pPr>
            <a:r>
              <a:rPr lang="ru-RU" sz="17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Направить информационное письмо в Управление образования</a:t>
            </a:r>
            <a:r>
              <a:rPr lang="ru-RU" sz="1700" b="0" i="0" u="none" strike="noStrike" cap="none" spc="0">
                <a:solidFill>
                  <a:schemeClr val="tx1"/>
                </a:solidFill>
                <a:latin typeface="Aptos"/>
                <a:ea typeface="Aptos"/>
                <a:cs typeface="Aptos"/>
              </a:rPr>
              <a:t> с предложениями (рекомендациями) в целях предупреждения нарушений, исключения финансовых и правовых рисков в деятельности подведомственных учреждений.</a:t>
            </a:r>
            <a:endParaRPr sz="1700" b="0" i="0" u="none" strike="noStrike" cap="none" spc="0">
              <a:solidFill>
                <a:schemeClr val="tx1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21292304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5399942" flipH="0" flipV="0">
            <a:off x="-853878" y="785682"/>
            <a:ext cx="6910954" cy="5275053"/>
          </a:xfrm>
          <a:prstGeom prst="rect">
            <a:avLst/>
          </a:prstGeom>
          <a:effectLst>
            <a:outerShdw blurRad="50800" dist="38100" dir="2700000" sx="100000" sy="1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084015" y="1597866"/>
            <a:ext cx="9758710" cy="1554909"/>
          </a:xfrm>
        </p:spPr>
        <p:txBody>
          <a:bodyPr/>
          <a:lstStyle/>
          <a:p>
            <a:pPr>
              <a:defRPr/>
            </a:pPr>
            <a:r>
              <a:rPr lang="ru-RU" sz="3000">
                <a:latin typeface="Times New Roman"/>
                <a:cs typeface="Times New Roman"/>
              </a:rPr>
              <a:t>Контрольно-счетная </a:t>
            </a:r>
            <a:r>
              <a:rPr lang="ru-RU" sz="3000">
                <a:latin typeface="Times New Roman"/>
                <a:cs typeface="Times New Roman"/>
              </a:rPr>
              <a:t>палата </a:t>
            </a:r>
            <a:br>
              <a:rPr lang="ru-RU" sz="3000">
                <a:latin typeface="Times New Roman"/>
                <a:cs typeface="Times New Roman"/>
              </a:rPr>
            </a:br>
            <a:r>
              <a:rPr lang="ru-RU" sz="3000">
                <a:latin typeface="Times New Roman"/>
                <a:cs typeface="Times New Roman"/>
              </a:rPr>
              <a:t>Петропавловск-Камчатского городского округа</a:t>
            </a:r>
            <a:br>
              <a:rPr lang="ru-RU" sz="300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</a:br>
            <a:endParaRPr lang="zh-CN" sz="30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03818" y="317330"/>
            <a:ext cx="1359517" cy="1306777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/>
        </p:spPr>
      </p:pic>
      <p:sp>
        <p:nvSpPr>
          <p:cNvPr id="3" name="Прямоугольник 2"/>
          <p:cNvSpPr/>
          <p:nvPr/>
        </p:nvSpPr>
        <p:spPr bwMode="auto">
          <a:xfrm>
            <a:off x="457200" y="6311898"/>
            <a:ext cx="11868400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Ленинская, д. 18, г. Петропавловск-Камчатский, 683001, </a:t>
            </a:r>
            <a:r>
              <a:rPr lang="en-US" b="1">
                <a:latin typeface="Times New Roman"/>
                <a:cs typeface="Times New Roman"/>
              </a:rPr>
              <a:t>e</a:t>
            </a:r>
            <a:r>
              <a:rPr lang="ru-RU" b="1">
                <a:latin typeface="Times New Roman"/>
                <a:cs typeface="Times New Roman"/>
              </a:rPr>
              <a:t>-</a:t>
            </a:r>
            <a:r>
              <a:rPr lang="en-US" b="1">
                <a:latin typeface="Times New Roman"/>
                <a:cs typeface="Times New Roman"/>
              </a:rPr>
              <a:t>mail</a:t>
            </a:r>
            <a:r>
              <a:rPr lang="ru-RU" b="1">
                <a:latin typeface="Times New Roman"/>
                <a:cs typeface="Times New Roman"/>
              </a:rPr>
              <a:t>: </a:t>
            </a:r>
            <a:r>
              <a:rPr lang="en-US" b="1">
                <a:latin typeface="Times New Roman"/>
                <a:cs typeface="Times New Roman"/>
              </a:rPr>
              <a:t>ksp</a:t>
            </a:r>
            <a:r>
              <a:rPr lang="ru-RU" b="1">
                <a:latin typeface="Times New Roman"/>
                <a:cs typeface="Times New Roman"/>
              </a:rPr>
              <a:t>@</a:t>
            </a:r>
            <a:r>
              <a:rPr lang="en-US" b="1">
                <a:latin typeface="Times New Roman"/>
                <a:cs typeface="Times New Roman"/>
              </a:rPr>
              <a:t>pkgo</a:t>
            </a:r>
            <a:r>
              <a:rPr lang="ru-RU" b="1">
                <a:latin typeface="Times New Roman"/>
                <a:cs typeface="Times New Roman"/>
              </a:rPr>
              <a:t>.</a:t>
            </a:r>
            <a:r>
              <a:rPr lang="en-US" b="1">
                <a:latin typeface="Times New Roman"/>
                <a:cs typeface="Times New Roman"/>
              </a:rPr>
              <a:t>ru</a:t>
            </a:r>
            <a:r>
              <a:rPr lang="en-US" b="1">
                <a:latin typeface="Times New Roman"/>
                <a:cs typeface="Times New Roman"/>
              </a:rPr>
              <a:t> </a:t>
            </a:r>
            <a:endParaRPr lang="zh-CN" b="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ustom">
  <a:themeElements>
    <a:clrScheme name="2.27方案3">
      <a:dk1>
        <a:sysClr val="windowText" lastClr="000000"/>
      </a:dk1>
      <a:lt1>
        <a:sysClr val="window" lastClr="FFFFFF"/>
      </a:lt1>
      <a:dk2>
        <a:srgbClr val="1453D4"/>
      </a:dk2>
      <a:lt2>
        <a:srgbClr val="DBEFF9"/>
      </a:lt2>
      <a:accent1>
        <a:srgbClr val="9BEAFF"/>
      </a:accent1>
      <a:accent2>
        <a:srgbClr val="70A7F3"/>
      </a:accent2>
      <a:accent3>
        <a:srgbClr val="32B7F3"/>
      </a:accent3>
      <a:accent4>
        <a:srgbClr val="071D28"/>
      </a:accent4>
      <a:accent5>
        <a:srgbClr val="598196"/>
      </a:accent5>
      <a:accent6>
        <a:srgbClr val="50BBC1"/>
      </a:accent6>
      <a:hlink>
        <a:srgbClr val="2995AD"/>
      </a:hlink>
      <a:folHlink>
        <a:srgbClr val="85DFD0"/>
      </a:folHlink>
    </a:clrScheme>
    <a:fontScheme name="Custom 2">
      <a:majorFont>
        <a:latin typeface="Arial"/>
        <a:ea typeface="Liberation Sans"/>
        <a:cs typeface="Liberation Sans"/>
      </a:majorFont>
      <a:minorFont>
        <a:latin typeface="Aptos"/>
        <a:ea typeface="Liberation Sans"/>
        <a:cs typeface="Liberation Sans"/>
      </a:minorFont>
    </a:fontScheme>
    <a:fmtScheme name="OfficePLUS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blipFill>
          <a:blip r:embed="rId1"/>
          <a:srcRect l="0" t="11649" r="0" b="25080"/>
          <a:stretch/>
        </a:blipFill>
        <a:ln>
          <a:noFill/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Liberation Sans"/>
        <a:ea typeface="Liberation Sans"/>
        <a:cs typeface="Liberation Sans"/>
      </a:majorFont>
      <a:minorFont>
        <a:latin typeface="Liberation Sans"/>
        <a:ea typeface="Liberation Sans"/>
        <a:cs typeface="Liberation Sans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Р7-Офис/2026.1.2.1942</Application>
  <DocSecurity>0</DocSecurity>
  <PresentationFormat>Широкоэкранный</PresentationFormat>
  <Paragraphs>0</Paragraphs>
  <Slides>17</Slides>
  <Notes>17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Company​ Overview</dc:title>
  <dc:subject/>
  <dc:creator>Яковлева Марина Сергеевна</dc:creator>
  <cp:keywords/>
  <dc:description/>
  <dc:identifier/>
  <dc:language/>
  <cp:lastModifiedBy>EMoiseeva</cp:lastModifiedBy>
  <cp:revision>330</cp:revision>
  <dcterms:modified xsi:type="dcterms:W3CDTF">2026-09-21T04:48:35Z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0x0101001867FBBEFD40724CA20725D6B3094130</vt:lpwstr>
  </property>
</Properties>
</file>