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6" r:id="rId3"/>
    <p:sldId id="274" r:id="rId4"/>
    <p:sldId id="273" r:id="rId5"/>
    <p:sldId id="286" r:id="rId6"/>
    <p:sldId id="282" r:id="rId7"/>
    <p:sldId id="285" r:id="rId8"/>
    <p:sldId id="284" r:id="rId9"/>
    <p:sldId id="283" r:id="rId10"/>
    <p:sldId id="294" r:id="rId11"/>
    <p:sldId id="287" r:id="rId12"/>
    <p:sldId id="288" r:id="rId13"/>
    <p:sldId id="293" r:id="rId14"/>
    <p:sldId id="292" r:id="rId15"/>
    <p:sldId id="289" r:id="rId16"/>
    <p:sldId id="290" r:id="rId17"/>
    <p:sldId id="275" r:id="rId18"/>
    <p:sldId id="280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B04DC-E004-433F-B058-79C7B43D925C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9C4A9-46C2-443A-84AE-120E6CED6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7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1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9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2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3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7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6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2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5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AB0E-1654-4D8B-A0BF-B4D29403FEF3}" type="datetimeFigureOut">
              <a:rPr lang="ru-RU" smtClean="0"/>
              <a:t>23.07.2026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76E3-CE56-4680-B5A6-1A655D038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2" y="2310798"/>
            <a:ext cx="11719420" cy="102295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326" y="3767059"/>
            <a:ext cx="10948407" cy="23449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эффективности использования муниципального имущества (нежилого фонда) находящегося в казне Петропавловск-Камчатского городского округа в Управлении имущественных и земельных отношений администрации Петропавловск-Камчатского городского округа - муниципальном учреждении, иных объектах в случае необходимости за 2025 год (иные периоды в случае необходимости)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02" y="1374907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912" y="280548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16002" y="3598530"/>
            <a:ext cx="11561673" cy="0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4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0609" y="1297415"/>
            <a:ext cx="67857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установлено, что оформление Инвентаризационной описи (сличительной ведомости) № КУ00-000002 не соответствует требованиям приказа Министерства финансов Российской Федерации от 30.03.2015 № 52н «Об утверждении форм первичных учетных документов и регистров бухгалтерского учета, применяемых органами государственной власти (государственными органами), органами местного самоуправления, органами управления государственными внебюджетными фондами, государственными (муниципальными) учреждениями, и Методических указаний по их применению» 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согласно приказу № 52н Инвентаризационная опись (сличительная ведомость) по объектам нефинансовых активов (ф. 0504087) применяется для отражения результатов проведенной в учреждении инвентаризации объектов нефинансовых активов.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Инвентаризационной описи (ф. 0504087) путем группирования объектов инвентаризации по группам (видам) нефинансовых активов отражаются сведения, предусмотренные графами 1-19. Вместе с тем, в Инвентаризационной описи (сличительной ведомости) № КУ00-000002 не заполнены графы 3,5-9, 13-19.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Аналогичные нарушения допущены Управлением и при составлении Инвентаризационной описи за 2025 год.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52" y="1293218"/>
            <a:ext cx="4487090" cy="49273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570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0491" y="1419480"/>
            <a:ext cx="10836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земельных отношений администрации Петропавловск-Камчатского городского округа является ответственным исполнителем муниципальной программы «Управление муниципальным имуществом Петропавловск-Камчатского городского округа» утвержденной постановлением администрации Петропавловск-Камчатского городского округа от 14.10.2016 № 1987.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контрольного мероприятия проводится анализ двух показателей: Количество объектов муниципальной собственности, подлежащих содержанию и Количество объектов недвижимого имущества казны, к которым ограничен доступ.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 муниципальной собственности, подлежащих содержанию по состоянию на 31.12.2025, фактически составляет 100 штук.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 недвижимого имущества казны, к которым ограничен доступ по состоянию на 31.12.2025 составляло 3 штуки.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муниципальную программу, в части целевых показателей (индикаторов)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раза в отношении целевого показателя «Количество объектов муниципальной собственности, подлежащих содержанию», 1 раз в отношении индикатора «Количество объектов недвижимого имущества казны, к которым ограничен доступ».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целевые показатели (индикаторы), утвержденные муниципальной программой «Управление муниципальным имуществом Петропавловск-Камчатского городского округа» в части расходов, направленных на содержание и сохранность объектов недвижимого имущества, составляющих казну городского округа, Управлением имущественных и земельных отношений достигнуты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2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912" y="1334336"/>
            <a:ext cx="10836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осуществления контроля за законностью и эффективностью использования муниципального имущества (нежилого фонда), находящегося в казне Петропавловск-Камчатского городского округа, в период контрольного мероприятия проведен выборочный визуальный осмотр 59 объектов муниципального имущества, который показал следующее:</a:t>
            </a:r>
          </a:p>
          <a:p>
            <a:pPr marL="452438" indent="269875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объектам у работников Управления нет доступа, при этом из них на 6 объектах никто из представителей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был ни разу с даты принятия объектов в муниципальную собственность и включения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1" y="3217770"/>
            <a:ext cx="1728938" cy="31600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63" y="3211088"/>
            <a:ext cx="1728938" cy="31667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75" y="3217770"/>
            <a:ext cx="1728938" cy="31600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51193587-b23f-406e-8dce-d0316319c8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87" y="3217770"/>
            <a:ext cx="1726831" cy="31600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96f470c5-4c93-4970-9577-eefb21b6f2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992" y="3217770"/>
            <a:ext cx="1728938" cy="31600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6bd59aee-6035-40a9-aa9c-bcdf65aa6bc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04" y="3228342"/>
            <a:ext cx="1728938" cy="31494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55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07689" y="1225487"/>
            <a:ext cx="744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объектах возможно незаконно проживают неустановленные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22" y="1743800"/>
            <a:ext cx="1600251" cy="211786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5" y="1743800"/>
            <a:ext cx="1600250" cy="211786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43" y="1750271"/>
            <a:ext cx="1600249" cy="211537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20" y="1750271"/>
            <a:ext cx="1601364" cy="213515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712" y="1784394"/>
            <a:ext cx="1601364" cy="213515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34" y="1743800"/>
            <a:ext cx="1600248" cy="212035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2" name="TextBox 11"/>
          <p:cNvSpPr txBox="1"/>
          <p:nvPr/>
        </p:nvSpPr>
        <p:spPr>
          <a:xfrm>
            <a:off x="1106900" y="3945270"/>
            <a:ext cx="997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объекта используются гражданами, проживающими в МКД, в котором расположены эти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99" y="4404133"/>
            <a:ext cx="2536502" cy="218193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56" y="4399179"/>
            <a:ext cx="2536502" cy="219183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71234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83908" y="1556361"/>
            <a:ext cx="901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6838" lvl="2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объектов разрушены и захламлены, имущество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неликвидным.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2" y="2188834"/>
            <a:ext cx="2205996" cy="3615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28" y="2188834"/>
            <a:ext cx="2205996" cy="36152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44" y="2188834"/>
            <a:ext cx="2205996" cy="36152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60" y="2188834"/>
            <a:ext cx="2186159" cy="36152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027" y="2188834"/>
            <a:ext cx="2205996" cy="361520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1706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15468" y="1446393"/>
            <a:ext cx="835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объектов находятся в аварийных зданиях и не могут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8" y="2126162"/>
            <a:ext cx="3099532" cy="38762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67" y="2126162"/>
            <a:ext cx="3052221" cy="38762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6" y="2126162"/>
            <a:ext cx="3098715" cy="38762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048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52163" y="1343990"/>
            <a:ext cx="1083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lvl="0" indent="269875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объектов невозможно идентифицировать из-за отсутствия четких координат; </a:t>
            </a:r>
          </a:p>
          <a:p>
            <a:pPr marL="452438" lvl="0" indent="269875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объектов нуждаются в косметическом, 1 – в капитальном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9520" y="2270918"/>
            <a:ext cx="333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объект находится под охраной коммерческой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25005" y="2264058"/>
            <a:ext cx="377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объект относится к защитным сооружениям гражданской обороны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546" y="6005345"/>
            <a:ext cx="1085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проведенных осмотров можно сделать вывод о недостаточности принимаемых Управлением мер к эффективному распоряжению и управлению муниципальным имуществом (нежилым фондом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2986229"/>
            <a:ext cx="2357970" cy="2927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50" y="2974808"/>
            <a:ext cx="2357970" cy="2959258"/>
          </a:xfrm>
          <a:prstGeom prst="rect">
            <a:avLst/>
          </a:prstGeom>
        </p:spPr>
      </p:pic>
      <p:pic>
        <p:nvPicPr>
          <p:cNvPr id="12" name="Рисунок 11" descr="C:\Users\APanov\AppData\Local\Microsoft\Windows\INetCache\Content.Word\baf13a3d-e69d-4e71-8e9c-663fa2e06da2.jf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18" y="2974808"/>
            <a:ext cx="2357970" cy="293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Panov\AppData\Local\Microsoft\Windows\INetCache\Content.Word\e5657d2e-0672-4945-86b2-ed8748c8f5fd.jf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113" y="2981668"/>
            <a:ext cx="2357970" cy="2959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81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305869" y="298209"/>
            <a:ext cx="9573834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5869" y="455472"/>
            <a:ext cx="957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результатам контрольного мероприятия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270" y="1494203"/>
            <a:ext cx="99236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Направить отчет о результатах контрольного мероприятия для сведения:</a:t>
            </a:r>
          </a:p>
          <a:p>
            <a:pPr indent="4524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indent="4524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Временно исполняющему полномочия Главы Петропавловск-Камчатского городского округа.</a:t>
            </a:r>
          </a:p>
          <a:p>
            <a:pPr indent="4524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Направить представление в Управление имущественных и земельных отношений администрации Петропавловск-Камчатского городского округа по устранению выявленных нарушений и недостатков, по привлечению к ответственности должностных лиц, виновных в допущенных нарушениях, а также мер по пресечению, устранению и предупреждению нарушений.</a:t>
            </a:r>
          </a:p>
          <a:p>
            <a:pPr indent="4524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Направить информационное письмо по результатам контрольного мероприятия Временно исполняющему полномочия Главы Петропавловск-Камчатского городского округа.</a:t>
            </a:r>
          </a:p>
          <a:p>
            <a:pPr indent="45243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Разместить информацию о результатах проведения контрольного мероприятия на официальном сайте Контрольно-счетной палаты.</a:t>
            </a:r>
          </a:p>
        </p:txBody>
      </p:sp>
    </p:spTree>
    <p:extLst>
      <p:ext uri="{BB962C8B-B14F-4D97-AF65-F5344CB8AC3E}">
        <p14:creationId xmlns:p14="http://schemas.microsoft.com/office/powerpoint/2010/main" val="178815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8895" y="3812616"/>
            <a:ext cx="9077961" cy="840230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349" y="2368636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Петропавловск-Камчатского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8" y="1181726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89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1098680" y="3356764"/>
            <a:ext cx="4220631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007760" y="485003"/>
            <a:ext cx="4697127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3866" y="391778"/>
            <a:ext cx="5130266" cy="933651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791" y="501923"/>
            <a:ext cx="610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контрольного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352447" y="1055921"/>
            <a:ext cx="1" cy="46682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2368" y="3519112"/>
            <a:ext cx="4153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контрольного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163436" y="647351"/>
            <a:ext cx="467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контрольного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866" y="1435574"/>
            <a:ext cx="5130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пункта 1.1.2. Плана деятельности Контрольно-счетной палаты Петропавловск-Камчатского городского округа на 2026 год, утвержденного приказом Контрольно-счетной палаты Петропавловск-Камчатского городского округа от 29.12.2025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73-КСП.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861" y="4164480"/>
            <a:ext cx="5130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законностью и эффективностью использования муниципального имущества (нежилого фонда), находящегося в казне Петропавловск-Камчатского городского округа, а также средств бюджета Петропавловск-Камчатского городского округа на содержание такого имущества.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7761" y="1328103"/>
            <a:ext cx="469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имущество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нежилой фонд, находящийся в казне Петропавловск-Камчатского городского округа.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73465" y="2415676"/>
            <a:ext cx="3171361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106711" y="2564231"/>
            <a:ext cx="279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Проверяемый период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873465" y="3273466"/>
            <a:ext cx="317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(иные периоды в случае необходимости)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73465" y="4081570"/>
            <a:ext cx="3171361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708945" y="4244913"/>
            <a:ext cx="349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контроля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007760" y="4900504"/>
            <a:ext cx="4697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земельных отношений администрации Петропавловск-Камчатского городского округа - муниципальное учреждение, иные объекты в случае необходимости.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36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92323" y="407164"/>
            <a:ext cx="5178392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2140" y="4715066"/>
            <a:ext cx="5082138" cy="7248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9678" y="2052819"/>
            <a:ext cx="5667065" cy="153744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266878" y="949356"/>
            <a:ext cx="1" cy="466825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450" y="580024"/>
            <a:ext cx="508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 контрольного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9678" y="2112937"/>
            <a:ext cx="5732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пояснений и/или замечаний, поступивших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Управления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и земельных отношений администрации Петропавловск-Камчатского городского округа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 о результатах проведения контрольного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722" y="4892803"/>
            <a:ext cx="508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проверенных средств и/или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0471" y="1360465"/>
            <a:ext cx="354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19.05.2026 по 30.06.2026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323" y="3793580"/>
            <a:ext cx="499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ояснения к акту от 10.07.2026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01-06-01/4456/26.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3405" y="5617609"/>
            <a:ext cx="273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136 474 605,18 рублей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92" y="389819"/>
            <a:ext cx="4982678" cy="566447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374683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5642" y="1426005"/>
            <a:ext cx="1097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муниципального имущества (нежилого фонда) ведется Управлением имущественных и земельных отношений в автоматизированной системе «АС-Имущество», также в электронной таблице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требований Порядка, утвержденного Приказом Минфина РФ от 10.10.2023 № 163н, работа по ведению Реестра в Управлении не систематизирована – нормативно не определены структура и правила формирования реестрового номера муниципального имущества, способ ведения Реестра. Реестр на бумажном носителе не содержит такой неотъемлемой части, как документы, подтверждающие сведения, включаемые в Реестр, не установлен порядок систематизации и хранения таких документов.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Выборочной проверкой реестра муниципального имущества (нежилого фонда), по состоянию на 01.01.2025 и на 01.01.2026 установлены отдельные несоответствия требованиям Порядка, утвержденного Приказом Минфина РФ от 10.10.2023 № 163н, касающиеся отсутствия сведений и информации, предусмотренной вышеуказанным Порядком (сведений о кадастровом номере муниципального имущества, информации о площади нежилых помещений, о протяженности коммуникаций, сведений о кадастровой стоимости недвижимого имущества, информации о дате возникновения права муниципальной собственности, информации о документе-основании к праву муниципальной собственности).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установлены факты наличия в Реестре объектов, которые фактически снесены, отсутствуют либо их местоположение не установлено, но они числятся на учете в Управлении, что не соответствует требованиям части 1 статьи 63 Федерального закона от 20.03.2025 № 33-ФЗ «Об общих принципах организации местного самоуправления в единой системе публичной власти».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вышеуказанных объектов, в Реестр также включены объекты, подлежащие сносу (аварийные многоквартирные дома, иные объекты, в отношении которых изданы приказы Управления о ликвидации), который осуществляется в плановом порядке по мере бюджетного финансирования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3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3881" y="1237191"/>
            <a:ext cx="113578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объекты приняты в муниципальную собственность от Министерства обороны Российской Федерации (бывшие военные городки), часть имущества признана муниципальной собственностью в порядке, установленном статьями 225, 226 Гражданского кодекса Российской Федерации (бесхозяйное имущество).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Вышеуказанные объекты преимущественно утратили потребительскую ценность и не могут быть использованы по назначению. В связи с чем, в отношении такого имущества Управлением принимаются решения о его ликвидации, которые направляются в Управление архитектуры и градостроительства администрации Петропавловск-Камчатского городского округа для проведения работ по сносу (демонтажу) силами подведомственного муниципального казенного учреждения Петропавловск-Камчатского городского округа «Управление капитального строительства и ремонта». 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период с 2021 по 2025 год Управлением приняты решения о ликвидации 158 объектов недвижимого имущества, из которых фактически произведен демонтаж в отношении 53 объектов. На 2026 год запланированы мероприятия по списанию и принятию решений о необходимости ликвидации в отношении 24 объектов недвижимости.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Управлением принято решение о списании и ликвидации объектов, до момента их фактического демонтажа, муниципалитет продолжает нести обязательства по содержанию, в том числе в части принятию мер, направленных на обеспечение безопасности неопределенного круга лиц путем исключения возможности проникновения к данным объектам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анализа Реестра контрольным мероприятием выявлены факты расхождения данных реестра муниципальной собственности (нежилого фонда) с данными бухгалтерского учета Управления.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расхождение образовалось в результате принятия на учет первичных учетных документов после события отчетной даты, что не противоречит требованиям законодательства о бухгалтерском учете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Контрольным мероприятием установлено, что в Реестре содержится информация об объектах коммуникаций, которые, несмотря на принятые Управлением меры, длительное время никем не обслуживаются.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в ходе проведения контрольного мероприятия выявлены проблемы, связанные с содержанием объектов гражданской обороны, переданных в муниципальную собственность из федеральной собственности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6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7451" y="1380979"/>
            <a:ext cx="10770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установлено, что в период с 2023 по 2025 году на основании решений, принятых 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Камчатском крае, из федеральной собственности Российской Федерации в муниципальную собственность Петропавловск-Камчатского городского округа передано12 объектов недвижимого имущества, которые согласно проекту приказа Управления, подлежат передаче в оперативное управление МКУ «Центр управления кризисными ситуациями».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отдельных объектов нежилого фонда (резервуары в количестве 12 штук), включенных в реестр муниципального имущества (нежилого фонда) по состоянию на 01.01.2026, Управлением организована работа по уточнению информации с целью последующего исключения их из реестра.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показало контрольное мероприятие,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постоянной основе осуществляется анализ эффективности управления имуществом в части нежилого фонда городского округа.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в целях решения вышеуказанной задачи необходимо во взаимодействии с иными структурными подразделениями администрации городского округа, государственными органами продолжить работу по актуализации содержащейся в Реестре информация об объектах недвижимого имущества (нежилого фонда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2438"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обеспечению контроля за использованием и сохранности объектов муниципальной казны в целях обследования, но без составления актов обследования, проводится Управлением в рабочем порядке на постоянной основе в рамках исполнения своих функций и полномочий.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мероприятий по осуществлению контроля за использованием муниципального имущества, закрепленного за муниципальными учреждениями и муниципальными унитарными предприятиями на праве оперативного управления или хозяйственного ведения постановление администрации городского округа от 06.12.2019  № 2498 утвержден Порядок проведения мероприятий по выявлению используемого неэффективно или не по целевому назначению муниципального имущества, закрепленного за муниципальными учреждениями и муниципальными унитарными предприятиями на праве оперативного управления или хозяйственного ведения.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2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98402" y="1297415"/>
            <a:ext cx="8296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плана-графика проведена проверка в отношении 4 объектов недвижимого имущества (нежилого фонда), закрепленных на праве хозяйственного ведения за Муниципальным унитарным предприятием Петропавловск-Камчатского городского округа «Автостоянка». 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16.01.2025 по 27.06.2025 работниками Управления произведено также 7 внеплановых выездов с целью проведения осмотра недвижимого имущества муниципальной собственности (фактического состояния объектов) в отношении 12 нежилых помещений.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 из представленных Управлением Актов визуального осмотра, работа в данном направлении во втором полугодии 2025 года не проводилась, что свидетельствует об отсутствии системного подхода к проведению осмотров недвижимого имущества муниципальной собственности.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проверки проведены в общей сложности в отношении 16 объектов недвижимого имущества муниципальной собственности, что, учитывая количественный показатель муниципального имущества (нежилого фонда), содержащегося в Реестре по состоянию на 01.01.2025 – 727 объектов, не может в полной мере обеспечить реализацию полномочий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осуществлению контроля за использованием по назначению и сохранностью муниципального имущества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вышеизложенного следует, что Управлением предприняты меры по осуществлению вышеуказанных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 в отношении муниципального имущества (нежилого фонда). Вместе с тем, работа в данном направлении требует систематизации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1395663"/>
            <a:ext cx="3248145" cy="49821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5285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87140" y="1293219"/>
            <a:ext cx="1117493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объем бюджетных ассигнований на 2025 год на мероприятие «Обслуживание и сохранение объектов недвижимого и движимого имущества, составляющих казну муниципального образования» подпрограммы 1 «Управление, распоряжение объектами муниципальной собственности, а также приобретение объектов имущества для муниципальных нужд Петропавловск-Камчатского городского округа» муниципальной программы утвержден Решением о бюджете. 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основного мероприятия осуществлялось содержание и сохранность объектов движимого и недвижимого имущества, составляющего казну муниципального образования.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не исполненных принятых бюджетных обязательств на мероприятие «Обслуживание и сохранение объектов недвижимого и движимого имущества, составляющих казну муниципального образования» составила: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indent="269875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 90605051116565010244 (содержание имущества) – 19 963,74 рублей; </a:t>
            </a:r>
          </a:p>
          <a:p>
            <a:pPr marL="452438" lvl="0" indent="269875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КБК 90605051116565010247 (оплата отопления) – 2 670 776,22 рублей;</a:t>
            </a:r>
          </a:p>
          <a:p>
            <a:pPr marL="452438" lvl="0" indent="269875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КБК 90605051116565030244 (содержание имущества) – 1 196 246,59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269875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 90605051116565040247 (оплата электроэнергии) – 5 247,94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2438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согласно отчету о бюджетных обязательствах (форма 0503128) в 2025 году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принято бюджетных обязательств на последующие финансовые годы в объеме 2 256 435,80 рублей. Основная часть денежных обязательств приходится на договоры по содержанию объектов муниципальной казны (включая коммунальные услуги) и оплату исполнительных листов, лимиты на оплату которых предусмотрены к доведению в 2026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пояснениям к акту,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неосвоение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средств в общей сумме 4 179 620,42 руб., в том числе 1 196 246,59 руб. по муниципальному контракту на организацию работ по ограничению доступа в нежилые здания, обусловлено тем, что подрядчик не исполнил свои обязательства в полном объеме.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контрактам на оплату коммунальных услуг (КБК 90605051116565010247, КБК 90605051116565040247):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неосвоение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образовалось в связи с оплатой по фактическому потреблению на основании платежных документов, предъявленных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организациями.</a:t>
            </a:r>
          </a:p>
          <a:p>
            <a:pPr lvl="0" indent="452438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54475" y="298209"/>
            <a:ext cx="9076623" cy="83774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9808" y="6377832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ru-RU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520" y="455472"/>
            <a:ext cx="940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0609" y="1297415"/>
            <a:ext cx="67857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 имущества казны в Управлении имущественных и земельных отношений, в отношении муниципального имущества (нежилого фонда) находящегося в казне ПКГО ведется в системе бухгалтерского учета (с использованием автоматизированной программы 1С: Бухгалтерия государственного учреждения 8) в соответствии с Федеральным Законом от 06.12.2011 № 402-ФЗ, Инструкцией № 157н, Инструкцией № 162н, Инструкцией № 191н.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Проведенной инвентаризацией данных имущества казны бухгалтерского учета Управления имущественных и земельных отношений с данными реестра муниципального имущества городского округа за 2025 год выявлены отдельные расхождения, которые образовались в результате принятия на учет первичных учетных документов после события отчетной даты, что не противоречит требованиям законодательства о бухгалтерском учете. По состоянию на 01.04.2026 расхождения устранены, внесены соответствующие изменения в реестр муниципального имущества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УИиЗО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форм бюджетной отчетности соответствуют данным регистров бюджетного учета за 2025 год.</a:t>
            </a:r>
          </a:p>
          <a:p>
            <a:pPr indent="45243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выборочного анализа оплаты по представленным к проверке договоров (контрактов) на оказание услуг по содержанию и текущему ремонту общего имущества жилого дома, а также на услуги теплоснабжения и горячего водоснабжения, нарушений не выявлено.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24" y="1293218"/>
            <a:ext cx="4475747" cy="52671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834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5221</TotalTime>
  <Words>2269</Words>
  <Application>Microsoft Office PowerPoint</Application>
  <PresentationFormat>Широкоэкранный</PresentationFormat>
  <Paragraphs>123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Панов Андрей Александрович</dc:creator>
  <cp:lastModifiedBy>Панов Андрей Александрович</cp:lastModifiedBy>
  <cp:revision>103</cp:revision>
  <cp:lastPrinted>2026-05-24T23:01:39Z</cp:lastPrinted>
  <dcterms:created xsi:type="dcterms:W3CDTF">2026-05-06T04:40:34Z</dcterms:created>
  <dcterms:modified xsi:type="dcterms:W3CDTF">2026-07-22T21:20:00Z</dcterms:modified>
</cp:coreProperties>
</file>