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9926638" cy="6797675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Светлый стиль 1 — акцент 1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  <a:prstDash val="dashDot"/>
            </a:ln>
          </a:left>
          <a:right>
            <a:ln w="12700">
              <a:noFill/>
              <a:prstDash val="dashDot"/>
            </a:ln>
          </a:right>
          <a:top>
            <a:ln w="12700">
              <a:solidFill>
                <a:schemeClr val="accent1"/>
              </a:solidFill>
              <a:prstDash val="dashDot"/>
            </a:ln>
          </a:top>
          <a:bottom>
            <a:ln w="12700">
              <a:solidFill>
                <a:schemeClr val="accent1"/>
              </a:solidFill>
              <a:prstDash val="dashDot"/>
            </a:ln>
          </a:bottom>
          <a:insideH>
            <a:ln w="12700">
              <a:noFill/>
              <a:prstDash val="dashDot"/>
            </a:ln>
          </a:insideH>
          <a:insideV>
            <a:ln w="12700">
              <a:noFill/>
              <a:prstDash val="dashDot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1"/>
              </a:solidFill>
              <a:prstDash val="dashDot"/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1"/>
              </a:solidFill>
              <a:prstDash val="dashDot"/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">
    <p:bg>
      <p:bgPr>
        <a:solidFill>
          <a:srgbClr val="0D277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44463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 bwMode="auto">
          <a:xfrm>
            <a:off x="3352799" y="4213081"/>
            <a:ext cx="6940991" cy="2094603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114999"/>
              </a:lnSpc>
              <a:defRPr/>
            </a:pPr>
            <a:r>
              <a:rPr lang="ru-RU" sz="1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«Проверка законности и результативности использования средств бюджета Петропавловск-Камчатского городского округа, выделенных на подпрограмму 2 «Поддержка социально ориентированных некоммерческих организаций Петропавловск-Камчатского городского округа» муниципальной программы «Реализация государственной национальной политики и укрепление гражданского единства в Петропавловск-Камчатском городском округе» за 2025 год (иные периоды в случае необходимости)</a:t>
            </a:r>
            <a:r>
              <a:rPr lang="en-US" sz="1350" i="1">
                <a:solidFill>
                  <a:srgbClr val="FFFFFF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350" i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endParaRPr lang="en-US" sz="1800"/>
          </a:p>
        </p:txBody>
      </p:sp>
      <p:sp>
        <p:nvSpPr>
          <p:cNvPr id="4" name="Text 1"/>
          <p:cNvSpPr txBox="1"/>
          <p:nvPr/>
        </p:nvSpPr>
        <p:spPr bwMode="auto">
          <a:xfrm>
            <a:off x="3352800" y="698269"/>
            <a:ext cx="6840300" cy="310896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b"/>
          <a:lstStyle/>
          <a:p>
            <a:pPr marL="0" indent="0" algn="l">
              <a:lnSpc>
                <a:spcPct val="100000"/>
              </a:lnSpc>
              <a:buNone/>
              <a:defRPr/>
            </a:pPr>
            <a:endParaRPr lang="ru-RU" sz="2800" b="1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2800" b="1" spc="300">
                <a:solidFill>
                  <a:srgbClr val="FFFFFF"/>
                </a:solidFill>
                <a:latin typeface="Arial"/>
                <a:ea typeface="Arial"/>
                <a:cs typeface="Arial"/>
              </a:rPr>
              <a:t>ОТЧЕТ</a:t>
            </a:r>
            <a:endParaRPr lang="ru-RU" sz="2800" b="1" spc="30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о результатах контрольного</a:t>
            </a:r>
            <a:r>
              <a:rPr lang="en-US" sz="2400" b="1">
                <a:solidFill>
                  <a:srgbClr val="F8F5EE"/>
                </a:solidFill>
                <a:latin typeface="Arial"/>
                <a:ea typeface="Arial"/>
                <a:cs typeface="Arial"/>
              </a:rPr>
              <a:t> </a:t>
            </a:r>
            <a:r>
              <a:rPr lang="ru-RU" sz="2400" b="1">
                <a:solidFill>
                  <a:srgbClr val="F8F5EE"/>
                </a:solidFill>
                <a:latin typeface="Arial"/>
                <a:ea typeface="Arial"/>
                <a:cs typeface="Arial"/>
              </a:rPr>
              <a:t>мероприятия</a:t>
            </a:r>
            <a:endParaRPr lang="en-US" sz="1750"/>
          </a:p>
        </p:txBody>
      </p:sp>
      <p:sp>
        <p:nvSpPr>
          <p:cNvPr id="7" name="AutoShape 2" descr="C:\Users\ASinyavskaya\Downloads\Coat_of_Arms_of_Petropavlovsk-Kamchatsky.sv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1830" y="1238009"/>
            <a:ext cx="2304992" cy="230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-115011" y="539547"/>
            <a:ext cx="3201840" cy="56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defRPr/>
            </a:pPr>
            <a:r>
              <a:rPr lang="ru-RU" sz="900" b="1" spc="300">
                <a:solidFill>
                  <a:srgbClr val="FFFFFF"/>
                </a:solidFill>
                <a:latin typeface="Arial"/>
                <a:ea typeface="Arial"/>
                <a:cs typeface="Arial"/>
              </a:rPr>
              <a:t>Контрольно-счетная палата</a:t>
            </a:r>
            <a:br>
              <a:rPr lang="ru-RU" sz="900" b="1" spc="30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ru-RU" sz="900" b="1" spc="300">
                <a:solidFill>
                  <a:srgbClr val="FFFFFF"/>
                </a:solidFill>
                <a:latin typeface="Arial"/>
                <a:ea typeface="Arial"/>
                <a:cs typeface="Arial"/>
              </a:rPr>
              <a:t>Петропавловск-Камчатского</a:t>
            </a:r>
            <a:endParaRPr sz="900"/>
          </a:p>
          <a:p>
            <a:pPr algn="ctr">
              <a:lnSpc>
                <a:spcPct val="114999"/>
              </a:lnSpc>
              <a:defRPr/>
            </a:pPr>
            <a:r>
              <a:rPr lang="ru-RU" sz="900" b="1" spc="300">
                <a:solidFill>
                  <a:srgbClr val="FFFFFF"/>
                </a:solidFill>
                <a:latin typeface="Arial"/>
                <a:ea typeface="Arial"/>
                <a:cs typeface="Arial"/>
              </a:rPr>
              <a:t>Городского округа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7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8394" y="2436975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18156" y="47198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0" y="-6575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668481" y="2436975"/>
            <a:ext cx="169650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 bwMode="auto"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400">
                <a:solidFill>
                  <a:srgbClr val="0D2772"/>
                </a:solidFill>
                <a:latin typeface="Arial"/>
                <a:ea typeface="Arial"/>
                <a:cs typeface="Arial"/>
              </a:rPr>
              <a:t>17</a:t>
            </a:r>
            <a:endParaRPr lang="en-US" sz="1400"/>
          </a:p>
        </p:txBody>
      </p:sp>
      <p:sp>
        <p:nvSpPr>
          <p:cNvPr id="13" name="Text 1"/>
          <p:cNvSpPr txBox="1"/>
          <p:nvPr/>
        </p:nvSpPr>
        <p:spPr bwMode="auto"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305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Предложения по результатам контрольного мероприятия:</a:t>
            </a:r>
            <a:br>
              <a:rPr lang="en-US" sz="305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3050"/>
          </a:p>
        </p:txBody>
      </p:sp>
      <p:sp>
        <p:nvSpPr>
          <p:cNvPr id="14" name="Text 2"/>
          <p:cNvSpPr txBox="1"/>
          <p:nvPr/>
        </p:nvSpPr>
        <p:spPr bwMode="auto">
          <a:xfrm>
            <a:off x="1047607" y="2843939"/>
            <a:ext cx="4883690" cy="105342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285750" indent="-285750" algn="just">
              <a:lnSpc>
                <a:spcPct val="114999"/>
              </a:lnSpc>
              <a:buFont typeface="Wingdings"/>
              <a:buChar char="Ø"/>
              <a:defRPr/>
            </a:pPr>
            <a:r>
              <a:rPr lang="en-US" sz="1600">
                <a:solidFill>
                  <a:srgbClr val="0D2772"/>
                </a:solidFill>
                <a:latin typeface="Arial"/>
                <a:ea typeface="Arial"/>
                <a:cs typeface="Arial"/>
              </a:rPr>
              <a:t>в </a:t>
            </a:r>
            <a:r>
              <a:rPr lang="ru-RU" sz="1600">
                <a:solidFill>
                  <a:srgbClr val="0D2772"/>
                </a:solidFill>
                <a:latin typeface="Arial"/>
                <a:ea typeface="Arial"/>
                <a:cs typeface="Arial"/>
              </a:rPr>
              <a:t>Городскую Думу Петропавловск-Камчатского городского округа</a:t>
            </a:r>
            <a:r>
              <a:rPr lang="en-US" sz="1600">
                <a:solidFill>
                  <a:srgbClr val="0D2772"/>
                </a:solidFill>
                <a:latin typeface="Arial"/>
                <a:ea typeface="Arial"/>
                <a:cs typeface="Arial"/>
              </a:rPr>
              <a:t>;</a:t>
            </a:r>
            <a:endParaRPr lang="ru-RU" sz="160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 marL="285750" indent="-285750" algn="just">
              <a:lnSpc>
                <a:spcPct val="114999"/>
              </a:lnSpc>
              <a:buFont typeface="Wingdings"/>
              <a:buChar char="Ø"/>
              <a:defRPr/>
            </a:pPr>
            <a:r>
              <a:rPr lang="ru-RU" sz="1600">
                <a:solidFill>
                  <a:srgbClr val="0D2772"/>
                </a:solidFill>
                <a:latin typeface="Arial"/>
                <a:ea typeface="Arial"/>
                <a:cs typeface="Arial"/>
              </a:rPr>
              <a:t>Временно исполняющему полномочия Главы Петропавловск-Камчатского городского округа</a:t>
            </a:r>
            <a:r>
              <a:rPr lang="en-US" sz="1600">
                <a:solidFill>
                  <a:srgbClr val="0D2772"/>
                </a:solidFill>
                <a:latin typeface="Arial"/>
                <a:ea typeface="Arial"/>
                <a:cs typeface="Arial"/>
              </a:rPr>
              <a:t>.</a:t>
            </a:r>
            <a:endParaRPr lang="en-US" sz="1600"/>
          </a:p>
        </p:txBody>
      </p:sp>
      <p:sp>
        <p:nvSpPr>
          <p:cNvPr id="15" name="Text 3"/>
          <p:cNvSpPr txBox="1"/>
          <p:nvPr/>
        </p:nvSpPr>
        <p:spPr bwMode="auto">
          <a:xfrm>
            <a:off x="1224597" y="2263076"/>
            <a:ext cx="4442872" cy="6470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defRPr/>
            </a:pPr>
            <a:r>
              <a:rPr lang="en-US" sz="16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1.</a:t>
            </a:r>
            <a:r>
              <a:rPr lang="ru-RU" sz="16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 Отчет о результатах контрольного мероприятия направить для сведения</a:t>
            </a:r>
            <a:r>
              <a:rPr lang="ru-RU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:</a:t>
            </a:r>
            <a:endParaRPr lang="en-US" sz="1700"/>
          </a:p>
        </p:txBody>
      </p:sp>
      <p:sp>
        <p:nvSpPr>
          <p:cNvPr id="16" name="Text 4"/>
          <p:cNvSpPr txBox="1"/>
          <p:nvPr/>
        </p:nvSpPr>
        <p:spPr bwMode="auto">
          <a:xfrm>
            <a:off x="511450" y="5253200"/>
            <a:ext cx="5362800" cy="8631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buNone/>
              <a:defRPr/>
            </a:pPr>
            <a:endParaRPr lang="en-US"/>
          </a:p>
        </p:txBody>
      </p:sp>
      <p:sp>
        <p:nvSpPr>
          <p:cNvPr id="17" name="Text 5"/>
          <p:cNvSpPr txBox="1"/>
          <p:nvPr/>
        </p:nvSpPr>
        <p:spPr bwMode="auto">
          <a:xfrm>
            <a:off x="1226787" y="4170511"/>
            <a:ext cx="4706700" cy="216537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defRPr/>
            </a:pPr>
            <a:r>
              <a:rPr lang="ru-RU" sz="16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2. Направить информационное письмо в Управление делами администрации Петропавловск-Камчатского городского округа для принятия мер по устранению выявленных нарушений и недостатков, а также мер по пресечению, устранению и предупреждению нарушений.</a:t>
            </a:r>
            <a:endParaRPr lang="en-US" sz="1000"/>
          </a:p>
        </p:txBody>
      </p:sp>
      <p:sp>
        <p:nvSpPr>
          <p:cNvPr id="18" name="Text 6"/>
          <p:cNvSpPr txBox="1"/>
          <p:nvPr/>
        </p:nvSpPr>
        <p:spPr bwMode="auto"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buNone/>
              <a:defRPr/>
            </a:pPr>
            <a:endParaRPr lang="en-US"/>
          </a:p>
        </p:txBody>
      </p:sp>
      <p:sp>
        <p:nvSpPr>
          <p:cNvPr id="19" name="Text 7"/>
          <p:cNvSpPr txBox="1"/>
          <p:nvPr/>
        </p:nvSpPr>
        <p:spPr bwMode="auto">
          <a:xfrm>
            <a:off x="7202215" y="2203725"/>
            <a:ext cx="4625700" cy="155687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defRPr/>
            </a:pPr>
            <a:r>
              <a:rPr lang="en-US" sz="16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3. </a:t>
            </a:r>
            <a:r>
              <a:rPr lang="ru-RU" sz="16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Отчет о результатах контрольного мероприятия направить в Прокуратуру города Петропавловска-Камчатского для сведения и применения мер прокурорского реагирования в случае необходимости.</a:t>
            </a:r>
            <a:endParaRPr lang="en-US" sz="100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802158" y="4359336"/>
            <a:ext cx="1980017" cy="18293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70168" y="4399368"/>
            <a:ext cx="715700" cy="6963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70168" y="2263076"/>
            <a:ext cx="714375" cy="638175"/>
          </a:xfrm>
          <a:prstGeom prst="rect">
            <a:avLst/>
          </a:prstGeom>
        </p:spPr>
      </p:pic>
      <p:sp>
        <p:nvSpPr>
          <p:cNvPr id="21" name="Text 7"/>
          <p:cNvSpPr txBox="1"/>
          <p:nvPr/>
        </p:nvSpPr>
        <p:spPr bwMode="auto">
          <a:xfrm>
            <a:off x="8299781" y="4641125"/>
            <a:ext cx="635990" cy="4378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ctr">
              <a:defRPr/>
            </a:pPr>
            <a:r>
              <a:rPr lang="ru-RU" sz="11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Отчет</a:t>
            </a:r>
            <a:endParaRPr lang="en-US" sz="7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8">
    <p:bg>
      <p:bgPr>
        <a:solidFill>
          <a:srgbClr val="0D277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 bwMode="auto">
          <a:xfrm>
            <a:off x="630325" y="4648200"/>
            <a:ext cx="6353700" cy="8368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114999"/>
              </a:lnSpc>
              <a:defRPr/>
            </a:pPr>
            <a:r>
              <a:rPr lang="ru-RU" sz="3600" b="1" i="1">
                <a:solidFill>
                  <a:srgbClr val="FFFFFF"/>
                </a:solidFill>
                <a:latin typeface="Arial"/>
                <a:cs typeface="Arial"/>
              </a:rPr>
              <a:t>СПАСИБО ЗА ВНИМАНИЕ!</a:t>
            </a:r>
            <a:r>
              <a:rPr lang="en-US" sz="1800">
                <a:solidFill>
                  <a:srgbClr val="F7F5EE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>
                <a:solidFill>
                  <a:srgbClr val="F7F5EE"/>
                </a:solidFill>
                <a:latin typeface="Arial"/>
                <a:ea typeface="Arial"/>
                <a:cs typeface="Arial"/>
              </a:rPr>
            </a:br>
            <a:endParaRPr lang="en-US" sz="1800"/>
          </a:p>
        </p:txBody>
      </p:sp>
      <p:sp>
        <p:nvSpPr>
          <p:cNvPr id="5" name="Text 1"/>
          <p:cNvSpPr txBox="1"/>
          <p:nvPr/>
        </p:nvSpPr>
        <p:spPr bwMode="auto">
          <a:xfrm>
            <a:off x="2482108" y="1701553"/>
            <a:ext cx="4768934" cy="147961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2000" b="1" spc="300">
                <a:solidFill>
                  <a:srgbClr val="FFFFFF"/>
                </a:solidFill>
                <a:latin typeface="Arial"/>
                <a:ea typeface="Arial"/>
                <a:cs typeface="Arial"/>
              </a:rPr>
              <a:t>Контрольно-счетная палата</a:t>
            </a:r>
            <a:br>
              <a:rPr lang="ru-RU" sz="2000" b="1" spc="30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ru-RU" sz="2000" b="1" spc="300">
                <a:solidFill>
                  <a:srgbClr val="FFFFFF"/>
                </a:solidFill>
                <a:latin typeface="Arial"/>
                <a:ea typeface="Arial"/>
                <a:cs typeface="Arial"/>
              </a:rPr>
              <a:t>Петропавловск-Камчатского</a:t>
            </a:r>
            <a:endParaRPr sz="1400"/>
          </a:p>
          <a:p>
            <a:pPr>
              <a:defRPr/>
            </a:pPr>
            <a:r>
              <a:rPr lang="ru-RU" sz="2000" b="1" spc="300">
                <a:solidFill>
                  <a:srgbClr val="FFFFFF"/>
                </a:solidFill>
                <a:latin typeface="Arial"/>
                <a:ea typeface="Arial"/>
                <a:cs typeface="Arial"/>
              </a:rPr>
              <a:t>Городского округа</a:t>
            </a:r>
            <a:endParaRPr/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3200" b="1">
                <a:solidFill>
                  <a:srgbClr val="F7F5EE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3200" b="1">
                <a:solidFill>
                  <a:srgbClr val="F7F5EE"/>
                </a:solidFill>
                <a:latin typeface="Arial"/>
                <a:ea typeface="Arial"/>
                <a:cs typeface="Arial"/>
              </a:rPr>
            </a:br>
            <a:endParaRPr lang="ru-RU" sz="3200" b="1">
              <a:solidFill>
                <a:srgbClr val="F7F5EE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endParaRPr lang="en-US" sz="32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0325" y="1276704"/>
            <a:ext cx="1703300" cy="17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2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4567" y="2198542"/>
            <a:ext cx="290925" cy="387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4009" y="3370851"/>
            <a:ext cx="387900" cy="387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74567" y="4917943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 bwMode="auto"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400">
                <a:solidFill>
                  <a:srgbClr val="0D2772"/>
                </a:solidFill>
                <a:latin typeface="Arial"/>
                <a:ea typeface="Arial"/>
                <a:cs typeface="Arial"/>
              </a:rPr>
              <a:t>2</a:t>
            </a:r>
            <a:endParaRPr lang="en-US" sz="1400"/>
          </a:p>
        </p:txBody>
      </p:sp>
      <p:sp>
        <p:nvSpPr>
          <p:cNvPr id="10" name="Text 1"/>
          <p:cNvSpPr txBox="1"/>
          <p:nvPr/>
        </p:nvSpPr>
        <p:spPr bwMode="auto">
          <a:xfrm>
            <a:off x="450575" y="487150"/>
            <a:ext cx="10989300" cy="5602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Основная информация:</a:t>
            </a:r>
            <a:b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3200"/>
          </a:p>
        </p:txBody>
      </p:sp>
      <p:sp>
        <p:nvSpPr>
          <p:cNvPr id="11" name="Text 2"/>
          <p:cNvSpPr txBox="1"/>
          <p:nvPr/>
        </p:nvSpPr>
        <p:spPr bwMode="auto">
          <a:xfrm>
            <a:off x="1535150" y="2264868"/>
            <a:ext cx="9904750" cy="49550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defRPr/>
            </a:pPr>
            <a:r>
              <a:rPr lang="ru-RU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пункт</a:t>
            </a:r>
            <a:r>
              <a:rPr lang="en-US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 1.3.4. </a:t>
            </a:r>
            <a:r>
              <a:rPr lang="ru-RU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плана деятельности Контрольно-счетной палаты Петропавловск-Камчатского городского округа на 2026 год, утвержденного приказом Контрольно-счетной палаты Петропавловск-Камчатского городского округа  от 29.12.2025 № 73-КСП.</a:t>
            </a:r>
            <a:endParaRPr lang="en-US" sz="1700"/>
          </a:p>
        </p:txBody>
      </p:sp>
      <p:sp>
        <p:nvSpPr>
          <p:cNvPr id="12" name="Text 3"/>
          <p:cNvSpPr txBox="1"/>
          <p:nvPr/>
        </p:nvSpPr>
        <p:spPr bwMode="auto">
          <a:xfrm>
            <a:off x="1535149" y="3489863"/>
            <a:ext cx="9836481" cy="50339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defRPr/>
            </a:pPr>
            <a:r>
              <a:rPr lang="ru-RU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осуществление контроля за законностью и результативностью использования средств бюджета Петропавловск-Камчатского городского округ.</a:t>
            </a:r>
            <a:endParaRPr lang="en-US" sz="1350"/>
          </a:p>
        </p:txBody>
      </p:sp>
      <p:sp>
        <p:nvSpPr>
          <p:cNvPr id="13" name="Text 4"/>
          <p:cNvSpPr txBox="1"/>
          <p:nvPr/>
        </p:nvSpPr>
        <p:spPr bwMode="auto">
          <a:xfrm>
            <a:off x="1535148" y="4850565"/>
            <a:ext cx="9836481" cy="98075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defRPr/>
            </a:pPr>
            <a:r>
              <a:rPr lang="ru-RU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деятельность Управления делами администрации Петропавловск-Камчатского городского округа по целевому и эффективному использованию средств бюджета городского округа, выделенных на реализацию подпрограммы 2 «Поддержка социально ориентированных некоммерческих организаций Петропавловск-Камчатского городского округа» муниципальной программы «Реализация государственной национальной политики и укрепление гражданского единства в Петропавловск-Камчатском городском округе».</a:t>
            </a:r>
            <a:endParaRPr lang="en-US" sz="130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34785" y="1879943"/>
            <a:ext cx="11122429" cy="955110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34784" y="3069556"/>
            <a:ext cx="11122429" cy="1025098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34783" y="4395950"/>
            <a:ext cx="11122429" cy="1555963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509541" y="1988166"/>
            <a:ext cx="8775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Основание для проведения контрольного мероприятия: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501134" y="3207699"/>
            <a:ext cx="410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Цель контрольного мероприятия</a:t>
            </a:r>
            <a:r>
              <a:rPr lang="en-US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: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35150" y="4481233"/>
            <a:ext cx="4514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Предмет контрольного мероприятия</a:t>
            </a:r>
            <a:r>
              <a:rPr lang="en-US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: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 bwMode="auto"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400">
                <a:solidFill>
                  <a:srgbClr val="0D2772"/>
                </a:solidFill>
                <a:latin typeface="Arial"/>
                <a:ea typeface="Arial"/>
                <a:cs typeface="Arial"/>
              </a:rPr>
              <a:t>2</a:t>
            </a:r>
            <a:endParaRPr lang="en-US" sz="1400"/>
          </a:p>
        </p:txBody>
      </p:sp>
      <p:sp>
        <p:nvSpPr>
          <p:cNvPr id="10" name="Text 1"/>
          <p:cNvSpPr txBox="1"/>
          <p:nvPr/>
        </p:nvSpPr>
        <p:spPr bwMode="auto">
          <a:xfrm>
            <a:off x="450575" y="487150"/>
            <a:ext cx="10989300" cy="5602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Основная информация:</a:t>
            </a:r>
            <a:b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3200"/>
          </a:p>
        </p:txBody>
      </p:sp>
      <p:sp>
        <p:nvSpPr>
          <p:cNvPr id="11" name="Text 2"/>
          <p:cNvSpPr txBox="1"/>
          <p:nvPr/>
        </p:nvSpPr>
        <p:spPr bwMode="auto">
          <a:xfrm>
            <a:off x="1535150" y="1718996"/>
            <a:ext cx="9849000" cy="95510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>
              <a:defRPr/>
            </a:pPr>
            <a:r>
              <a:rPr lang="ru-RU" sz="17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Проверяемый период:</a:t>
            </a:r>
            <a:r>
              <a:rPr lang="en-US" sz="17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70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r>
              <a:rPr lang="ru-RU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2025 год (иные периоды в случае необходимости).</a:t>
            </a:r>
            <a:endParaRPr lang="en-US" sz="1700"/>
          </a:p>
        </p:txBody>
      </p:sp>
      <p:sp>
        <p:nvSpPr>
          <p:cNvPr id="12" name="Text 3"/>
          <p:cNvSpPr txBox="1"/>
          <p:nvPr/>
        </p:nvSpPr>
        <p:spPr bwMode="auto">
          <a:xfrm>
            <a:off x="1522631" y="2955158"/>
            <a:ext cx="9849000" cy="103297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>
              <a:defRPr/>
            </a:pPr>
            <a:r>
              <a:rPr lang="ru-RU" sz="17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Объект контроля:</a:t>
            </a:r>
            <a:r>
              <a:rPr lang="en-US" sz="1350" b="1">
                <a:solidFill>
                  <a:srgbClr val="37609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350" b="1">
                <a:solidFill>
                  <a:srgbClr val="376092"/>
                </a:solidFill>
                <a:latin typeface="Arial"/>
                <a:ea typeface="Arial"/>
                <a:cs typeface="Arial"/>
              </a:rPr>
            </a:br>
            <a: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r>
              <a:rPr lang="ru-RU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Управление делами администрации Петропавловск-Камчатского городского округа – муниципальное учреждение.</a:t>
            </a:r>
            <a:endParaRPr lang="en-US" sz="1350"/>
          </a:p>
        </p:txBody>
      </p:sp>
      <p:sp>
        <p:nvSpPr>
          <p:cNvPr id="13" name="Text 4"/>
          <p:cNvSpPr txBox="1"/>
          <p:nvPr/>
        </p:nvSpPr>
        <p:spPr bwMode="auto">
          <a:xfrm>
            <a:off x="1468552" y="4147059"/>
            <a:ext cx="9849000" cy="113752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>
              <a:defRPr/>
            </a:pPr>
            <a:r>
              <a:rPr lang="ru-RU" sz="17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Сроки проведения контрольного мероприятия:</a:t>
            </a:r>
            <a:r>
              <a:rPr lang="en-US" sz="900" b="1">
                <a:solidFill>
                  <a:srgbClr val="37609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900" b="1">
                <a:solidFill>
                  <a:srgbClr val="376092"/>
                </a:solidFill>
                <a:latin typeface="Arial"/>
                <a:ea typeface="Arial"/>
                <a:cs typeface="Arial"/>
              </a:rPr>
            </a:br>
            <a:r>
              <a:rPr lang="en-US" sz="15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5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r>
              <a:rPr lang="en-US" sz="15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5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r>
              <a:rPr lang="ru-RU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с 20.04.2026 по 03.07.2026.</a:t>
            </a:r>
            <a:endParaRPr lang="en-US" sz="130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34785" y="1763249"/>
            <a:ext cx="11122429" cy="955110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34784" y="2946717"/>
            <a:ext cx="11122429" cy="1025098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1914" y="2046762"/>
            <a:ext cx="276900" cy="316457"/>
          </a:xfrm>
          <a:prstGeom prst="rect">
            <a:avLst/>
          </a:prstGeom>
        </p:spPr>
      </p:pic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0572" y="3307941"/>
            <a:ext cx="288241" cy="323399"/>
          </a:xfrm>
          <a:prstGeom prst="rect">
            <a:avLst/>
          </a:prstGeom>
        </p:spPr>
      </p:pic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7546" y="4551986"/>
            <a:ext cx="274291" cy="323314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 bwMode="auto">
          <a:xfrm>
            <a:off x="534785" y="4170979"/>
            <a:ext cx="11122429" cy="1025098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34783" y="5395241"/>
            <a:ext cx="11122429" cy="1025098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 5"/>
          <p:cNvSpPr txBox="1"/>
          <p:nvPr/>
        </p:nvSpPr>
        <p:spPr bwMode="auto">
          <a:xfrm>
            <a:off x="1468552" y="5424435"/>
            <a:ext cx="9849000" cy="99590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7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Объем проверенных средств и/или имущества:</a:t>
            </a:r>
            <a:br>
              <a:rPr lang="en-US" sz="170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20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r>
              <a:rPr lang="en-US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7 320 427,40 рублей.</a:t>
            </a:r>
            <a:endParaRPr lang="en-US" sz="170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33398" y="5800931"/>
            <a:ext cx="276900" cy="27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 bwMode="auto"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20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1200"/>
          </a:p>
        </p:txBody>
      </p:sp>
      <p:sp>
        <p:nvSpPr>
          <p:cNvPr id="6" name="Text 1"/>
          <p:cNvSpPr txBox="1"/>
          <p:nvPr/>
        </p:nvSpPr>
        <p:spPr bwMode="auto"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400">
                <a:solidFill>
                  <a:srgbClr val="0D2772"/>
                </a:solidFill>
                <a:latin typeface="Arial"/>
                <a:ea typeface="Arial"/>
                <a:cs typeface="Arial"/>
              </a:rPr>
              <a:t>13</a:t>
            </a:r>
            <a:endParaRPr lang="en-US" sz="1400"/>
          </a:p>
        </p:txBody>
      </p:sp>
      <p:sp>
        <p:nvSpPr>
          <p:cNvPr id="7" name="Text 2"/>
          <p:cNvSpPr txBox="1"/>
          <p:nvPr/>
        </p:nvSpPr>
        <p:spPr bwMode="auto"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Результаты контрольного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мероприятия</a:t>
            </a:r>
            <a: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3200"/>
          </a:p>
        </p:txBody>
      </p:sp>
      <p:sp>
        <p:nvSpPr>
          <p:cNvPr id="8" name="Text 3"/>
          <p:cNvSpPr txBox="1"/>
          <p:nvPr/>
        </p:nvSpPr>
        <p:spPr bwMode="auto">
          <a:xfrm>
            <a:off x="565400" y="1266826"/>
            <a:ext cx="4559050" cy="488877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defRPr/>
            </a:pPr>
            <a:r>
              <a:rPr lang="ru-RU" sz="1600">
                <a:solidFill>
                  <a:srgbClr val="0D2772"/>
                </a:solidFill>
                <a:latin typeface="Arial"/>
                <a:ea typeface="Arial"/>
                <a:cs typeface="Arial"/>
              </a:rPr>
              <a:t>1. Объем бюджетных ассигнований на 2025 год на повышение гражданской активности социально ориентированных некоммерческих организаций и улучшение условий для устойчивого развития социально ориентированных некоммерческих организаций в Петропавловск-Камчатском городском округе составил 7 320 427,40 рублей, что соответствует объему установленному муниципальной программе и бюджету городского округа на 2025 год и плановый период 2026-2027 годы.</a:t>
            </a:r>
            <a:endParaRPr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72075" y="1231052"/>
          <a:ext cx="6286500" cy="47632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7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cap="none" spc="0">
                          <a:ln w="0"/>
                          <a:latin typeface="Bahnschrift SemiBold SemiConden"/>
                          <a:cs typeface="Arial"/>
                        </a:rPr>
                        <a:t>№</a:t>
                      </a:r>
                      <a:endParaRPr lang="ru-RU" sz="1000" b="0" cap="none" spc="0">
                        <a:ln w="0"/>
                        <a:solidFill>
                          <a:srgbClr val="1D357B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Наименование заявителя (некоммерческой организации)</a:t>
                      </a:r>
                      <a:endParaRPr lang="ru-RU" sz="1000" b="1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Полученная сумма субсидии (в рублях) </a:t>
                      </a:r>
                      <a:endParaRPr lang="ru-RU" sz="1000" b="1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8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1.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Автономная некоммерческая организация по оказанию услуг в сфере здравоохранения и образования «Камчатский институт здоровья   </a:t>
                      </a:r>
                      <a:endParaRPr/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имени  Луки и  Марфы Алексеевых»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500 000,00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2.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Камчатский краевой благотворительный фонд поддержки и развития молодежи, спорта «Молодежь. Камчатка. Спорт.»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850 000,00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7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3.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Камчатское региональное отделение общероссийской общественной организации «Союз пенсионеров России»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863 763,00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7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4.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Автономная некоммерческая организация по работе с детьми болеющими аутизмом, алалией и ОВЗ «Лучики надежды»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520 000,00 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7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5.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Камчатское краевое отделение всероссийской общественной организации ветеранов «БОЕВОЕ БРАТСТВО»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617 664,40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6.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Благотворительный фонд помощи многодетным семьям Камчатки «Родник»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800 000,00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7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7.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Автономная некоммерческая организация ресурсный центр поддержки инвалидов «Мир без границ»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370 000,00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8.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Автономная некоммерческая организация духовно-просветительский центр «Сретение»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  <a:cs typeface="Arial"/>
                        </a:rPr>
                        <a:t>899 000,00</a:t>
                      </a: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24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9.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Общественная организация Петропавловск-Камчатский городской совет ветеранов (пенсионеров) войны, труда, вооруженных сил и правоохранительных органов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Bahnschrift SemiBold SemiConden"/>
                          <a:cs typeface="Arial"/>
                        </a:rPr>
                        <a:t>1 900 000,00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7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00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>
                          <a:latin typeface="Bahnschrift SemiBold SemiConden"/>
                          <a:cs typeface="Arial"/>
                        </a:rPr>
                        <a:t>Всего:</a:t>
                      </a:r>
                      <a:endParaRPr lang="ru-RU" sz="1000" b="1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latin typeface="Bahnschrift SemiBold SemiConden"/>
                          <a:cs typeface="Arial"/>
                        </a:rPr>
                        <a:t>7 320 427,40</a:t>
                      </a:r>
                      <a:endParaRPr lang="ru-RU" sz="1000" b="1">
                        <a:solidFill>
                          <a:srgbClr val="0D2772"/>
                        </a:solidFill>
                        <a:latin typeface="Bahnschrift SemiBold SemiConden"/>
                        <a:cs typeface="Arial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5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91400" y="0"/>
            <a:ext cx="54006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rcRect l="-10108" r="10108"/>
          <a:stretch/>
        </p:blipFill>
        <p:spPr bwMode="auto">
          <a:xfrm>
            <a:off x="-1368000" y="0"/>
            <a:ext cx="13544549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" y="0"/>
            <a:ext cx="12176548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 bwMode="auto">
          <a:xfrm>
            <a:off x="450574" y="1865014"/>
            <a:ext cx="6153149" cy="461198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lnSpc>
                <a:spcPct val="114999"/>
              </a:lnSpc>
              <a:defRPr/>
            </a:pPr>
            <a:r>
              <a:rPr lang="ru-RU" sz="1350">
                <a:solidFill>
                  <a:srgbClr val="0D2772"/>
                </a:solidFill>
                <a:latin typeface="Arial"/>
                <a:ea typeface="Arial"/>
                <a:cs typeface="Arial"/>
              </a:rPr>
              <a:t>2. Управлением делами прием документов предоставляемых СОНКО для получения субсидии в рамках Порядков №№ 1118, 2163 осуществлялся не должным образом, а именно, как на этапе предоставления субсидий, так и на этапе принятия отчетности о достижении результатов предоставления субсидий, что  нарушает требования вышеуказанных Порядков. В ходе проведения контрольного мероприятия приказом Управления делами от 01.07.2026 № 560-К за ненадлежащее исполнение должностных обязанностей на муниципального служащего наложено дисциплинарное взыскание в виде  замечания.</a:t>
            </a:r>
            <a:endParaRPr/>
          </a:p>
          <a:p>
            <a:pPr algn="just">
              <a:lnSpc>
                <a:spcPct val="114999"/>
              </a:lnSpc>
              <a:defRPr/>
            </a:pPr>
            <a:endParaRPr lang="ru-RU" sz="135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 algn="just">
              <a:lnSpc>
                <a:spcPct val="114999"/>
              </a:lnSpc>
              <a:defRPr/>
            </a:pPr>
            <a:r>
              <a:rPr lang="ru-RU" sz="1350">
                <a:solidFill>
                  <a:srgbClr val="0D2772"/>
                </a:solidFill>
                <a:latin typeface="Arial"/>
                <a:ea typeface="Arial"/>
                <a:cs typeface="Arial"/>
              </a:rPr>
              <a:t>3. 08.04.2026 Управлением внесены изменения в требования Порядков №№ 1118, 2163 касающееся уточнения перечня документов, предоставляемых получателями субсидий (СОНКО) на этапе их подачи.</a:t>
            </a:r>
            <a:endParaRPr/>
          </a:p>
          <a:p>
            <a:pPr marL="0" indent="0" algn="l">
              <a:lnSpc>
                <a:spcPct val="114999"/>
              </a:lnSpc>
              <a:buNone/>
              <a:defRPr/>
            </a:pPr>
            <a:endParaRPr lang="ru-RU" sz="135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 algn="just">
              <a:lnSpc>
                <a:spcPct val="114999"/>
              </a:lnSpc>
              <a:defRPr/>
            </a:pPr>
            <a:r>
              <a:rPr lang="ru-RU" sz="1350">
                <a:solidFill>
                  <a:srgbClr val="0D2772"/>
                </a:solidFill>
                <a:latin typeface="Arial"/>
                <a:ea typeface="Arial"/>
                <a:cs typeface="Arial"/>
              </a:rPr>
              <a:t>4. В протоколе от 25.08.2025 № 1 и в приказе № 60-од некорректно указаны наименования получателей субсидий. В ходе контрольного мероприятия Управлением устранены юридико-технические недостатки в наименованиях получателей субсидий и внесены изменения в приказ № 60-од, в части наименований.</a:t>
            </a:r>
            <a:endParaRPr lang="ru-RU"/>
          </a:p>
          <a:p>
            <a:pPr algn="just">
              <a:lnSpc>
                <a:spcPct val="114999"/>
              </a:lnSpc>
              <a:defRPr/>
            </a:pPr>
            <a:r>
              <a:rPr lang="en-US" sz="135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35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1350"/>
          </a:p>
        </p:txBody>
      </p:sp>
      <p:sp>
        <p:nvSpPr>
          <p:cNvPr id="6" name="Text 1"/>
          <p:cNvSpPr txBox="1"/>
          <p:nvPr/>
        </p:nvSpPr>
        <p:spPr bwMode="auto"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400">
                <a:solidFill>
                  <a:srgbClr val="F7F5EE"/>
                </a:solidFill>
                <a:latin typeface="Arial"/>
                <a:ea typeface="Arial"/>
                <a:cs typeface="Arial"/>
              </a:rPr>
              <a:t>5</a:t>
            </a:r>
            <a:endParaRPr lang="en-US" sz="1400"/>
          </a:p>
        </p:txBody>
      </p:sp>
      <p:sp>
        <p:nvSpPr>
          <p:cNvPr id="7" name="Text 2"/>
          <p:cNvSpPr txBox="1"/>
          <p:nvPr/>
        </p:nvSpPr>
        <p:spPr bwMode="auto">
          <a:xfrm>
            <a:off x="450575" y="487150"/>
            <a:ext cx="5540650" cy="16323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Результаты контрольного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мероприятия</a:t>
            </a:r>
            <a: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5700"/>
            <a:ext cx="12191999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 bwMode="auto">
          <a:xfrm>
            <a:off x="450574" y="2119450"/>
            <a:ext cx="6325375" cy="435755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lnSpc>
                <a:spcPct val="114999"/>
              </a:lnSpc>
              <a:buAutoNum type="arabicPeriod" startAt="5"/>
              <a:defRPr/>
            </a:pPr>
            <a:r>
              <a:rPr lang="ru-RU" sz="1400">
                <a:solidFill>
                  <a:srgbClr val="0D2772"/>
                </a:solidFill>
                <a:latin typeface="Arial"/>
                <a:ea typeface="Arial"/>
                <a:cs typeface="Arial"/>
              </a:rPr>
              <a:t> Субсидии на повышение гражданской активности и улучшение условий для устойчивого развития СОНКО в городском округе пользуются популярностью, так в 2025 году подано 18 заявок на участие в отборе на получение субсидии, вместе с тем субсидия предоставлена 9 СОНКО.</a:t>
            </a:r>
            <a:endParaRPr/>
          </a:p>
          <a:p>
            <a:pPr marL="342900" indent="-342900">
              <a:lnSpc>
                <a:spcPct val="114999"/>
              </a:lnSpc>
              <a:buAutoNum type="arabicPeriod" startAt="5"/>
              <a:defRPr/>
            </a:pPr>
            <a:endParaRPr lang="ru-RU" sz="140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 algn="just">
              <a:lnSpc>
                <a:spcPct val="114999"/>
              </a:lnSpc>
              <a:defRPr/>
            </a:pPr>
            <a:r>
              <a:rPr lang="ru-RU" sz="1350">
                <a:solidFill>
                  <a:srgbClr val="0D2772"/>
                </a:solidFill>
                <a:latin typeface="Arial"/>
                <a:ea typeface="Arial"/>
                <a:cs typeface="Arial"/>
              </a:rPr>
              <a:t>6. Проекты заявляемые СОНКО являются актуальными в настоящее время и необходимыми в целях повышения гражданской активности и сплочения населения. Особо следует отметить проекты:</a:t>
            </a:r>
            <a:endParaRPr/>
          </a:p>
          <a:p>
            <a:pPr marL="647700" indent="-285750" algn="just">
              <a:lnSpc>
                <a:spcPct val="114999"/>
              </a:lnSpc>
              <a:buFont typeface="Wingdings"/>
              <a:buChar char="Ø"/>
              <a:defRPr/>
            </a:pPr>
            <a:r>
              <a:rPr lang="ru-RU" sz="1350">
                <a:solidFill>
                  <a:srgbClr val="0D2772"/>
                </a:solidFill>
                <a:latin typeface="Arial"/>
                <a:ea typeface="Arial"/>
                <a:cs typeface="Arial"/>
              </a:rPr>
              <a:t>ККО ВООВ «БОЕВОЕ БРАТСТВО» с проектом «Воспитание военного патриотизма  «Боевая слава России». Проект направлен на создание условий для роста и развития национального и патриотического самосознания молодых граждан Камчатского края; </a:t>
            </a:r>
            <a:endParaRPr/>
          </a:p>
          <a:p>
            <a:pPr marL="647700" indent="-285750" algn="just">
              <a:lnSpc>
                <a:spcPct val="114999"/>
              </a:lnSpc>
              <a:buFont typeface="Wingdings"/>
              <a:buChar char="Ø"/>
              <a:defRPr/>
            </a:pPr>
            <a:r>
              <a:rPr lang="ru-RU" sz="1350">
                <a:solidFill>
                  <a:srgbClr val="0D2772"/>
                </a:solidFill>
                <a:latin typeface="Arial"/>
                <a:ea typeface="Arial"/>
                <a:cs typeface="Arial"/>
              </a:rPr>
              <a:t>АНО «Сретение» с проектом «Своих не бросаем! Цикл духовно-просветительских и оздоровительных мероприятий для участников специальной военной операции и членов их семей». Проект направлен на содействие укреплению физического и психологического здоровья участников СВО, членов семей лиц, участвовавших в специальной военной операции, членов семей лиц, погибших (умерших) при выполнении задач в ходе специальной военной операции.</a:t>
            </a:r>
            <a:endParaRPr/>
          </a:p>
        </p:txBody>
      </p:sp>
      <p:sp>
        <p:nvSpPr>
          <p:cNvPr id="6" name="Text 1"/>
          <p:cNvSpPr txBox="1"/>
          <p:nvPr/>
        </p:nvSpPr>
        <p:spPr bwMode="auto"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400">
                <a:solidFill>
                  <a:srgbClr val="F7F5EE"/>
                </a:solidFill>
                <a:latin typeface="Arial"/>
                <a:ea typeface="Arial"/>
                <a:cs typeface="Arial"/>
              </a:rPr>
              <a:t>5</a:t>
            </a:r>
            <a:endParaRPr lang="en-US" sz="1400"/>
          </a:p>
        </p:txBody>
      </p:sp>
      <p:sp>
        <p:nvSpPr>
          <p:cNvPr id="7" name="Text 2"/>
          <p:cNvSpPr txBox="1"/>
          <p:nvPr/>
        </p:nvSpPr>
        <p:spPr bwMode="auto">
          <a:xfrm>
            <a:off x="450575" y="487150"/>
            <a:ext cx="5540650" cy="16323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Результаты контрольного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мероприятия</a:t>
            </a:r>
            <a: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32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-3846" r="-3846"/>
          <a:stretch/>
        </p:blipFill>
        <p:spPr bwMode="auto">
          <a:xfrm>
            <a:off x="6903900" y="499088"/>
            <a:ext cx="4910872" cy="28314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rcRect l="1488" t="10748" r="42794" b="-540"/>
          <a:stretch/>
        </p:blipFill>
        <p:spPr bwMode="auto">
          <a:xfrm>
            <a:off x="6980091" y="438540"/>
            <a:ext cx="5133445" cy="2967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 bwMode="auto">
          <a:xfrm rot="16199998">
            <a:off x="10296870" y="1734339"/>
            <a:ext cx="22832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>
                <a:solidFill>
                  <a:srgbClr val="0D2772"/>
                </a:solidFill>
                <a:latin typeface="Arial"/>
                <a:ea typeface="Arial"/>
                <a:cs typeface="Arial"/>
              </a:rPr>
              <a:t>ККО ВООВ «БОЕВОЕ </a:t>
            </a:r>
            <a:endParaRPr/>
          </a:p>
          <a:p>
            <a:pPr algn="ctr">
              <a:defRPr/>
            </a:pPr>
            <a:r>
              <a:rPr lang="ru-RU" sz="1050">
                <a:solidFill>
                  <a:srgbClr val="0D2772"/>
                </a:solidFill>
                <a:latin typeface="Arial"/>
                <a:ea typeface="Arial"/>
                <a:cs typeface="Arial"/>
              </a:rPr>
              <a:t>БРАТСТВО» </a:t>
            </a:r>
            <a:endParaRPr lang="ru-RU" sz="105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43185" y="3823896"/>
            <a:ext cx="4248762" cy="2479119"/>
          </a:xfrm>
          <a:prstGeom prst="rect">
            <a:avLst/>
          </a:prstGeom>
        </p:spPr>
      </p:pic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4"/>
          <a:srcRect l="1488" t="10748" r="42794" b="-540"/>
          <a:stretch/>
        </p:blipFill>
        <p:spPr bwMode="auto">
          <a:xfrm>
            <a:off x="6980091" y="3651120"/>
            <a:ext cx="5133446" cy="2967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 bwMode="auto">
          <a:xfrm rot="16199998">
            <a:off x="10589952" y="4980577"/>
            <a:ext cx="1673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D2772"/>
                </a:solidFill>
                <a:latin typeface="Arial"/>
                <a:ea typeface="Arial"/>
                <a:cs typeface="Arial"/>
              </a:rPr>
              <a:t>АНО «Сретение» </a:t>
            </a: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2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 bwMode="auto">
          <a:xfrm>
            <a:off x="565400" y="1782024"/>
            <a:ext cx="4753120" cy="479022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defRPr/>
            </a:pPr>
            <a:r>
              <a:rPr lang="ru-RU" sz="1400">
                <a:solidFill>
                  <a:srgbClr val="0D2772"/>
                </a:solidFill>
                <a:latin typeface="Arial"/>
                <a:cs typeface="Arial"/>
              </a:rPr>
              <a:t>7. Текстовая часть раздела «Характеристика основных мероприятий Программы» муниципальной программы, не содержит информации о подмероприятии 2.1.3, что нарушает пункт 2.12 Постановления № 1765. Вместе с тем, Управлением 17.07.2026 внесены изменения в муниципальную программу в части дополнения информации о подмероприятии 2.1.3. </a:t>
            </a:r>
            <a:endParaRPr/>
          </a:p>
          <a:p>
            <a:pPr algn="just">
              <a:defRPr/>
            </a:pPr>
            <a:endParaRPr lang="ru-RU" sz="1400">
              <a:solidFill>
                <a:srgbClr val="0D2772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ru-RU" sz="1400">
                <a:solidFill>
                  <a:srgbClr val="0D2772"/>
                </a:solidFill>
                <a:latin typeface="Arial"/>
                <a:cs typeface="Arial"/>
              </a:rPr>
              <a:t>8. По результатам рассмотрения представленных Благотворительным фондом «Родник» документов, подтверждающих целевое расходование бюджетных средств в рамках предоставленной субсидии (Соглашения № 40-2025-006128) установлено следующее:</a:t>
            </a:r>
            <a:endParaRPr/>
          </a:p>
          <a:p>
            <a:pPr algn="just">
              <a:defRPr/>
            </a:pPr>
            <a:endParaRPr lang="ru-RU" sz="1400">
              <a:solidFill>
                <a:srgbClr val="0D2772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ru-RU" sz="1400">
                <a:solidFill>
                  <a:srgbClr val="0D2772"/>
                </a:solidFill>
                <a:latin typeface="Arial"/>
                <a:cs typeface="Arial"/>
              </a:rPr>
              <a:t>Следует также отметить, что Председатель Благотворительного фонда «Родник» согласно выписки с ЕГРЮЛ является директором АНО «Комплексный ресурсный центр некоммерческих организаций», которая предоставляла другим участникам, в том числе услуги по ведению бухгалтерского учета, по поддержке сайта и SMM социальных проектов.</a:t>
            </a:r>
            <a:endParaRPr/>
          </a:p>
          <a:p>
            <a:pPr marL="0" indent="0" algn="l">
              <a:lnSpc>
                <a:spcPct val="150041"/>
              </a:lnSpc>
              <a:buNone/>
              <a:defRPr/>
            </a:pPr>
            <a:endParaRPr lang="en-US" sz="1400"/>
          </a:p>
        </p:txBody>
      </p:sp>
      <p:sp>
        <p:nvSpPr>
          <p:cNvPr id="8" name="Text 2"/>
          <p:cNvSpPr txBox="1"/>
          <p:nvPr/>
        </p:nvSpPr>
        <p:spPr bwMode="auto"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400">
                <a:solidFill>
                  <a:srgbClr val="0D2772"/>
                </a:solidFill>
                <a:latin typeface="Arial"/>
                <a:ea typeface="Arial"/>
                <a:cs typeface="Arial"/>
              </a:rPr>
              <a:t>12</a:t>
            </a:r>
            <a:endParaRPr lang="en-US" sz="1400"/>
          </a:p>
        </p:txBody>
      </p:sp>
      <p:sp>
        <p:nvSpPr>
          <p:cNvPr id="9" name="Text 3"/>
          <p:cNvSpPr txBox="1"/>
          <p:nvPr/>
        </p:nvSpPr>
        <p:spPr bwMode="auto"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Результаты контрольного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мероприятия</a:t>
            </a:r>
            <a: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3200"/>
          </a:p>
        </p:txBody>
      </p:sp>
      <p:sp>
        <p:nvSpPr>
          <p:cNvPr id="10" name="Text 2"/>
          <p:cNvSpPr txBox="1"/>
          <p:nvPr/>
        </p:nvSpPr>
        <p:spPr bwMode="auto">
          <a:xfrm>
            <a:off x="6713057" y="615635"/>
            <a:ext cx="5002127" cy="567589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algn="just">
              <a:defRPr/>
            </a:pPr>
            <a:r>
              <a:rPr lang="ru-RU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стойки-вешалки для одежды и другое оборудование покупалось у ООО «Кайтайн» директором которого является Председатель Благотворительного фонда «Родник» согласно выписки с ЕГРЮЛ от 04.05.2026 № ЮЭ9965-26-81932763 с 20.05.2024. Таким образом, покупка, продажа и приемка товара фактически осуществлялась одним и тем же лицом;</a:t>
            </a:r>
            <a:endParaRPr sz="1300"/>
          </a:p>
          <a:p>
            <a:pPr>
              <a:defRPr/>
            </a:pPr>
            <a:endParaRPr lang="ru-RU" sz="130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ru-RU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по договору аренды от 04.09.2025 № 1/ФР  – арендуется нежилые помещения склада, расположенного по адресу: г. Петропавловск-Камчатский ул. Чкалова, 27. Согласно информации с Публичной кадастровой карты Камчатского края и информации с сайта 2 ГИС по вышеуказанному адресу находится частный жилой дом, а земельный участок (кадастровый номер 41:01:0010117:1454), предназначен для размещения домов индивидуальной жилой застройки. Таким образом, по адресу: г. Петропавловск-Камчатский ул. Чкалова, 27 не могут находиться нежилые помещения склада; </a:t>
            </a:r>
            <a:endParaRPr/>
          </a:p>
          <a:p>
            <a:pPr>
              <a:defRPr/>
            </a:pPr>
            <a:endParaRPr lang="ru-RU" sz="130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ru-RU" sz="1300">
                <a:solidFill>
                  <a:srgbClr val="0D2772"/>
                </a:solidFill>
                <a:latin typeface="Arial"/>
                <a:ea typeface="Arial"/>
                <a:cs typeface="Arial"/>
              </a:rPr>
              <a:t>по договору аренды № 22/09-Т осуществляется аренда грузового автомобиля категории В марки/модели ТОЙОТА TOWN ACE у ООО «КСАНДР» по цене 5 000,00 рублей (без НДС) в час, вместе с тем, согласно выписки с ЕГРЮЛ от 04.05.2026 № ЮЭ9965-26-82028079,  юридический адрес ООО «КСАНДР» одинаковый с ООО «Каитайн» - 684090, Камчатский край, г.о. Вилючинский ЗАТО, г. Вилючинск, ул. Мира, д. 7, кв. 6. Вместе с тем, ООО «КСАНДР» предоставляет ККО ВООВ «Боевое братство» в аренду грузовой автомобиль категории В марки/модели ТОЙОТА TOWN ACE по договору аренды транспортного средства с экипажем от 03.08.2025 № 24/10-Т по цене 3 000,00 рублей (без НДС) в час.</a:t>
            </a:r>
            <a:endParaRPr sz="1300"/>
          </a:p>
          <a:p>
            <a:pPr>
              <a:defRPr/>
            </a:pPr>
            <a:endParaRPr lang="ru-RU" sz="120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ru-RU" sz="120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ru-RU" sz="120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20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1800"/>
          </a:p>
        </p:txBody>
      </p:sp>
      <p:sp>
        <p:nvSpPr>
          <p:cNvPr id="11" name="Блок-схема: узел 10"/>
          <p:cNvSpPr/>
          <p:nvPr/>
        </p:nvSpPr>
        <p:spPr bwMode="auto">
          <a:xfrm>
            <a:off x="6453174" y="1129006"/>
            <a:ext cx="178325" cy="166423"/>
          </a:xfrm>
          <a:prstGeom prst="flowChartConnector">
            <a:avLst/>
          </a:prstGeom>
          <a:solidFill>
            <a:srgbClr val="1D3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  <a:stCxn id="11" idx="4"/>
            <a:endCxn id="13" idx="4"/>
          </p:cNvCxnSpPr>
          <p:nvPr/>
        </p:nvCxnSpPr>
        <p:spPr bwMode="auto">
          <a:xfrm flipH="1">
            <a:off x="6541244" y="1295429"/>
            <a:ext cx="1094" cy="3972324"/>
          </a:xfrm>
          <a:prstGeom prst="line">
            <a:avLst/>
          </a:prstGeom>
          <a:ln w="22225">
            <a:solidFill>
              <a:srgbClr val="1D3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 bwMode="auto">
          <a:xfrm>
            <a:off x="6452081" y="5092654"/>
            <a:ext cx="178325" cy="175099"/>
          </a:xfrm>
          <a:prstGeom prst="flowChartConnector">
            <a:avLst/>
          </a:prstGeom>
          <a:solidFill>
            <a:srgbClr val="1D3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 bwMode="auto">
          <a:xfrm>
            <a:off x="6462928" y="2846121"/>
            <a:ext cx="178325" cy="166423"/>
          </a:xfrm>
          <a:prstGeom prst="flowChartConnector">
            <a:avLst/>
          </a:prstGeom>
          <a:solidFill>
            <a:srgbClr val="1D3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 flipH="1">
            <a:off x="5648687" y="4076714"/>
            <a:ext cx="889009" cy="0"/>
          </a:xfrm>
          <a:prstGeom prst="line">
            <a:avLst/>
          </a:prstGeom>
          <a:ln w="22225">
            <a:solidFill>
              <a:srgbClr val="1D3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 flipH="1">
            <a:off x="5318521" y="4618664"/>
            <a:ext cx="336946" cy="0"/>
          </a:xfrm>
          <a:prstGeom prst="line">
            <a:avLst/>
          </a:prstGeom>
          <a:ln w="22225">
            <a:solidFill>
              <a:srgbClr val="1D3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 flipH="1">
            <a:off x="5318521" y="3504764"/>
            <a:ext cx="336946" cy="0"/>
          </a:xfrm>
          <a:prstGeom prst="line">
            <a:avLst/>
          </a:prstGeom>
          <a:ln w="22225">
            <a:solidFill>
              <a:srgbClr val="1D3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 bwMode="auto">
          <a:xfrm>
            <a:off x="5648687" y="3504764"/>
            <a:ext cx="0" cy="1122989"/>
          </a:xfrm>
          <a:prstGeom prst="line">
            <a:avLst/>
          </a:prstGeom>
          <a:ln w="22225">
            <a:solidFill>
              <a:srgbClr val="1D3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/>
          <a:srcRect l="-13911" t="408" r="13911" b="-408"/>
          <a:stretch/>
        </p:blipFill>
        <p:spPr bwMode="auto">
          <a:xfrm>
            <a:off x="5924550" y="0"/>
            <a:ext cx="6267450" cy="688611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rcRect l="-10108" r="10108"/>
          <a:stretch/>
        </p:blipFill>
        <p:spPr bwMode="auto">
          <a:xfrm>
            <a:off x="-710774" y="0"/>
            <a:ext cx="12312224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 bwMode="auto">
          <a:xfrm>
            <a:off x="450574" y="1666875"/>
            <a:ext cx="6153149" cy="481012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lnSpc>
                <a:spcPct val="114999"/>
              </a:lnSpc>
              <a:defRPr/>
            </a:pPr>
            <a:r>
              <a:rPr lang="ru-RU" sz="1350">
                <a:solidFill>
                  <a:srgbClr val="0D2772"/>
                </a:solidFill>
                <a:latin typeface="Arial"/>
                <a:ea typeface="Arial"/>
                <a:cs typeface="Arial"/>
              </a:rPr>
              <a:t>9. По результатам рассмотрения отчетных документов подтверждающих достижение установленных Соглашением результатов предоставления субсидии (показателей), представленных Управлением в соответствии с уведомлением от 14.04.2026 № 01-КСП-01/287-Д/26, письмами Управления (исх. от 28.05.2026 № 01-02-01-01/1088/26, от 29.06.2026 № 01-02-01-01/1379/26), установлено, что все СОНКО достигли показателей установленных Соглашениями. Вместе с тем, следует отметить, что не все СОНКО предоставили в полном объеме подтверждающие документы, касающееся количество сотрудников (штатных и внештатных), участвующих в реализации социально значимых проектов.</a:t>
            </a:r>
            <a:endParaRPr/>
          </a:p>
          <a:p>
            <a:pPr algn="just">
              <a:lnSpc>
                <a:spcPct val="114999"/>
              </a:lnSpc>
              <a:defRPr/>
            </a:pPr>
            <a:endParaRPr lang="ru-RU" sz="135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 algn="just">
              <a:lnSpc>
                <a:spcPct val="114999"/>
              </a:lnSpc>
              <a:defRPr/>
            </a:pPr>
            <a:r>
              <a:rPr lang="ru-RU" sz="1350">
                <a:solidFill>
                  <a:srgbClr val="0D2772"/>
                </a:solidFill>
                <a:latin typeface="Arial"/>
                <a:ea typeface="Arial"/>
                <a:cs typeface="Arial"/>
              </a:rPr>
              <a:t>10. Предоставление Управлением в КСП неоднократно уточняющих документов, подтверждающих исполнение показателей СОНКО, указывает  на не достаточный контроль со стороны Управления при приеме документов от получателей субсидий.</a:t>
            </a:r>
            <a:endParaRPr/>
          </a:p>
        </p:txBody>
      </p:sp>
      <p:sp>
        <p:nvSpPr>
          <p:cNvPr id="6" name="Text 1"/>
          <p:cNvSpPr txBox="1"/>
          <p:nvPr/>
        </p:nvSpPr>
        <p:spPr bwMode="auto"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400">
                <a:solidFill>
                  <a:srgbClr val="F7F5EE"/>
                </a:solidFill>
                <a:latin typeface="Arial"/>
                <a:ea typeface="Arial"/>
                <a:cs typeface="Arial"/>
              </a:rPr>
              <a:t>5</a:t>
            </a:r>
            <a:endParaRPr lang="en-US" sz="1400"/>
          </a:p>
        </p:txBody>
      </p:sp>
      <p:sp>
        <p:nvSpPr>
          <p:cNvPr id="7" name="Text 2"/>
          <p:cNvSpPr txBox="1"/>
          <p:nvPr/>
        </p:nvSpPr>
        <p:spPr bwMode="auto">
          <a:xfrm>
            <a:off x="450575" y="487150"/>
            <a:ext cx="5540650" cy="16323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Результаты контрольного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мероприятия</a:t>
            </a:r>
            <a: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3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534" y="257625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 bwMode="auto"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0D2772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200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1200"/>
          </a:p>
        </p:txBody>
      </p:sp>
      <p:sp>
        <p:nvSpPr>
          <p:cNvPr id="6" name="Text 1"/>
          <p:cNvSpPr txBox="1"/>
          <p:nvPr/>
        </p:nvSpPr>
        <p:spPr bwMode="auto"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400">
                <a:solidFill>
                  <a:srgbClr val="0D2772"/>
                </a:solidFill>
                <a:latin typeface="Arial"/>
                <a:ea typeface="Arial"/>
                <a:cs typeface="Arial"/>
              </a:rPr>
              <a:t>13</a:t>
            </a:r>
            <a:endParaRPr lang="en-US" sz="1400"/>
          </a:p>
        </p:txBody>
      </p:sp>
      <p:sp>
        <p:nvSpPr>
          <p:cNvPr id="7" name="Text 2"/>
          <p:cNvSpPr txBox="1"/>
          <p:nvPr/>
        </p:nvSpPr>
        <p:spPr bwMode="auto"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Результаты контрольного </a:t>
            </a:r>
            <a:endParaRPr lang="ru-RU" sz="3200" b="1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  <a:t>мероприятия </a:t>
            </a:r>
            <a:br>
              <a:rPr lang="en-US" sz="3200" b="1">
                <a:solidFill>
                  <a:srgbClr val="0D2772"/>
                </a:solidFill>
                <a:latin typeface="Arial"/>
                <a:ea typeface="Arial"/>
                <a:cs typeface="Arial"/>
              </a:rPr>
            </a:br>
            <a:endParaRPr lang="en-US" sz="3200"/>
          </a:p>
        </p:txBody>
      </p:sp>
      <p:sp>
        <p:nvSpPr>
          <p:cNvPr id="8" name="Text 3"/>
          <p:cNvSpPr txBox="1"/>
          <p:nvPr/>
        </p:nvSpPr>
        <p:spPr bwMode="auto">
          <a:xfrm>
            <a:off x="622451" y="1641869"/>
            <a:ext cx="5111124" cy="45963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ctr"/>
          <a:lstStyle/>
          <a:p>
            <a:pPr algn="just">
              <a:defRPr/>
            </a:pPr>
            <a:r>
              <a:rPr lang="ru-RU" sz="1400">
                <a:solidFill>
                  <a:srgbClr val="0D2772"/>
                </a:solidFill>
                <a:latin typeface="Arial"/>
                <a:ea typeface="Arial"/>
                <a:cs typeface="Arial"/>
              </a:rPr>
              <a:t>11. Выборочным визуальным осмотром в АНО «Мир без границ», КРОООО «Союз Пенсионеров России», закупленных в рамках Соглашений товарно-материальных ценностей нарушений не установлено. Товарно-материальные ценности приобретены в соответствии с условиями Соглашений.</a:t>
            </a:r>
            <a:endParaRPr/>
          </a:p>
          <a:p>
            <a:pPr algn="just">
              <a:defRPr/>
            </a:pPr>
            <a:endParaRPr lang="ru-RU" sz="1400">
              <a:solidFill>
                <a:srgbClr val="0D2772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ru-RU" sz="1400">
                <a:solidFill>
                  <a:srgbClr val="0D2772"/>
                </a:solidFill>
                <a:latin typeface="Arial"/>
                <a:ea typeface="Arial"/>
                <a:cs typeface="Arial"/>
              </a:rPr>
              <a:t>12. Целевые показатели (индикаторы) утвержденные муниципальной программой не достигнуты. Исполнение по показателю количество организаций-получателей поддержки путем предоставления субсидий составляет 64,29%, а по показателю  доля СОНКО, реализующих социально значимые мероприятия при поддержке администрации ПКГО, от общего числа зарегистрированных некоммерческих организаций на территории городского округа - 65,57%.  Исходя из вышеизложенного следует, что Управление, как ответственный исполнитель муниципальной программы, не осуществляет должный контроль и соответствующие мероприятия с целью достижения целевых показателей (индикаторов) в полном объеме.</a:t>
            </a:r>
            <a:endParaRPr lang="en-US" sz="140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925839" y="1202949"/>
          <a:ext cx="5934849" cy="47223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66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494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Наименование целевых показателей (индикаторов)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Единица</a:t>
                      </a:r>
                      <a:endParaRPr lang="ru-RU" sz="1000">
                        <a:latin typeface="Bahnschrift SemiBold SemiConde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измерения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Значение целевых показателей (индикаторов)</a:t>
                      </a:r>
                      <a:endParaRPr lang="ru-RU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Фактическое значение</a:t>
                      </a:r>
                      <a:endParaRPr lang="ru-RU" sz="1000">
                        <a:latin typeface="Bahnschrift SemiBold SemiConde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за 2025 год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Процент испол-нения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8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базовые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2025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610">
                <a:tc gridSpan="6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i="0">
                          <a:solidFill>
                            <a:schemeClr val="bg1"/>
                          </a:solidFill>
                          <a:latin typeface="Bahnschrift SemiBold SemiConden"/>
                        </a:rPr>
                        <a:t>2.1.2. Повышение гражданской активности СОНКО и улучшение условий для устойчивого развития социально ориентированных некоммерческих организаций в ПКГО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1D35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63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Количество организаций-получателей поддержки путем предоставления субсидий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Единица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53,00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14,00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9,00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64,29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0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Доля СОНКО, реализующих социально значимые мероприятия при поддержке администрации ПКГО, от общего числа зарегистрированных некоммерческих организаций на территории ПКГО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Процент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12,12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6,10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4,00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65,57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66">
                <a:tc gridSpan="6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i="0">
                          <a:solidFill>
                            <a:schemeClr val="bg1"/>
                          </a:solidFill>
                          <a:latin typeface="Bahnschrift SemiBold SemiConden"/>
                        </a:rPr>
                        <a:t>2.1.3. Повышение гражданской активности и улучшение условий для устойчивого развития СОНКО в ПКГО, уставная деятельность которых связана с предоставлением социальных услуг ветеранам ВОВ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solidFill>
                      <a:srgbClr val="0D27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63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Количество организаций-получателей поддержки путем предоставления субсидий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Единица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-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1,00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1,00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100,00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26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Доля СОНКО, уставная деятельность которых связана с предоставлением социальных услуг ветеранам ВОВ, реализующих социально значимые мероприятия при поддержке администрации ПКГО, от общего числа зарегистрированных некоммерческих организаций, уставная деятельность которых связана с предоставлением социальных услуг ветеранам ВОВ, на территории городского округа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Процент</a:t>
                      </a:r>
                      <a:endParaRPr lang="ru-RU" sz="1000">
                        <a:latin typeface="Bahnschrift SemiBold SemiConde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Bahnschrift SemiBold SemiConden"/>
                        </a:rPr>
                        <a:t> </a:t>
                      </a:r>
                      <a:endParaRPr/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-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50,00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50,00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Bahnschrift SemiBold SemiConden"/>
                        </a:rPr>
                        <a:t>100,00</a:t>
                      </a:r>
                      <a:endParaRPr lang="ru-RU" sz="1000">
                        <a:latin typeface="Bahnschrift SemiBold SemiConden"/>
                      </a:endParaRPr>
                    </a:p>
                  </a:txBody>
                  <a:tcPr marL="68390" marR="68390" marT="0" marB="0" anchor="ctr">
                    <a:lnL w="12700" algn="ctr">
                      <a:solidFill>
                        <a:srgbClr val="0D2772"/>
                      </a:solidFill>
                      <a:prstDash val="solid"/>
                    </a:lnL>
                    <a:lnR w="12700" algn="ctr">
                      <a:solidFill>
                        <a:srgbClr val="0D2772"/>
                      </a:solidFill>
                      <a:prstDash val="solid"/>
                    </a:lnR>
                    <a:lnT w="12700" algn="ctr">
                      <a:solidFill>
                        <a:srgbClr val="0D2772"/>
                      </a:solidFill>
                      <a:prstDash val="solid"/>
                    </a:lnT>
                    <a:lnB w="12700" algn="ctr">
                      <a:solidFill>
                        <a:srgbClr val="0D2772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w="http://schemas.openxmlformats.org/wordprocessingml/2006/main" xmlns:m="http://schemas.openxmlformats.org/officeDocument/2006/math" xmlns="" Requires="p159">
      <p:transition xmlns:p14="http://schemas.microsoft.com/office/powerpoint/2010/main"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Liberation Sans"/>
        <a:cs typeface="Liberation Sans"/>
      </a:majorFont>
      <a:minorFont>
        <a:latin typeface="Calibri"/>
        <a:ea typeface="Liberation Sans"/>
        <a:cs typeface="Liberation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1593</Words>
  <Application>Microsoft Office PowerPoint</Application>
  <DocSecurity>0</DocSecurity>
  <PresentationFormat>Широкоэкранный</PresentationFormat>
  <Paragraphs>156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Bahnschrift SemiBold SemiConden</vt:lpstr>
      <vt:lpstr>Calibri</vt:lpstr>
      <vt:lpstr>Liberation Sans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PptxGenJS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cp:lastModifiedBy>Синявская Анастасия Алексеевна</cp:lastModifiedBy>
  <cp:revision>36</cp:revision>
  <cp:lastPrinted>2026-07-22T21:06:15Z</cp:lastPrinted>
  <dcterms:created xsi:type="dcterms:W3CDTF">2026-07-21T05:20:16Z</dcterms:created>
  <dcterms:modified xsi:type="dcterms:W3CDTF">2026-07-22T21:07:01Z</dcterms:modified>
  <cp:category/>
  <dc:identifier/>
  <cp:contentStatus/>
  <dc:language/>
  <cp:version/>
</cp:coreProperties>
</file>