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978" r:id="rId1"/>
  </p:sldMasterIdLst>
  <p:notesMasterIdLst>
    <p:notesMasterId r:id="rId20"/>
  </p:notesMasterIdLst>
  <p:sldIdLst>
    <p:sldId id="256" r:id="rId2"/>
    <p:sldId id="399" r:id="rId3"/>
    <p:sldId id="400" r:id="rId4"/>
    <p:sldId id="401" r:id="rId5"/>
    <p:sldId id="389" r:id="rId6"/>
    <p:sldId id="390" r:id="rId7"/>
    <p:sldId id="363" r:id="rId8"/>
    <p:sldId id="364" r:id="rId9"/>
    <p:sldId id="365" r:id="rId10"/>
    <p:sldId id="366" r:id="rId11"/>
    <p:sldId id="391" r:id="rId12"/>
    <p:sldId id="392" r:id="rId13"/>
    <p:sldId id="393" r:id="rId14"/>
    <p:sldId id="394" r:id="rId15"/>
    <p:sldId id="395" r:id="rId16"/>
    <p:sldId id="396" r:id="rId17"/>
    <p:sldId id="342" r:id="rId18"/>
    <p:sldId id="288" r:id="rId19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67" autoAdjust="0"/>
  </p:normalViewPr>
  <p:slideViewPr>
    <p:cSldViewPr snapToGrid="0">
      <p:cViewPr varScale="1">
        <p:scale>
          <a:sx n="105" d="100"/>
          <a:sy n="105" d="100"/>
        </p:scale>
        <p:origin x="7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928C6-BA60-4288-8294-054D4ED65875}" type="datetimeFigureOut">
              <a:rPr lang="ru-RU" smtClean="0"/>
              <a:t>26.12.2025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B4CE31-6DE7-45F3-95CF-165473671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117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9752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3658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729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0553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625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5178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3286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115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732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642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859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669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250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65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365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5393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774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3046406-E553-47CE-B3E8-22D7919CB46E}" type="datetime1">
              <a:rPr lang="ru-RU" smtClean="0"/>
              <a:t>26.12.2025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4159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8FD25-85B0-4099-BBFB-3C671C9CF543}" type="datetime1">
              <a:rPr lang="ru-RU" smtClean="0"/>
              <a:t>26.12.2025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816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FDF93-B53D-42CC-9662-F9C13A2019DB}" type="datetime1">
              <a:rPr lang="ru-RU" smtClean="0"/>
              <a:t>26.12.2025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691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20309-C970-4B6D-AE97-077F40C01049}" type="datetime1">
              <a:rPr lang="ru-RU" smtClean="0"/>
              <a:t>26.12.2025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187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C22EC-3F9D-4E57-9FD6-559AA6FB85D7}" type="datetime1">
              <a:rPr lang="ru-RU" smtClean="0"/>
              <a:t>26.12.2025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039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BBC12-43F3-4999-8F4D-239731984014}" type="datetime1">
              <a:rPr lang="ru-RU" smtClean="0"/>
              <a:t>26.12.2025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328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1D9B5-CFC4-41CE-8087-08B7C3942CA3}" type="datetime1">
              <a:rPr lang="ru-RU" smtClean="0"/>
              <a:t>26.12.2025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943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18E89-44E3-4D23-AFE1-0D177C6C47CA}" type="datetime1">
              <a:rPr lang="ru-RU" smtClean="0"/>
              <a:t>26.12.2025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52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FF59E-BA64-4AF8-9E99-BFF12B52347D}" type="datetime1">
              <a:rPr lang="ru-RU" smtClean="0"/>
              <a:t>26.12.2025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407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D45B0-A576-4918-B86F-ED255345BD6D}" type="datetime1">
              <a:rPr lang="ru-RU" smtClean="0"/>
              <a:t>26.12.2025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356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B89C-02B0-48F7-933F-82F08AB7FB3B}" type="datetime1">
              <a:rPr lang="ru-RU" smtClean="0"/>
              <a:t>26.12.2025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816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892EB44-216C-4FE0-9DC8-CF896C48DB60}" type="datetime1">
              <a:rPr lang="ru-RU" smtClean="0"/>
              <a:t>26.12.2025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37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3282" y="2310798"/>
            <a:ext cx="11719420" cy="1022952"/>
          </a:xfrm>
          <a:effectLst/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результатах контрольного мероприятия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0651" y="3454151"/>
            <a:ext cx="10948407" cy="2900929"/>
          </a:xfrm>
          <a:gradFill>
            <a:gsLst>
              <a:gs pos="92000">
                <a:schemeClr val="tx1">
                  <a:alpha val="50000"/>
                </a:schemeClr>
              </a:gs>
              <a:gs pos="9000">
                <a:schemeClr val="tx1">
                  <a:alpha val="5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3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своевременности и полноты поступления в бюджет Петропавловск-Камчатского городского округа доходов в виде платы, поступившей в рамках договора за предоставление права на размещение и эксплуатацию нестационарного торгового объекта, установку и эксплуатацию рекламных конструкций на землях или земельных участках, находящихся в государственной или муниципальной собственности, и на землях или земельных участках, государственная собственность на которые не </a:t>
            </a:r>
            <a:r>
              <a:rPr lang="ru-RU" sz="23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разграничена»</a:t>
            </a:r>
            <a:r>
              <a:rPr lang="ru-RU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3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3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2024 год (</a:t>
            </a:r>
            <a:r>
              <a:rPr lang="ru-RU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периоды в случае необходимости</a:t>
            </a:r>
            <a:r>
              <a:rPr lang="ru-RU" sz="23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3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6002" y="1374907"/>
            <a:ext cx="1122305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Контрольно-счетная палата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Петропавловск-Камчатского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8912" y="280548"/>
            <a:ext cx="1359517" cy="1306777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316002" y="3352800"/>
            <a:ext cx="11561673" cy="0"/>
          </a:xfrm>
          <a:prstGeom prst="line">
            <a:avLst/>
          </a:prstGeom>
          <a:ln cmpd="sng">
            <a:gradFill>
              <a:gsLst>
                <a:gs pos="0">
                  <a:schemeClr val="bg1"/>
                </a:gs>
                <a:gs pos="0">
                  <a:schemeClr val="accent1">
                    <a:lumMod val="45000"/>
                    <a:lumOff val="5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0">
                  <a:schemeClr val="bg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248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3000">
              <a:schemeClr val="accent1">
                <a:lumMod val="75000"/>
              </a:schemeClr>
            </a:gs>
            <a:gs pos="9000">
              <a:schemeClr val="accent1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2602937" cy="365125"/>
          </a:xfrm>
        </p:spPr>
        <p:txBody>
          <a:bodyPr/>
          <a:lstStyle/>
          <a:p>
            <a:fld id="{A897165A-551A-48BC-820A-2B6675CA2424}" type="slidenum">
              <a:rPr lang="ru-RU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10</a:t>
            </a:fld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0490" y="2151853"/>
            <a:ext cx="106833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9156" y="2151853"/>
            <a:ext cx="10616689" cy="619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07000"/>
              </a:lnSpc>
              <a:buFontTx/>
              <a:buChar char="-"/>
              <a:tabLst>
                <a:tab pos="630555" algn="l"/>
              </a:tabLst>
            </a:pPr>
            <a:endParaRPr lang="ru-RU" dirty="0"/>
          </a:p>
          <a:p>
            <a:pPr algn="just">
              <a:lnSpc>
                <a:spcPct val="107000"/>
              </a:lnSpc>
              <a:tabLst>
                <a:tab pos="630555" algn="l"/>
              </a:tabLs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C:\Users\APanov\AppData\Local\Microsoft\Windows\INetCache\Content.Word\e502348b-d128-4a60-810a-6375bd67c2f7.jf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50" y="1610374"/>
            <a:ext cx="3208052" cy="439874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2" name="Рисунок 11" descr="C:\Users\APanov\Downloads\photo_5255798042315657078_y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140" y="1610374"/>
            <a:ext cx="3209455" cy="439874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3" name="Рисунок 12" descr="C:\Users\APanov\AppData\Local\Microsoft\Windows\INetCache\Content.Word\photo_5278629951022238630_y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733" y="1610374"/>
            <a:ext cx="3209455" cy="439874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6" name="TextBox 15"/>
          <p:cNvSpPr txBox="1"/>
          <p:nvPr/>
        </p:nvSpPr>
        <p:spPr>
          <a:xfrm>
            <a:off x="1199451" y="6055548"/>
            <a:ext cx="25771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НТО № </a:t>
            </a: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625 </a:t>
            </a:r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схеме</a:t>
            </a: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56291" y="6009118"/>
            <a:ext cx="25772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НТО № </a:t>
            </a: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410 </a:t>
            </a:r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схеме</a:t>
            </a: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057946" y="6054551"/>
            <a:ext cx="25772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НТО № </a:t>
            </a: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 </a:t>
            </a:r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схеме</a:t>
            </a: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6323" y="792508"/>
            <a:ext cx="11716144" cy="603156"/>
          </a:xfrm>
          <a:prstGeom prst="roundRect">
            <a:avLst/>
          </a:prstGeom>
          <a:gradFill>
            <a:gsLst>
              <a:gs pos="100000">
                <a:schemeClr val="bg1"/>
              </a:gs>
              <a:gs pos="9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Выявлены факты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торговых объектов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отсутствие акта приемки готовности к эксплуатации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НТО,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утвержденного приемочной комиссией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323" y="203126"/>
            <a:ext cx="11771696" cy="794327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gradFill>
                  <a:gsLst>
                    <a:gs pos="66000">
                      <a:schemeClr val="accent1">
                        <a:lumMod val="75000"/>
                      </a:schemeClr>
                    </a:gs>
                    <a:gs pos="49000">
                      <a:schemeClr val="tx2"/>
                    </a:gs>
                    <a:gs pos="34000">
                      <a:schemeClr val="accent1">
                        <a:lumMod val="75000"/>
                      </a:schemeClr>
                    </a:gs>
                    <a:gs pos="93000">
                      <a:schemeClr val="accent1">
                        <a:lumMod val="75000"/>
                      </a:schemeClr>
                    </a:gs>
                    <a:gs pos="9000">
                      <a:schemeClr val="tx1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Выборочным визуальным осмотром НТО установлено следующее:</a:t>
            </a:r>
            <a:endParaRPr lang="ru-RU" sz="3000" b="1" dirty="0">
              <a:gradFill>
                <a:gsLst>
                  <a:gs pos="93000">
                    <a:schemeClr val="accent1">
                      <a:lumMod val="75000"/>
                    </a:schemeClr>
                  </a:gs>
                  <a:gs pos="48000">
                    <a:schemeClr val="tx1"/>
                  </a:gs>
                  <a:gs pos="59000">
                    <a:schemeClr val="accent1">
                      <a:lumMod val="75000"/>
                    </a:schemeClr>
                  </a:gs>
                  <a:gs pos="9000">
                    <a:schemeClr val="tx1"/>
                  </a:gs>
                  <a:gs pos="37000">
                    <a:schemeClr val="accent1">
                      <a:lumMod val="75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53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3000">
              <a:schemeClr val="accent1">
                <a:lumMod val="75000"/>
              </a:schemeClr>
            </a:gs>
            <a:gs pos="9000">
              <a:schemeClr val="accent1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713" y="196920"/>
            <a:ext cx="11800572" cy="794327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gradFill>
                  <a:gsLst>
                    <a:gs pos="66000">
                      <a:schemeClr val="accent1">
                        <a:lumMod val="75000"/>
                      </a:schemeClr>
                    </a:gs>
                    <a:gs pos="49000">
                      <a:schemeClr val="tx2"/>
                    </a:gs>
                    <a:gs pos="34000">
                      <a:schemeClr val="accent1">
                        <a:lumMod val="75000"/>
                      </a:schemeClr>
                    </a:gs>
                    <a:gs pos="93000">
                      <a:schemeClr val="accent1">
                        <a:lumMod val="75000"/>
                      </a:schemeClr>
                    </a:gs>
                    <a:gs pos="9000">
                      <a:schemeClr val="tx1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Выборочным визуальным осмотром НТО установлено следующее:</a:t>
            </a:r>
            <a:endParaRPr lang="ru-RU" sz="3000" b="1" dirty="0">
              <a:gradFill>
                <a:gsLst>
                  <a:gs pos="93000">
                    <a:schemeClr val="accent1">
                      <a:lumMod val="75000"/>
                    </a:schemeClr>
                  </a:gs>
                  <a:gs pos="48000">
                    <a:schemeClr val="tx1"/>
                  </a:gs>
                  <a:gs pos="59000">
                    <a:schemeClr val="accent1">
                      <a:lumMod val="75000"/>
                    </a:schemeClr>
                  </a:gs>
                  <a:gs pos="9000">
                    <a:schemeClr val="tx1"/>
                  </a:gs>
                  <a:gs pos="37000">
                    <a:schemeClr val="accent1">
                      <a:lumMod val="75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2602937" cy="365125"/>
          </a:xfrm>
        </p:spPr>
        <p:txBody>
          <a:bodyPr/>
          <a:lstStyle/>
          <a:p>
            <a:fld id="{A897165A-551A-48BC-820A-2B6675CA2424}" type="slidenum">
              <a:rPr lang="ru-RU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11</a:t>
            </a:fld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0490" y="2151853"/>
            <a:ext cx="106833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9156" y="2151853"/>
            <a:ext cx="10616689" cy="619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07000"/>
              </a:lnSpc>
              <a:buFontTx/>
              <a:buChar char="-"/>
              <a:tabLst>
                <a:tab pos="630555" algn="l"/>
              </a:tabLst>
            </a:pPr>
            <a:endParaRPr lang="ru-RU" dirty="0"/>
          </a:p>
          <a:p>
            <a:pPr algn="just">
              <a:lnSpc>
                <a:spcPct val="107000"/>
              </a:lnSpc>
              <a:tabLst>
                <a:tab pos="630555" algn="l"/>
              </a:tabLs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C:\Users\APanov\AppData\Local\Microsoft\Windows\INetCache\Content.Word\photo_5278629951022238635_y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750" y="1579663"/>
            <a:ext cx="4058723" cy="323296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898356" y="847212"/>
            <a:ext cx="10395285" cy="603156"/>
          </a:xfrm>
          <a:prstGeom prst="roundRect">
            <a:avLst/>
          </a:prstGeom>
          <a:gradFill>
            <a:gsLst>
              <a:gs pos="100000">
                <a:schemeClr val="bg1"/>
              </a:gs>
              <a:gs pos="9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Выявлены факты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несоответствия специализации, указанной в Схеме, в отношении 2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торговых объектов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69155" y="5197642"/>
            <a:ext cx="10724485" cy="1385362"/>
          </a:xfrm>
          <a:prstGeom prst="roundRect">
            <a:avLst/>
          </a:prstGeom>
          <a:gradFill>
            <a:gsLst>
              <a:gs pos="62000">
                <a:schemeClr val="bg1"/>
              </a:gs>
              <a:gs pos="9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Управлением экономики не осуществлялся должный контроль за соответствием Схеме размещенных НТО в части площади объектов, что приводит к снижению доходной части бюджета городского округа от платы за размещение таких НТО, а также в части специализации НТО, что нарушает права жителей городского округа на обеспечение услугами в соответствие с Решением № 164-нд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C:\Users\APanov\AppData\Local\Microsoft\Windows\INetCache\Content.Word\photo_5278629951022238630_y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802" y="1579663"/>
            <a:ext cx="4058723" cy="323296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1581749" y="4828132"/>
            <a:ext cx="405872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НТО № </a:t>
            </a: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251 </a:t>
            </a:r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схеме.</a:t>
            </a: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674862" y="4842056"/>
            <a:ext cx="373460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НТО № 220 по схеме.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653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3000">
              <a:schemeClr val="accent1">
                <a:lumMod val="75000"/>
              </a:schemeClr>
            </a:gs>
            <a:gs pos="9000">
              <a:schemeClr val="accent1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092" y="28306"/>
            <a:ext cx="10864160" cy="794327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gradFill>
                  <a:gsLst>
                    <a:gs pos="93000">
                      <a:schemeClr val="accent1">
                        <a:lumMod val="75000"/>
                      </a:schemeClr>
                    </a:gs>
                    <a:gs pos="48000">
                      <a:schemeClr val="tx1"/>
                    </a:gs>
                    <a:gs pos="59000">
                      <a:schemeClr val="accent1">
                        <a:lumMod val="75000"/>
                      </a:schemeClr>
                    </a:gs>
                    <a:gs pos="9000">
                      <a:schemeClr val="tx1"/>
                    </a:gs>
                    <a:gs pos="37000">
                      <a:schemeClr val="accent1">
                        <a:lumMod val="75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по результатам контрольного мероприятия:</a:t>
            </a:r>
            <a:endParaRPr lang="ru-RU" sz="3000" b="1" dirty="0">
              <a:gradFill>
                <a:gsLst>
                  <a:gs pos="93000">
                    <a:schemeClr val="accent1">
                      <a:lumMod val="75000"/>
                    </a:schemeClr>
                  </a:gs>
                  <a:gs pos="48000">
                    <a:schemeClr val="tx1"/>
                  </a:gs>
                  <a:gs pos="59000">
                    <a:schemeClr val="accent1">
                      <a:lumMod val="75000"/>
                    </a:schemeClr>
                  </a:gs>
                  <a:gs pos="9000">
                    <a:schemeClr val="tx1"/>
                  </a:gs>
                  <a:gs pos="37000">
                    <a:schemeClr val="accent1">
                      <a:lumMod val="75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2602937" cy="365125"/>
          </a:xfrm>
        </p:spPr>
        <p:txBody>
          <a:bodyPr/>
          <a:lstStyle/>
          <a:p>
            <a:fld id="{A897165A-551A-48BC-820A-2B6675CA2424}" type="slidenum">
              <a:rPr lang="ru-RU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12</a:t>
            </a:fld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0490" y="2151853"/>
            <a:ext cx="106833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9156" y="2151853"/>
            <a:ext cx="10616689" cy="619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07000"/>
              </a:lnSpc>
              <a:buFontTx/>
              <a:buChar char="-"/>
              <a:tabLst>
                <a:tab pos="630555" algn="l"/>
              </a:tabLst>
            </a:pPr>
            <a:endParaRPr lang="ru-RU" dirty="0"/>
          </a:p>
          <a:p>
            <a:pPr algn="just">
              <a:lnSpc>
                <a:spcPct val="107000"/>
              </a:lnSpc>
              <a:tabLst>
                <a:tab pos="630555" algn="l"/>
              </a:tabLs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5760" y="924025"/>
            <a:ext cx="11408229" cy="5389689"/>
          </a:xfrm>
          <a:prstGeom prst="roundRect">
            <a:avLst/>
          </a:prstGeom>
          <a:gradFill>
            <a:gsLst>
              <a:gs pos="48000">
                <a:schemeClr val="bg1"/>
              </a:gs>
              <a:gs pos="9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архитектуры.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2.1. При отсутствии пробелов муниципального правотворчества в сфере размещения рекламных конструкций, имеется необходимость приведения Решения № 510-нд в соответствие с Федеральным законом № 38-ФЗ.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2.2. В 2024 году разрешения на установку и эксплуатацию рекламных конструкций на территории городского округа Управлением архитектуры не выдавались.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2024 году расторгнуто 6 договоров на установку и эксплуатацию рекламных конструкций с субъектами предпринимательской деятельности. Вместе с тем, установленные по вышеуказанным договорам рекламные конструкции эксплуатируется без разрешения в связи с истечением срока действия договоров на установку и эксплуатацию рекламных конструкций. Предписания о демонтаже рекламной конструкции выданы Управлением архитектуры только в адрес 3 владельцев рекламной конструкции. На момент проведения проверки вышеуказанные рекламные конструкции не демонтированы.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как показала проверка, Управление архитектуры не в полной мере осуществляет контроль за эксплуатацией рекламных конструкций, о чем свидетельствуют факты эксплуатации рекламных конструкций без разрешения,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ненаправления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владельцам 3 рекламных конструкций предписаний о демонтаже рекламных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конструкций.</a:t>
            </a:r>
          </a:p>
        </p:txBody>
      </p:sp>
    </p:spTree>
    <p:extLst>
      <p:ext uri="{BB962C8B-B14F-4D97-AF65-F5344CB8AC3E}">
        <p14:creationId xmlns:p14="http://schemas.microsoft.com/office/powerpoint/2010/main" val="262775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3000">
              <a:schemeClr val="accent1">
                <a:lumMod val="75000"/>
              </a:schemeClr>
            </a:gs>
            <a:gs pos="9000">
              <a:schemeClr val="accent1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60490" y="2151853"/>
            <a:ext cx="106833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9156" y="2151853"/>
            <a:ext cx="10616689" cy="619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07000"/>
              </a:lnSpc>
              <a:buFontTx/>
              <a:buChar char="-"/>
              <a:tabLst>
                <a:tab pos="630555" algn="l"/>
              </a:tabLst>
            </a:pPr>
            <a:endParaRPr lang="ru-RU" dirty="0"/>
          </a:p>
          <a:p>
            <a:pPr algn="just">
              <a:lnSpc>
                <a:spcPct val="107000"/>
              </a:lnSpc>
              <a:tabLst>
                <a:tab pos="630555" algn="l"/>
              </a:tabLs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6347" y="545063"/>
            <a:ext cx="11411650" cy="5861327"/>
          </a:xfrm>
          <a:prstGeom prst="roundRect">
            <a:avLst/>
          </a:prstGeom>
          <a:gradFill>
            <a:gsLst>
              <a:gs pos="47000">
                <a:schemeClr val="bg1"/>
              </a:gs>
              <a:gs pos="9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2.3. Выборочная проверка расчета платы по договорам на размещение и эксплуатацию рекламных конструкций показала, что Управлением архитектуры расчет ежемесячной платы осуществляется корректно, нарушений в данной части не установлено.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2.4. Исполнение доходов бюджета в части платы, поступившей в рамках договора за предоставление права на размещение и эксплуатацию нестационарного торгового объекта, установку и эксплуатацию рекламных конструкций на землях или земельных участках, находящихся в государственной или муниципальной собственности, и на землях или земельных участках, государственная собственность на которые не разграничена (плата за установку и эксплуатацию рекламных конструкций, присоединенных к недвижимому имуществу) составило 1 272 700,31 рублей, или 38,29 % от утвержденных бюджетных назначений в сумме 3 324 044,16 рублей. 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проводимой работы Управления архитектуры по начислению платы за фактическое пользование за установку и эксплуатацию рекламных конструкций, дебиторская задолженность по счету 205.29, числящаяся по состоянию на 01.01.2024 в размере 929 347,57 рублей снизилась на 641 198,08 рублей к 01.01.2025 и на конец 2024 года составила 288 149,49 рублей.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карточкам счета 205.29 за январь-июнь 2025 года, дебиторская задолженность по 3 контрагентам по состоянию на 01.07.2025 продолжает числиться в сумме 288 149,49 рублей 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Управлением архитектуры меры по взысканию дебиторской задолженности принимаются в достаточной мере, однако Управлению архитектуры необходимо усилить работу по взысканию дебиторской задолженности по договорам на установку и эксплуатацию рекламных конструкций от 22.09.2014 № 41/14-РК, от 22.09.2014 № 42/14-РК, от 27.12.2017 № 11/17-РК, от 12.11.2018 № 13/18-РК, от 29.08.2014 № 31/14-РК.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кредиторской задолженности по договорам на установку и эксплуатацию рекламных конструкций по счету 205.29 по состоянию на 01.01.2024 составляла 165 498,76 рублей, по состоянию на 01.01.2025 – 39 668,87 рублей, уменьшение составило 125 829,89 рублей.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092" y="-50465"/>
            <a:ext cx="10864160" cy="794327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gradFill>
                  <a:gsLst>
                    <a:gs pos="93000">
                      <a:schemeClr val="accent1">
                        <a:lumMod val="75000"/>
                      </a:schemeClr>
                    </a:gs>
                    <a:gs pos="48000">
                      <a:schemeClr val="tx1"/>
                    </a:gs>
                    <a:gs pos="59000">
                      <a:schemeClr val="accent1">
                        <a:lumMod val="75000"/>
                      </a:schemeClr>
                    </a:gs>
                    <a:gs pos="9000">
                      <a:schemeClr val="tx1"/>
                    </a:gs>
                    <a:gs pos="37000">
                      <a:schemeClr val="accent1">
                        <a:lumMod val="75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по результатам контрольного мероприятия:</a:t>
            </a:r>
            <a:endParaRPr lang="ru-RU" sz="3000" b="1" dirty="0">
              <a:gradFill>
                <a:gsLst>
                  <a:gs pos="93000">
                    <a:schemeClr val="accent1">
                      <a:lumMod val="75000"/>
                    </a:schemeClr>
                  </a:gs>
                  <a:gs pos="48000">
                    <a:schemeClr val="tx1"/>
                  </a:gs>
                  <a:gs pos="59000">
                    <a:schemeClr val="accent1">
                      <a:lumMod val="75000"/>
                    </a:schemeClr>
                  </a:gs>
                  <a:gs pos="9000">
                    <a:schemeClr val="tx1"/>
                  </a:gs>
                  <a:gs pos="37000">
                    <a:schemeClr val="accent1">
                      <a:lumMod val="75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2602937" cy="365125"/>
          </a:xfrm>
        </p:spPr>
        <p:txBody>
          <a:bodyPr/>
          <a:lstStyle/>
          <a:p>
            <a:fld id="{A897165A-551A-48BC-820A-2B6675CA2424}" type="slidenum">
              <a:rPr lang="ru-RU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13</a:t>
            </a:fld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49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3000">
              <a:schemeClr val="accent1">
                <a:lumMod val="75000"/>
              </a:schemeClr>
            </a:gs>
            <a:gs pos="9000">
              <a:schemeClr val="accent1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83771" y="1060708"/>
            <a:ext cx="10660083" cy="614087"/>
          </a:xfrm>
          <a:prstGeom prst="roundRect">
            <a:avLst/>
          </a:prstGeom>
          <a:gradFill>
            <a:gsLst>
              <a:gs pos="100000">
                <a:schemeClr val="bg1"/>
              </a:gs>
              <a:gs pos="9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Установлены факты эксплуатации 6 рекламных конструкций, договоры на размещение которых расторгнуты в 2024 году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6382"/>
            <a:ext cx="12192000" cy="794327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gradFill>
                  <a:gsLst>
                    <a:gs pos="66000">
                      <a:schemeClr val="accent1">
                        <a:lumMod val="75000"/>
                      </a:schemeClr>
                    </a:gs>
                    <a:gs pos="49000">
                      <a:schemeClr val="tx2"/>
                    </a:gs>
                    <a:gs pos="34000">
                      <a:schemeClr val="accent1">
                        <a:lumMod val="75000"/>
                      </a:schemeClr>
                    </a:gs>
                    <a:gs pos="93000">
                      <a:schemeClr val="accent1">
                        <a:lumMod val="75000"/>
                      </a:schemeClr>
                    </a:gs>
                    <a:gs pos="9000">
                      <a:schemeClr val="tx1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Выборочным визуальным осмотром </a:t>
            </a:r>
            <a:r>
              <a:rPr lang="ru-RU" sz="3000" b="1" dirty="0" smtClean="0">
                <a:gradFill>
                  <a:gsLst>
                    <a:gs pos="66000">
                      <a:schemeClr val="accent1">
                        <a:lumMod val="75000"/>
                      </a:schemeClr>
                    </a:gs>
                    <a:gs pos="49000">
                      <a:schemeClr val="tx2"/>
                    </a:gs>
                    <a:gs pos="34000">
                      <a:schemeClr val="accent1">
                        <a:lumMod val="75000"/>
                      </a:schemeClr>
                    </a:gs>
                    <a:gs pos="93000">
                      <a:schemeClr val="accent1">
                        <a:lumMod val="75000"/>
                      </a:schemeClr>
                    </a:gs>
                    <a:gs pos="9000">
                      <a:schemeClr val="tx1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рекламных конструкций </a:t>
            </a:r>
            <a:r>
              <a:rPr lang="ru-RU" sz="3000" b="1" dirty="0">
                <a:gradFill>
                  <a:gsLst>
                    <a:gs pos="66000">
                      <a:schemeClr val="accent1">
                        <a:lumMod val="75000"/>
                      </a:schemeClr>
                    </a:gs>
                    <a:gs pos="49000">
                      <a:schemeClr val="tx2"/>
                    </a:gs>
                    <a:gs pos="34000">
                      <a:schemeClr val="accent1">
                        <a:lumMod val="75000"/>
                      </a:schemeClr>
                    </a:gs>
                    <a:gs pos="93000">
                      <a:schemeClr val="accent1">
                        <a:lumMod val="75000"/>
                      </a:schemeClr>
                    </a:gs>
                    <a:gs pos="9000">
                      <a:schemeClr val="tx1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установлено следующее:</a:t>
            </a:r>
            <a:endParaRPr lang="ru-RU" sz="3000" b="1" dirty="0">
              <a:gradFill>
                <a:gsLst>
                  <a:gs pos="93000">
                    <a:schemeClr val="accent1">
                      <a:lumMod val="75000"/>
                    </a:schemeClr>
                  </a:gs>
                  <a:gs pos="48000">
                    <a:schemeClr val="tx1"/>
                  </a:gs>
                  <a:gs pos="59000">
                    <a:schemeClr val="accent1">
                      <a:lumMod val="75000"/>
                    </a:schemeClr>
                  </a:gs>
                  <a:gs pos="9000">
                    <a:schemeClr val="tx1"/>
                  </a:gs>
                  <a:gs pos="37000">
                    <a:schemeClr val="accent1">
                      <a:lumMod val="75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2602937" cy="365125"/>
          </a:xfrm>
        </p:spPr>
        <p:txBody>
          <a:bodyPr/>
          <a:lstStyle/>
          <a:p>
            <a:fld id="{A897165A-551A-48BC-820A-2B6675CA2424}" type="slidenum">
              <a:rPr lang="ru-RU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14</a:t>
            </a:fld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photo_5321428733191195416_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1" y="1771571"/>
            <a:ext cx="3360420" cy="420147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 descr="C:\Users\APanov\AppData\Local\Microsoft\Windows\INetCache\Content.Word\photo_5309933931828285066_y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612" y="1771571"/>
            <a:ext cx="3360420" cy="420147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1" name="Рисунок 10" descr="C:\Users\APanov\AppData\Local\Microsoft\Windows\INetCache\Content.Word\photo_5280774793265352559_y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793" y="1771571"/>
            <a:ext cx="3360420" cy="420147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392431" y="6025791"/>
            <a:ext cx="3360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точки по карте 013/10 (предыдущая редакция)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92612" y="6033023"/>
            <a:ext cx="33604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точки по карте 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026/5</a:t>
            </a:r>
            <a:endParaRPr lang="ru-RU" sz="16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92792" y="6033023"/>
            <a:ext cx="33604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точки по карте 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013/14</a:t>
            </a:r>
            <a:endParaRPr lang="ru-RU" sz="16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55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3000">
              <a:schemeClr val="accent1">
                <a:lumMod val="75000"/>
              </a:schemeClr>
            </a:gs>
            <a:gs pos="9000">
              <a:schemeClr val="accent1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2602937" cy="365125"/>
          </a:xfrm>
        </p:spPr>
        <p:txBody>
          <a:bodyPr/>
          <a:lstStyle/>
          <a:p>
            <a:fld id="{A897165A-551A-48BC-820A-2B6675CA2424}" type="slidenum">
              <a:rPr lang="ru-RU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15</a:t>
            </a:fld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0490" y="2151853"/>
            <a:ext cx="106833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9156" y="2151853"/>
            <a:ext cx="10616689" cy="619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07000"/>
              </a:lnSpc>
              <a:buFontTx/>
              <a:buChar char="-"/>
              <a:tabLst>
                <a:tab pos="630555" algn="l"/>
              </a:tabLst>
            </a:pPr>
            <a:endParaRPr lang="ru-RU" dirty="0"/>
          </a:p>
          <a:p>
            <a:pPr algn="just">
              <a:lnSpc>
                <a:spcPct val="107000"/>
              </a:lnSpc>
              <a:tabLst>
                <a:tab pos="630555" algn="l"/>
              </a:tabLs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0" y="266382"/>
            <a:ext cx="12192000" cy="8405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000" b="1" dirty="0" smtClean="0">
                <a:gradFill>
                  <a:gsLst>
                    <a:gs pos="66000">
                      <a:schemeClr val="accent1">
                        <a:lumMod val="75000"/>
                      </a:schemeClr>
                    </a:gs>
                    <a:gs pos="49000">
                      <a:schemeClr val="tx2"/>
                    </a:gs>
                    <a:gs pos="34000">
                      <a:schemeClr val="accent1">
                        <a:lumMod val="75000"/>
                      </a:schemeClr>
                    </a:gs>
                    <a:gs pos="93000">
                      <a:schemeClr val="accent1">
                        <a:lumMod val="75000"/>
                      </a:schemeClr>
                    </a:gs>
                    <a:gs pos="9000">
                      <a:schemeClr val="tx1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Выборочным визуальным осмотром рекламных конструкций установлено следующее:</a:t>
            </a:r>
            <a:endParaRPr lang="ru-RU" sz="3000" b="1" dirty="0">
              <a:gradFill>
                <a:gsLst>
                  <a:gs pos="93000">
                    <a:schemeClr val="accent1">
                      <a:lumMod val="75000"/>
                    </a:schemeClr>
                  </a:gs>
                  <a:gs pos="48000">
                    <a:schemeClr val="tx1"/>
                  </a:gs>
                  <a:gs pos="59000">
                    <a:schemeClr val="accent1">
                      <a:lumMod val="75000"/>
                    </a:schemeClr>
                  </a:gs>
                  <a:gs pos="9000">
                    <a:schemeClr val="tx1"/>
                  </a:gs>
                  <a:gs pos="37000">
                    <a:schemeClr val="accent1">
                      <a:lumMod val="75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C:\Users\APanov\AppData\Local\Microsoft\Windows\INetCache\Content.Word\photo_5280774793265352558_y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61" y="1438287"/>
            <a:ext cx="3333115" cy="408445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2" name="Рисунок 11" descr="C:\Users\APanov\AppData\Local\Microsoft\Windows\INetCache\Content.Word\photo_5280774793265352557_y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442" y="1438287"/>
            <a:ext cx="3333115" cy="411289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3" name="Рисунок 12" descr="C:\Users\APanov\AppData\Local\Microsoft\Windows\INetCache\Content.Word\photo_5280774793265352560_y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323" y="1408575"/>
            <a:ext cx="3341370" cy="411416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847117" y="5551182"/>
            <a:ext cx="2704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точки </a:t>
            </a:r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карте 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013/4</a:t>
            </a:r>
            <a:endParaRPr lang="ru-RU" sz="16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30816" y="5581960"/>
            <a:ext cx="2800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точки </a:t>
            </a:r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карте 003/3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941651" y="5551182"/>
            <a:ext cx="27329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точки </a:t>
            </a:r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карте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017/</a:t>
            </a: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16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37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3000">
              <a:schemeClr val="accent1">
                <a:lumMod val="75000"/>
              </a:schemeClr>
            </a:gs>
            <a:gs pos="9000">
              <a:schemeClr val="accent1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785341" y="1117011"/>
            <a:ext cx="10660083" cy="878081"/>
          </a:xfrm>
          <a:prstGeom prst="roundRect">
            <a:avLst/>
          </a:prstGeom>
          <a:gradFill>
            <a:gsLst>
              <a:gs pos="100000">
                <a:schemeClr val="bg1"/>
              </a:gs>
              <a:gs pos="9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Отсутствия в Схеме размещения рекламных конструкций 1 конструкции, расположенной на подъездной дороге от морского порта Петропавловск-Камчатский к аэропорту Петропавловск-Камчатский (Елизово), км 5 + 585 м, справа, в 7,5 м от края дороги.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6381"/>
            <a:ext cx="12192000" cy="794327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gradFill>
                  <a:gsLst>
                    <a:gs pos="66000">
                      <a:schemeClr val="accent1">
                        <a:lumMod val="75000"/>
                      </a:schemeClr>
                    </a:gs>
                    <a:gs pos="49000">
                      <a:schemeClr val="tx2"/>
                    </a:gs>
                    <a:gs pos="34000">
                      <a:schemeClr val="accent1">
                        <a:lumMod val="75000"/>
                      </a:schemeClr>
                    </a:gs>
                    <a:gs pos="93000">
                      <a:schemeClr val="accent1">
                        <a:lumMod val="75000"/>
                      </a:schemeClr>
                    </a:gs>
                    <a:gs pos="9000">
                      <a:schemeClr val="tx1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Выборочным визуальным осмотром рекламных конструкций установлено следующее:</a:t>
            </a:r>
            <a:endParaRPr lang="ru-RU" sz="3000" b="1" dirty="0">
              <a:gradFill>
                <a:gsLst>
                  <a:gs pos="93000">
                    <a:schemeClr val="accent1">
                      <a:lumMod val="75000"/>
                    </a:schemeClr>
                  </a:gs>
                  <a:gs pos="48000">
                    <a:schemeClr val="tx1"/>
                  </a:gs>
                  <a:gs pos="59000">
                    <a:schemeClr val="accent1">
                      <a:lumMod val="75000"/>
                    </a:schemeClr>
                  </a:gs>
                  <a:gs pos="9000">
                    <a:schemeClr val="tx1"/>
                  </a:gs>
                  <a:gs pos="37000">
                    <a:schemeClr val="accent1">
                      <a:lumMod val="75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2602937" cy="365125"/>
          </a:xfrm>
        </p:spPr>
        <p:txBody>
          <a:bodyPr/>
          <a:lstStyle/>
          <a:p>
            <a:fld id="{A897165A-551A-48BC-820A-2B6675CA2424}" type="slidenum">
              <a:rPr lang="ru-RU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16</a:t>
            </a:fld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0490" y="2151853"/>
            <a:ext cx="106833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9156" y="2151853"/>
            <a:ext cx="10616689" cy="619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07000"/>
              </a:lnSpc>
              <a:buFontTx/>
              <a:buChar char="-"/>
              <a:tabLst>
                <a:tab pos="630555" algn="l"/>
              </a:tabLst>
            </a:pPr>
            <a:endParaRPr lang="ru-RU" dirty="0"/>
          </a:p>
          <a:p>
            <a:pPr algn="just">
              <a:lnSpc>
                <a:spcPct val="107000"/>
              </a:lnSpc>
              <a:tabLst>
                <a:tab pos="630555" algn="l"/>
              </a:tabLs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652627" y="3084583"/>
            <a:ext cx="4742376" cy="2261164"/>
          </a:xfrm>
          <a:prstGeom prst="roundRect">
            <a:avLst/>
          </a:prstGeom>
          <a:gradFill>
            <a:gsLst>
              <a:gs pos="97000">
                <a:schemeClr val="bg1"/>
              </a:gs>
              <a:gs pos="9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образом, Управлением архитектуры не осуществлялся должный контроль за размещением на территории ПКГО рекламных конструкций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photo_5321428733191195416_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665" y="2204914"/>
            <a:ext cx="4257203" cy="420147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20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3000">
              <a:schemeClr val="accent1">
                <a:lumMod val="75000"/>
              </a:schemeClr>
            </a:gs>
            <a:gs pos="9000">
              <a:schemeClr val="accent1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477" y="2332850"/>
            <a:ext cx="10756004" cy="4113217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endParaRPr lang="ru-RU" sz="20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 indent="0">
              <a:buNone/>
            </a:pPr>
            <a:endParaRPr lang="ru-RU" sz="20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271091" y="6223828"/>
            <a:ext cx="1706217" cy="365125"/>
          </a:xfrm>
        </p:spPr>
        <p:txBody>
          <a:bodyPr/>
          <a:lstStyle/>
          <a:p>
            <a:fld id="{A897165A-551A-48BC-820A-2B6675CA2424}" type="slidenum">
              <a:rPr lang="ru-RU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17</a:t>
            </a:fld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55477" y="301781"/>
            <a:ext cx="10778638" cy="13933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755477" y="1838036"/>
            <a:ext cx="10778638" cy="4525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14325" algn="just">
              <a:buFont typeface="Wingdings" panose="05000000000000000000" pitchFamily="2" charset="2"/>
              <a:buChar char="Ø"/>
            </a:pPr>
            <a:endParaRPr lang="ru-RU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5760" y="301781"/>
            <a:ext cx="114082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24000" algn="ctr"/>
            <a:r>
              <a:rPr lang="ru-RU" sz="2400" b="1" dirty="0" smtClean="0">
                <a:gradFill>
                  <a:gsLst>
                    <a:gs pos="93000">
                      <a:schemeClr val="accent1">
                        <a:lumMod val="75000"/>
                      </a:schemeClr>
                    </a:gs>
                    <a:gs pos="48000">
                      <a:schemeClr val="tx1"/>
                    </a:gs>
                    <a:gs pos="59000">
                      <a:schemeClr val="accent1">
                        <a:lumMod val="75000"/>
                      </a:schemeClr>
                    </a:gs>
                    <a:gs pos="9000">
                      <a:schemeClr val="tx1"/>
                    </a:gs>
                    <a:gs pos="37000">
                      <a:schemeClr val="accent1">
                        <a:lumMod val="75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по результатам контрольного мероприятия: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5760" y="835270"/>
            <a:ext cx="11408229" cy="5610798"/>
          </a:xfrm>
          <a:prstGeom prst="roundRect">
            <a:avLst/>
          </a:prstGeom>
          <a:gradFill>
            <a:gsLst>
              <a:gs pos="48000">
                <a:schemeClr val="bg1"/>
              </a:gs>
              <a:gs pos="9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08433" y="1039321"/>
            <a:ext cx="1082568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7675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Направить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 результатах контрольного мероприятия для сведения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447675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Городскую Думу Петропавловск-Камчатского городского округа;</a:t>
            </a:r>
          </a:p>
          <a:p>
            <a:pPr indent="447675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Главе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Петропавловск-Камчатского городского округа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47675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Направить информационное письмо Главе Петропавловск-Камчатского городского округа о необходимости установления порядка направления Управлением экономического развития и предпринимательства администрации Петропавловск-Камчатского городского округа в Контрольное управление администрации Петропавловск-Камчатского городского округа сообщений о наличии самовольно размещенных некапитальных строений, сооружений, иного имущества, учета таких сообщений и результатов их рассмотрений, о необходимости доработки муниципальных правовых актов.</a:t>
            </a:r>
          </a:p>
          <a:p>
            <a:pPr indent="447675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Направить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информационное письмо Председателю Городской Думы Петропавловск-Камчатского городского округа о необходимости внесения изменений в Решения Городской Думы Петропавловск-Камчатского городского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округа.</a:t>
            </a:r>
          </a:p>
          <a:p>
            <a:pPr indent="447675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Направить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в Управлением экономического развития и предпринимательства администрации Петропавловск-Камчатского городского округа по устранению выявленных нарушений и недостатков, по привлечению к ответственности должностных лиц, виновных в допущенных нарушениях, а также мер по пресечению, устранению и предупреждению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нарушений.</a:t>
            </a:r>
          </a:p>
          <a:p>
            <a:pPr indent="447675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Направить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в Управлением архитектуры и градостроительства администрации Петропавловск-Камчатского городского округа по устранению выявленных нарушений и недостатков, по привлечению к ответственности должностных лиц, виновных в допущенных нарушениях, а также мер по пресечению, устранению и предупреждению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нарушений.</a:t>
            </a:r>
          </a:p>
          <a:p>
            <a:pPr indent="447675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Отчет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результатах контрольного мероприятия направить в Прокуратуру города Петропавловска-Камчатского для сведения и применения мер прокурорского реагирования в случае необходимости.</a:t>
            </a:r>
          </a:p>
        </p:txBody>
      </p:sp>
    </p:spTree>
    <p:extLst>
      <p:ext uri="{BB962C8B-B14F-4D97-AF65-F5344CB8AC3E}">
        <p14:creationId xmlns:p14="http://schemas.microsoft.com/office/powerpoint/2010/main" val="84402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1000">
              <a:schemeClr val="accent1">
                <a:lumMod val="75000"/>
              </a:schemeClr>
            </a:gs>
            <a:gs pos="9000">
              <a:schemeClr val="accent1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8167" y="3163315"/>
            <a:ext cx="11719420" cy="1518406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5400" b="1" i="1" dirty="0" smtClean="0">
                <a:gradFill>
                  <a:gsLst>
                    <a:gs pos="93000">
                      <a:schemeClr val="bg1"/>
                    </a:gs>
                    <a:gs pos="48000">
                      <a:schemeClr val="accent1">
                        <a:lumMod val="60000"/>
                        <a:lumOff val="40000"/>
                      </a:schemeClr>
                    </a:gs>
                    <a:gs pos="61000">
                      <a:schemeClr val="accent1">
                        <a:lumMod val="40000"/>
                        <a:lumOff val="60000"/>
                      </a:schemeClr>
                    </a:gs>
                    <a:gs pos="9000">
                      <a:schemeClr val="bg1"/>
                    </a:gs>
                    <a:gs pos="37000">
                      <a:schemeClr val="accent1">
                        <a:lumMod val="40000"/>
                        <a:lumOff val="60000"/>
                      </a:schemeClr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2800" b="1" i="1" dirty="0">
              <a:gradFill>
                <a:gsLst>
                  <a:gs pos="93000">
                    <a:schemeClr val="bg1"/>
                  </a:gs>
                  <a:gs pos="48000">
                    <a:schemeClr val="accent1">
                      <a:lumMod val="60000"/>
                      <a:lumOff val="40000"/>
                    </a:schemeClr>
                  </a:gs>
                  <a:gs pos="61000">
                    <a:schemeClr val="accent1">
                      <a:lumMod val="40000"/>
                      <a:lumOff val="60000"/>
                    </a:schemeClr>
                  </a:gs>
                  <a:gs pos="9000">
                    <a:schemeClr val="bg1"/>
                  </a:gs>
                  <a:gs pos="37000">
                    <a:schemeClr val="accent1">
                      <a:lumMod val="40000"/>
                      <a:lumOff val="60000"/>
                    </a:schemeClr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6349" y="2368636"/>
            <a:ext cx="1122305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Контрольно-счетная палата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Петропавловск-Камчатского </a:t>
            </a:r>
            <a:r>
              <a:rPr lang="ru-RU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городского округа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8118" y="1181726"/>
            <a:ext cx="1359517" cy="1306777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8705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2000">
              <a:schemeClr val="accent1">
                <a:lumMod val="75000"/>
              </a:schemeClr>
            </a:gs>
            <a:gs pos="9000">
              <a:schemeClr val="accent1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243930" y="6223828"/>
            <a:ext cx="1706217" cy="365125"/>
          </a:xfrm>
        </p:spPr>
        <p:txBody>
          <a:bodyPr/>
          <a:lstStyle/>
          <a:p>
            <a:fld id="{A897165A-551A-48BC-820A-2B6675CA2424}" type="slidenum">
              <a:rPr lang="ru-RU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</a:t>
            </a:fld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5735" y="209547"/>
            <a:ext cx="3531383" cy="2957146"/>
          </a:xfrm>
          <a:prstGeom prst="rect">
            <a:avLst/>
          </a:prstGeom>
          <a:gradFill>
            <a:gsLst>
              <a:gs pos="31000">
                <a:schemeClr val="bg1"/>
              </a:gs>
              <a:gs pos="9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1800"/>
              </a:spcAft>
            </a:pPr>
            <a:r>
              <a:rPr lang="ru-RU" sz="1900" b="1" dirty="0" smtClean="0">
                <a:gradFill>
                  <a:gsLst>
                    <a:gs pos="93000">
                      <a:schemeClr val="accent1">
                        <a:lumMod val="75000"/>
                      </a:schemeClr>
                    </a:gs>
                    <a:gs pos="55000">
                      <a:schemeClr val="tx1"/>
                    </a:gs>
                    <a:gs pos="77000">
                      <a:schemeClr val="accent1">
                        <a:lumMod val="75000"/>
                      </a:schemeClr>
                    </a:gs>
                    <a:gs pos="9000">
                      <a:schemeClr val="tx1"/>
                    </a:gs>
                    <a:gs pos="37000">
                      <a:schemeClr val="accent1">
                        <a:lumMod val="75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Основание </a:t>
            </a:r>
            <a:r>
              <a:rPr lang="ru-RU" sz="1900" b="1" dirty="0">
                <a:gradFill>
                  <a:gsLst>
                    <a:gs pos="93000">
                      <a:schemeClr val="accent1">
                        <a:lumMod val="75000"/>
                      </a:schemeClr>
                    </a:gs>
                    <a:gs pos="55000">
                      <a:schemeClr val="tx1"/>
                    </a:gs>
                    <a:gs pos="77000">
                      <a:schemeClr val="accent1">
                        <a:lumMod val="75000"/>
                      </a:schemeClr>
                    </a:gs>
                    <a:gs pos="9000">
                      <a:schemeClr val="tx1"/>
                    </a:gs>
                    <a:gs pos="37000">
                      <a:schemeClr val="accent1">
                        <a:lumMod val="75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проведения контрольного </a:t>
            </a:r>
            <a:r>
              <a:rPr lang="ru-RU" sz="1900" b="1" dirty="0" smtClean="0">
                <a:gradFill>
                  <a:gsLst>
                    <a:gs pos="93000">
                      <a:schemeClr val="accent1">
                        <a:lumMod val="75000"/>
                      </a:schemeClr>
                    </a:gs>
                    <a:gs pos="55000">
                      <a:schemeClr val="tx1"/>
                    </a:gs>
                    <a:gs pos="77000">
                      <a:schemeClr val="accent1">
                        <a:lumMod val="75000"/>
                      </a:schemeClr>
                    </a:gs>
                    <a:gs pos="9000">
                      <a:schemeClr val="tx1"/>
                    </a:gs>
                    <a:gs pos="37000">
                      <a:schemeClr val="accent1">
                        <a:lumMod val="75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  <a:endParaRPr lang="en-US" sz="19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1.1.3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плана деятельности Контрольно-счетной палаты Петропавловск-Камчатского городского округа  на 2025 год, утвержденный приказом Контрольно-счетной палаты от 27.12.2024 № 66-КСП.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965331" y="209547"/>
            <a:ext cx="7984816" cy="5943943"/>
          </a:xfrm>
          <a:prstGeom prst="rect">
            <a:avLst/>
          </a:prstGeom>
          <a:gradFill>
            <a:gsLst>
              <a:gs pos="24000">
                <a:schemeClr val="bg1"/>
              </a:gs>
              <a:gs pos="9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800"/>
              </a:spcAft>
            </a:pPr>
            <a:r>
              <a:rPr lang="ru-RU" sz="2400" b="1" dirty="0">
                <a:gradFill>
                  <a:gsLst>
                    <a:gs pos="93000">
                      <a:schemeClr val="accent1">
                        <a:lumMod val="75000"/>
                      </a:schemeClr>
                    </a:gs>
                    <a:gs pos="55000">
                      <a:schemeClr val="tx1"/>
                    </a:gs>
                    <a:gs pos="77000">
                      <a:schemeClr val="accent1">
                        <a:lumMod val="75000"/>
                      </a:schemeClr>
                    </a:gs>
                    <a:gs pos="9000">
                      <a:schemeClr val="tx1"/>
                    </a:gs>
                    <a:gs pos="37000">
                      <a:schemeClr val="accent1">
                        <a:lumMod val="75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Цель контрольного </a:t>
            </a:r>
            <a:r>
              <a:rPr lang="ru-RU" sz="2400" b="1" dirty="0" smtClean="0">
                <a:gradFill>
                  <a:gsLst>
                    <a:gs pos="93000">
                      <a:schemeClr val="accent1">
                        <a:lumMod val="75000"/>
                      </a:schemeClr>
                    </a:gs>
                    <a:gs pos="55000">
                      <a:schemeClr val="tx1"/>
                    </a:gs>
                    <a:gs pos="77000">
                      <a:schemeClr val="accent1">
                        <a:lumMod val="75000"/>
                      </a:schemeClr>
                    </a:gs>
                    <a:gs pos="9000">
                      <a:schemeClr val="tx1"/>
                    </a:gs>
                    <a:gs pos="37000">
                      <a:schemeClr val="accent1">
                        <a:lumMod val="75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  <a:endParaRPr lang="en-US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 за своевременностью и полнотой поступления в бюджет Петропавловск-Камчатского городского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округа*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 в виде платы, поступившей в рамках договора за предоставление права на размещение и эксплуатацию нестационарного торгового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объекта*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установку и эксплуатацию рекламных конструкций на землях или земельных участках, находящихся в государственной или муниципальной собственности, и на землях или земельных участках, государственная собственность на которые не разграничена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55025" y="4537408"/>
            <a:ext cx="3352802" cy="18515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составлен на основании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актов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результатах проведения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контрольных мероприятий от 12.12.25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01-06/21-1.1.3 и от 12.12.25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01-06/21/1-1.1.3.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8263">
            <a:off x="345219" y="3080329"/>
            <a:ext cx="1543444" cy="154344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9828">
            <a:off x="2512901" y="3342483"/>
            <a:ext cx="1036831" cy="10368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65331" y="6232972"/>
            <a:ext cx="3130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*Далее – ПКГО</a:t>
            </a:r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Далее – НТО, торговый объект.</a:t>
            </a:r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83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1000">
              <a:schemeClr val="accent1">
                <a:lumMod val="75000"/>
              </a:schemeClr>
            </a:gs>
            <a:gs pos="9000">
              <a:schemeClr val="accent1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253455" y="6214303"/>
            <a:ext cx="1706217" cy="365125"/>
          </a:xfrm>
        </p:spPr>
        <p:txBody>
          <a:bodyPr/>
          <a:lstStyle/>
          <a:p>
            <a:fld id="{A897165A-551A-48BC-820A-2B6675CA2424}" type="slidenum">
              <a:rPr lang="ru-RU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</a:t>
            </a:fld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6223" y="232691"/>
            <a:ext cx="6762751" cy="6346737"/>
          </a:xfrm>
          <a:prstGeom prst="rect">
            <a:avLst/>
          </a:prstGeom>
          <a:gradFill>
            <a:gsLst>
              <a:gs pos="19000">
                <a:schemeClr val="bg1"/>
              </a:gs>
              <a:gs pos="9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800"/>
              </a:spcAft>
            </a:pPr>
            <a:r>
              <a:rPr lang="ru-RU" sz="2600" b="1" dirty="0">
                <a:gradFill>
                  <a:gsLst>
                    <a:gs pos="93000">
                      <a:schemeClr val="accent1">
                        <a:lumMod val="75000"/>
                      </a:schemeClr>
                    </a:gs>
                    <a:gs pos="55000">
                      <a:schemeClr val="tx1"/>
                    </a:gs>
                    <a:gs pos="77000">
                      <a:schemeClr val="accent1">
                        <a:lumMod val="75000"/>
                      </a:schemeClr>
                    </a:gs>
                    <a:gs pos="9000">
                      <a:schemeClr val="tx1"/>
                    </a:gs>
                    <a:gs pos="37000">
                      <a:schemeClr val="accent1">
                        <a:lumMod val="75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Предмет контрольного </a:t>
            </a:r>
            <a:r>
              <a:rPr lang="ru-RU" sz="2600" b="1" dirty="0" smtClean="0">
                <a:gradFill>
                  <a:gsLst>
                    <a:gs pos="93000">
                      <a:schemeClr val="accent1">
                        <a:lumMod val="75000"/>
                      </a:schemeClr>
                    </a:gs>
                    <a:gs pos="55000">
                      <a:schemeClr val="tx1"/>
                    </a:gs>
                    <a:gs pos="77000">
                      <a:schemeClr val="accent1">
                        <a:lumMod val="75000"/>
                      </a:schemeClr>
                    </a:gs>
                    <a:gs pos="9000">
                      <a:schemeClr val="tx1"/>
                    </a:gs>
                    <a:gs pos="37000">
                      <a:schemeClr val="accent1">
                        <a:lumMod val="75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  <a:endParaRPr lang="en-US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экономического развития и предпринимательства администрации Петропавловск-Камчатского городского округа и Управления архитектуры и градостроительства администрации Петропавловск-Камчатского городского округа в части осуществления своевременности и полноты поступления в бюджет Петропавловск-Камчатского городского округа доходов в виде платы, поступившей в рамках договора за предоставление права на размещение и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эксплуатацию торгового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объекта, установку и эксплуатацию рекламных конструкций на землях или земельных участках, находящихся в государственной или муниципальной собственности, и на землях или земельных участках, государственная собственность на которые не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разграничена.</a:t>
            </a:r>
            <a:endParaRPr lang="ru-RU" sz="22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573841" y="346993"/>
            <a:ext cx="3838576" cy="1754238"/>
          </a:xfrm>
          <a:prstGeom prst="roundRect">
            <a:avLst/>
          </a:prstGeom>
          <a:gradFill>
            <a:gsLst>
              <a:gs pos="57000">
                <a:schemeClr val="bg1"/>
              </a:gs>
              <a:gs pos="9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" indent="0" algn="just">
              <a:buNone/>
            </a:pPr>
            <a:r>
              <a:rPr lang="ru-RU" sz="2400" b="1" dirty="0">
                <a:gradFill>
                  <a:gsLst>
                    <a:gs pos="93000">
                      <a:schemeClr val="accent1">
                        <a:lumMod val="75000"/>
                      </a:schemeClr>
                    </a:gs>
                    <a:gs pos="48000">
                      <a:schemeClr val="tx1"/>
                    </a:gs>
                    <a:gs pos="59000">
                      <a:schemeClr val="accent1">
                        <a:lumMod val="75000"/>
                      </a:schemeClr>
                    </a:gs>
                    <a:gs pos="9000">
                      <a:schemeClr val="tx1"/>
                    </a:gs>
                    <a:gs pos="37000">
                      <a:schemeClr val="accent1">
                        <a:lumMod val="75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Проверяемый </a:t>
            </a:r>
            <a:r>
              <a:rPr lang="ru-RU" sz="2400" b="1" dirty="0" smtClean="0">
                <a:gradFill>
                  <a:gsLst>
                    <a:gs pos="93000">
                      <a:schemeClr val="accent1">
                        <a:lumMod val="75000"/>
                      </a:schemeClr>
                    </a:gs>
                    <a:gs pos="48000">
                      <a:schemeClr val="tx1"/>
                    </a:gs>
                    <a:gs pos="59000">
                      <a:schemeClr val="accent1">
                        <a:lumMod val="75000"/>
                      </a:schemeClr>
                    </a:gs>
                    <a:gs pos="9000">
                      <a:schemeClr val="tx1"/>
                    </a:gs>
                    <a:gs pos="37000">
                      <a:schemeClr val="accent1">
                        <a:lumMod val="75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период</a:t>
            </a:r>
            <a:endParaRPr lang="en-US" sz="2400" b="1" dirty="0" smtClean="0">
              <a:gradFill>
                <a:gsLst>
                  <a:gs pos="93000">
                    <a:schemeClr val="accent1">
                      <a:lumMod val="75000"/>
                    </a:schemeClr>
                  </a:gs>
                  <a:gs pos="48000">
                    <a:schemeClr val="tx1"/>
                  </a:gs>
                  <a:gs pos="59000">
                    <a:schemeClr val="accent1">
                      <a:lumMod val="75000"/>
                    </a:schemeClr>
                  </a:gs>
                  <a:gs pos="9000">
                    <a:schemeClr val="tx1"/>
                  </a:gs>
                  <a:gs pos="37000">
                    <a:schemeClr val="accent1">
                      <a:lumMod val="75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(иные периоды в случае необходимости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324723" y="2304288"/>
            <a:ext cx="4555881" cy="3910015"/>
          </a:xfrm>
          <a:prstGeom prst="roundRect">
            <a:avLst/>
          </a:prstGeom>
          <a:gradFill>
            <a:gsLst>
              <a:gs pos="19000">
                <a:schemeClr val="bg1"/>
              </a:gs>
              <a:gs pos="9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" lvl="0" indent="0" algn="ctr">
              <a:spcBef>
                <a:spcPts val="600"/>
              </a:spcBef>
              <a:buNone/>
            </a:pPr>
            <a:r>
              <a:rPr lang="ru-RU" sz="2400" b="1" dirty="0">
                <a:gradFill>
                  <a:gsLst>
                    <a:gs pos="93000">
                      <a:schemeClr val="accent1">
                        <a:lumMod val="75000"/>
                      </a:schemeClr>
                    </a:gs>
                    <a:gs pos="48000">
                      <a:schemeClr val="tx1"/>
                    </a:gs>
                    <a:gs pos="59000">
                      <a:schemeClr val="accent1">
                        <a:lumMod val="75000"/>
                      </a:schemeClr>
                    </a:gs>
                    <a:gs pos="9000">
                      <a:schemeClr val="tx1"/>
                    </a:gs>
                    <a:gs pos="37000">
                      <a:schemeClr val="accent1">
                        <a:lumMod val="75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 Объекты </a:t>
            </a:r>
            <a:r>
              <a:rPr lang="ru-RU" sz="2400" b="1" dirty="0" smtClean="0">
                <a:gradFill>
                  <a:gsLst>
                    <a:gs pos="93000">
                      <a:schemeClr val="accent1">
                        <a:lumMod val="75000"/>
                      </a:schemeClr>
                    </a:gs>
                    <a:gs pos="48000">
                      <a:schemeClr val="tx1"/>
                    </a:gs>
                    <a:gs pos="59000">
                      <a:schemeClr val="accent1">
                        <a:lumMod val="75000"/>
                      </a:schemeClr>
                    </a:gs>
                    <a:gs pos="9000">
                      <a:schemeClr val="tx1"/>
                    </a:gs>
                    <a:gs pos="37000">
                      <a:schemeClr val="accent1">
                        <a:lumMod val="75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lvl="0" indent="0" algn="just">
              <a:spcBef>
                <a:spcPts val="600"/>
              </a:spcBef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Управление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экономического развития и предпринимательства администрации Петропавловск-Камчатского городского округа 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учреждение*;</a:t>
            </a:r>
          </a:p>
          <a:p>
            <a:pPr marL="45720" indent="0" algn="just">
              <a:spcBef>
                <a:spcPts val="600"/>
              </a:spcBef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Управление архитектуры и градостроительства администрации Петропавловск-Камчатского городского округа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муниципальное учреждение**.</a:t>
            </a:r>
            <a:endParaRPr lang="ru-RU" sz="20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9980">
            <a:off x="10711400" y="1242118"/>
            <a:ext cx="1402033" cy="14020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73469" y="6214303"/>
            <a:ext cx="3858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*Далее – Управление экономики.</a:t>
            </a:r>
          </a:p>
          <a:p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**Далее – Управление архитектуры.  </a:t>
            </a:r>
            <a:endParaRPr lang="ru-RU" sz="14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83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2000">
              <a:schemeClr val="accent1">
                <a:lumMod val="75000"/>
              </a:schemeClr>
            </a:gs>
            <a:gs pos="9000">
              <a:schemeClr val="accent1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243930" y="6223828"/>
            <a:ext cx="1706217" cy="365125"/>
          </a:xfrm>
        </p:spPr>
        <p:txBody>
          <a:bodyPr/>
          <a:lstStyle/>
          <a:p>
            <a:fld id="{A897165A-551A-48BC-820A-2B6675CA2424}" type="slidenum">
              <a:rPr lang="ru-RU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</a:t>
            </a:fld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Куб 4"/>
          <p:cNvSpPr/>
          <p:nvPr/>
        </p:nvSpPr>
        <p:spPr>
          <a:xfrm>
            <a:off x="359461" y="4552263"/>
            <a:ext cx="5681456" cy="1790701"/>
          </a:xfrm>
          <a:prstGeom prst="cube">
            <a:avLst/>
          </a:prstGeom>
          <a:gradFill>
            <a:gsLst>
              <a:gs pos="73000">
                <a:schemeClr val="bg1"/>
              </a:gs>
              <a:gs pos="9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" indent="0" algn="just">
              <a:spcBef>
                <a:spcPts val="600"/>
              </a:spcBef>
              <a:buNone/>
            </a:pPr>
            <a:endParaRPr lang="en-US" b="1" dirty="0" smtClean="0">
              <a:gradFill>
                <a:gsLst>
                  <a:gs pos="93000">
                    <a:schemeClr val="accent1">
                      <a:lumMod val="75000"/>
                    </a:schemeClr>
                  </a:gs>
                  <a:gs pos="48000">
                    <a:schemeClr val="tx1"/>
                  </a:gs>
                  <a:gs pos="59000">
                    <a:schemeClr val="accent1">
                      <a:lumMod val="75000"/>
                    </a:schemeClr>
                  </a:gs>
                  <a:gs pos="9000">
                    <a:schemeClr val="tx1"/>
                  </a:gs>
                  <a:gs pos="37000">
                    <a:schemeClr val="accent1">
                      <a:lumMod val="75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spcBef>
                <a:spcPts val="600"/>
              </a:spcBef>
              <a:buNone/>
            </a:pPr>
            <a:r>
              <a:rPr lang="ru-RU" sz="2400" b="1" dirty="0" smtClean="0">
                <a:gradFill>
                  <a:gsLst>
                    <a:gs pos="93000">
                      <a:schemeClr val="accent1">
                        <a:lumMod val="75000"/>
                      </a:schemeClr>
                    </a:gs>
                    <a:gs pos="48000">
                      <a:schemeClr val="tx1"/>
                    </a:gs>
                    <a:gs pos="59000">
                      <a:schemeClr val="accent1">
                        <a:lumMod val="75000"/>
                      </a:schemeClr>
                    </a:gs>
                    <a:gs pos="9000">
                      <a:schemeClr val="tx1"/>
                    </a:gs>
                    <a:gs pos="37000">
                      <a:schemeClr val="accent1">
                        <a:lumMod val="75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400" b="1" dirty="0">
                <a:gradFill>
                  <a:gsLst>
                    <a:gs pos="93000">
                      <a:schemeClr val="accent1">
                        <a:lumMod val="75000"/>
                      </a:schemeClr>
                    </a:gs>
                    <a:gs pos="48000">
                      <a:schemeClr val="tx1"/>
                    </a:gs>
                    <a:gs pos="59000">
                      <a:schemeClr val="accent1">
                        <a:lumMod val="75000"/>
                      </a:schemeClr>
                    </a:gs>
                    <a:gs pos="9000">
                      <a:schemeClr val="tx1"/>
                    </a:gs>
                    <a:gs pos="37000">
                      <a:schemeClr val="accent1">
                        <a:lumMod val="75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Объем проверенных средств и/или имущества:</a:t>
            </a:r>
            <a:r>
              <a:rPr lang="ru-RU" sz="2400" dirty="0">
                <a:gradFill>
                  <a:gsLst>
                    <a:gs pos="93000">
                      <a:schemeClr val="accent1">
                        <a:lumMod val="75000"/>
                      </a:schemeClr>
                    </a:gs>
                    <a:gs pos="48000">
                      <a:schemeClr val="tx1"/>
                    </a:gs>
                    <a:gs pos="59000">
                      <a:schemeClr val="accent1">
                        <a:lumMod val="75000"/>
                      </a:schemeClr>
                    </a:gs>
                    <a:gs pos="9000">
                      <a:schemeClr val="tx1"/>
                    </a:gs>
                    <a:gs pos="37000">
                      <a:schemeClr val="accent1">
                        <a:lumMod val="75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gradFill>
                <a:gsLst>
                  <a:gs pos="93000">
                    <a:schemeClr val="accent1">
                      <a:lumMod val="75000"/>
                    </a:schemeClr>
                  </a:gs>
                  <a:gs pos="48000">
                    <a:schemeClr val="tx1"/>
                  </a:gs>
                  <a:gs pos="59000">
                    <a:schemeClr val="accent1">
                      <a:lumMod val="75000"/>
                    </a:schemeClr>
                  </a:gs>
                  <a:gs pos="9000">
                    <a:schemeClr val="tx1"/>
                  </a:gs>
                  <a:gs pos="37000">
                    <a:schemeClr val="accent1">
                      <a:lumMod val="75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spcBef>
                <a:spcPts val="600"/>
              </a:spcBef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54 857 603,75 рублей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 algn="just">
              <a:spcBef>
                <a:spcPts val="600"/>
              </a:spcBef>
              <a:buNone/>
            </a:pP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9462" y="1755648"/>
            <a:ext cx="5681455" cy="2611082"/>
          </a:xfrm>
          <a:prstGeom prst="rect">
            <a:avLst/>
          </a:prstGeom>
          <a:gradFill>
            <a:gsLst>
              <a:gs pos="35000">
                <a:schemeClr val="bg1"/>
              </a:gs>
              <a:gs pos="9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gradFill>
                  <a:gsLst>
                    <a:gs pos="93000">
                      <a:schemeClr val="accent1">
                        <a:lumMod val="75000"/>
                      </a:schemeClr>
                    </a:gs>
                    <a:gs pos="48000">
                      <a:schemeClr val="tx1"/>
                    </a:gs>
                    <a:gs pos="59000">
                      <a:schemeClr val="accent1">
                        <a:lumMod val="75000"/>
                      </a:schemeClr>
                    </a:gs>
                    <a:gs pos="9000">
                      <a:schemeClr val="tx1"/>
                    </a:gs>
                    <a:gs pos="37000">
                      <a:schemeClr val="accent1">
                        <a:lumMod val="75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7. Наличие </a:t>
            </a:r>
            <a:r>
              <a:rPr lang="ru-RU" sz="2000" b="1" dirty="0" smtClean="0">
                <a:gradFill>
                  <a:gsLst>
                    <a:gs pos="93000">
                      <a:schemeClr val="accent1">
                        <a:lumMod val="75000"/>
                      </a:schemeClr>
                    </a:gs>
                    <a:gs pos="48000">
                      <a:schemeClr val="tx1"/>
                    </a:gs>
                    <a:gs pos="59000">
                      <a:schemeClr val="accent1">
                        <a:lumMod val="75000"/>
                      </a:schemeClr>
                    </a:gs>
                    <a:gs pos="9000">
                      <a:schemeClr val="tx1"/>
                    </a:gs>
                    <a:gs pos="37000">
                      <a:schemeClr val="accent1">
                        <a:lumMod val="75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пояснений, </a:t>
            </a:r>
            <a:r>
              <a:rPr lang="ru-RU" sz="2000" b="1" dirty="0">
                <a:gradFill>
                  <a:gsLst>
                    <a:gs pos="93000">
                      <a:schemeClr val="accent1">
                        <a:lumMod val="75000"/>
                      </a:schemeClr>
                    </a:gs>
                    <a:gs pos="48000">
                      <a:schemeClr val="tx1"/>
                    </a:gs>
                    <a:gs pos="59000">
                      <a:schemeClr val="accent1">
                        <a:lumMod val="75000"/>
                      </a:schemeClr>
                    </a:gs>
                    <a:gs pos="9000">
                      <a:schemeClr val="tx1"/>
                    </a:gs>
                    <a:gs pos="37000">
                      <a:schemeClr val="accent1">
                        <a:lumMod val="75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поступивших от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экономического развития и предпринимательства администрации Петропавловск-Камчатского городского округа </a:t>
            </a:r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25.12.2025                № 01-11-01/3028/25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Управления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архитектуры и градостроительства администрации Петропавловск-Камчатского городского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от </a:t>
            </a:r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26.12.2025                № 01-08-01/5773/25 </a:t>
            </a:r>
            <a:r>
              <a:rPr lang="ru-RU" sz="2000" b="1" dirty="0" smtClean="0">
                <a:gradFill>
                  <a:gsLst>
                    <a:gs pos="93000">
                      <a:schemeClr val="accent1">
                        <a:lumMod val="75000"/>
                      </a:schemeClr>
                    </a:gs>
                    <a:gs pos="48000">
                      <a:schemeClr val="tx1"/>
                    </a:gs>
                    <a:gs pos="59000">
                      <a:schemeClr val="accent1">
                        <a:lumMod val="75000"/>
                      </a:schemeClr>
                    </a:gs>
                    <a:gs pos="9000">
                      <a:schemeClr val="tx1"/>
                    </a:gs>
                    <a:gs pos="37000">
                      <a:schemeClr val="accent1">
                        <a:lumMod val="75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 dirty="0">
                <a:gradFill>
                  <a:gsLst>
                    <a:gs pos="93000">
                      <a:schemeClr val="accent1">
                        <a:lumMod val="75000"/>
                      </a:schemeClr>
                    </a:gs>
                    <a:gs pos="48000">
                      <a:schemeClr val="tx1"/>
                    </a:gs>
                    <a:gs pos="59000">
                      <a:schemeClr val="accent1">
                        <a:lumMod val="75000"/>
                      </a:schemeClr>
                    </a:gs>
                    <a:gs pos="9000">
                      <a:schemeClr val="tx1"/>
                    </a:gs>
                    <a:gs pos="37000">
                      <a:schemeClr val="accent1">
                        <a:lumMod val="75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 о результатах проведения контрольного </a:t>
            </a:r>
            <a:r>
              <a:rPr lang="ru-RU" sz="2000" b="1" dirty="0" smtClean="0">
                <a:gradFill>
                  <a:gsLst>
                    <a:gs pos="93000">
                      <a:schemeClr val="accent1">
                        <a:lumMod val="75000"/>
                      </a:schemeClr>
                    </a:gs>
                    <a:gs pos="48000">
                      <a:schemeClr val="tx1"/>
                    </a:gs>
                    <a:gs pos="59000">
                      <a:schemeClr val="accent1">
                        <a:lumMod val="75000"/>
                      </a:schemeClr>
                    </a:gs>
                    <a:gs pos="9000">
                      <a:schemeClr val="tx1"/>
                    </a:gs>
                    <a:gs pos="37000">
                      <a:schemeClr val="accent1">
                        <a:lumMod val="75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88764" y="5507766"/>
            <a:ext cx="5747121" cy="603359"/>
          </a:xfrm>
          <a:prstGeom prst="roundRect">
            <a:avLst/>
          </a:prstGeom>
          <a:gradFill>
            <a:gsLst>
              <a:gs pos="100000">
                <a:schemeClr val="bg1"/>
              </a:gs>
              <a:gs pos="15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dirty="0">
                <a:gradFill>
                  <a:gsLst>
                    <a:gs pos="93000">
                      <a:schemeClr val="accent1">
                        <a:lumMod val="75000"/>
                      </a:schemeClr>
                    </a:gs>
                    <a:gs pos="48000">
                      <a:schemeClr val="tx1"/>
                    </a:gs>
                    <a:gs pos="59000">
                      <a:schemeClr val="accent1">
                        <a:lumMod val="75000"/>
                      </a:schemeClr>
                    </a:gs>
                    <a:gs pos="9000">
                      <a:schemeClr val="tx1"/>
                    </a:gs>
                    <a:gs pos="37000">
                      <a:schemeClr val="accent1">
                        <a:lumMod val="75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9. Результаты контрольного мероприятия:</a:t>
            </a:r>
            <a:r>
              <a:rPr lang="ru-RU" sz="21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9462" y="249651"/>
            <a:ext cx="5681456" cy="1321974"/>
          </a:xfrm>
          <a:prstGeom prst="roundRect">
            <a:avLst/>
          </a:prstGeom>
          <a:gradFill>
            <a:gsLst>
              <a:gs pos="71000">
                <a:schemeClr val="bg1"/>
              </a:gs>
              <a:gs pos="9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ru-RU" sz="2400" b="1" dirty="0">
                <a:gradFill>
                  <a:gsLst>
                    <a:gs pos="93000">
                      <a:schemeClr val="accent1">
                        <a:lumMod val="75000"/>
                      </a:schemeClr>
                    </a:gs>
                    <a:gs pos="48000">
                      <a:schemeClr val="tx1"/>
                    </a:gs>
                    <a:gs pos="59000">
                      <a:schemeClr val="accent1">
                        <a:lumMod val="75000"/>
                      </a:schemeClr>
                    </a:gs>
                    <a:gs pos="9000">
                      <a:schemeClr val="tx1"/>
                    </a:gs>
                    <a:gs pos="37000">
                      <a:schemeClr val="accent1">
                        <a:lumMod val="75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6. Срок проведения контрольного мероприятия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05.11.2025 по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.12.2025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9008">
            <a:off x="4712454" y="5403468"/>
            <a:ext cx="811955" cy="81195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534">
            <a:off x="567221" y="5314562"/>
            <a:ext cx="841336" cy="84133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2069">
            <a:off x="4718304" y="582215"/>
            <a:ext cx="1382251" cy="138225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599" y="142875"/>
            <a:ext cx="5711286" cy="5308539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14809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3000">
              <a:schemeClr val="accent1">
                <a:lumMod val="75000"/>
              </a:schemeClr>
            </a:gs>
            <a:gs pos="9000">
              <a:schemeClr val="accent1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0231" y="33446"/>
            <a:ext cx="10864160" cy="794327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gradFill>
                  <a:gsLst>
                    <a:gs pos="93000">
                      <a:schemeClr val="accent1">
                        <a:lumMod val="75000"/>
                      </a:schemeClr>
                    </a:gs>
                    <a:gs pos="48000">
                      <a:schemeClr val="tx1"/>
                    </a:gs>
                    <a:gs pos="59000">
                      <a:schemeClr val="accent1">
                        <a:lumMod val="75000"/>
                      </a:schemeClr>
                    </a:gs>
                    <a:gs pos="9000">
                      <a:schemeClr val="tx1"/>
                    </a:gs>
                    <a:gs pos="37000">
                      <a:schemeClr val="accent1">
                        <a:lumMod val="75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по результатам контрольного мероприятия:</a:t>
            </a:r>
            <a:endParaRPr lang="ru-RU" sz="3000" b="1" dirty="0">
              <a:gradFill>
                <a:gsLst>
                  <a:gs pos="93000">
                    <a:schemeClr val="accent1">
                      <a:lumMod val="75000"/>
                    </a:schemeClr>
                  </a:gs>
                  <a:gs pos="48000">
                    <a:schemeClr val="tx1"/>
                  </a:gs>
                  <a:gs pos="59000">
                    <a:schemeClr val="accent1">
                      <a:lumMod val="75000"/>
                    </a:schemeClr>
                  </a:gs>
                  <a:gs pos="9000">
                    <a:schemeClr val="tx1"/>
                  </a:gs>
                  <a:gs pos="37000">
                    <a:schemeClr val="accent1">
                      <a:lumMod val="75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2602937" cy="365125"/>
          </a:xfrm>
        </p:spPr>
        <p:txBody>
          <a:bodyPr/>
          <a:lstStyle/>
          <a:p>
            <a:fld id="{A897165A-551A-48BC-820A-2B6675CA2424}" type="slidenum">
              <a:rPr lang="ru-RU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5</a:t>
            </a:fld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0490" y="2151853"/>
            <a:ext cx="106833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7635" y="827773"/>
            <a:ext cx="11454062" cy="5842534"/>
          </a:xfrm>
          <a:prstGeom prst="roundRect">
            <a:avLst/>
          </a:prstGeom>
          <a:gradFill>
            <a:gsLst>
              <a:gs pos="49000">
                <a:schemeClr val="bg1"/>
              </a:gs>
              <a:gs pos="9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120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Управление экономики: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 Имеются отдельные пробелы муниципального нормотворчества в сфере размещения нестационарных объектов, необходимость приведения муниципальных правовых актов в соответствие с действующим законодательством, исключения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коррупциогенного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фактора. 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1.2. Выборочной проверкой соблюдения установленного порядка заключения договоров на размещение НТО, в соответствии с требованиями, установленными Постановлением № 1181 в целом нарушений не выявлено. 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тем установлено, что 3 заявления субъектов предпринимательской деятельности о заключении договора на размещение НТО на территории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ПКГО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соответствуют форме заявления, утвержденного Порядком, 5 заявлений поступили не через службу «одного окна».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Нарушений требований Решения № 164-нд при заключении Управлением экономики в 2024 году дополнительных соглашений о смене стороны по договору на размещение нестационарного объекта не выявлено, правовые основания для замены стороны по договорам имелись, документы предоставлены заявителями в полном объеме.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тем установлено, что 20.07.2020 в службе «одного окна» администрации ПКГО зарегистрированы заявления о внесении изменений в договор № 189 на размещение НТО от 07.05.2020 в связи с заключением между индивидуальными предпринимателями договора купли-продажи павильона, расположенного по адресу: ул. Мишенная, 124а, г. Петропавловск-Камчатский, включенного в Схему (строка № 322) на основании договора на размещение НТО № 189 в рамках реализации одним из предпринимателей преимущественного права на заключение такого договора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50000"/>
              </a:lnSpc>
            </a:pP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1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1000">
              <a:schemeClr val="accent1">
                <a:lumMod val="75000"/>
              </a:schemeClr>
            </a:gs>
            <a:gs pos="9000">
              <a:schemeClr val="accent1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794" y="27662"/>
            <a:ext cx="10864160" cy="794327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gradFill>
                  <a:gsLst>
                    <a:gs pos="93000">
                      <a:schemeClr val="accent1">
                        <a:lumMod val="75000"/>
                      </a:schemeClr>
                    </a:gs>
                    <a:gs pos="48000">
                      <a:schemeClr val="tx1"/>
                    </a:gs>
                    <a:gs pos="59000">
                      <a:schemeClr val="accent1">
                        <a:lumMod val="75000"/>
                      </a:schemeClr>
                    </a:gs>
                    <a:gs pos="9000">
                      <a:schemeClr val="tx1"/>
                    </a:gs>
                    <a:gs pos="37000">
                      <a:schemeClr val="accent1">
                        <a:lumMod val="75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по результатам контрольного мероприятия:</a:t>
            </a:r>
            <a:endParaRPr lang="ru-RU" sz="3000" b="1" dirty="0">
              <a:gradFill>
                <a:gsLst>
                  <a:gs pos="93000">
                    <a:schemeClr val="accent1">
                      <a:lumMod val="75000"/>
                    </a:schemeClr>
                  </a:gs>
                  <a:gs pos="48000">
                    <a:schemeClr val="tx1"/>
                  </a:gs>
                  <a:gs pos="59000">
                    <a:schemeClr val="accent1">
                      <a:lumMod val="75000"/>
                    </a:schemeClr>
                  </a:gs>
                  <a:gs pos="9000">
                    <a:schemeClr val="tx1"/>
                  </a:gs>
                  <a:gs pos="37000">
                    <a:schemeClr val="accent1">
                      <a:lumMod val="75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2602937" cy="365125"/>
          </a:xfrm>
        </p:spPr>
        <p:txBody>
          <a:bodyPr/>
          <a:lstStyle/>
          <a:p>
            <a:fld id="{A897165A-551A-48BC-820A-2B6675CA2424}" type="slidenum">
              <a:rPr lang="ru-RU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6</a:t>
            </a:fld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2192000" y="6588953"/>
            <a:ext cx="10999355" cy="2111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14325" algn="just">
              <a:buFont typeface="Wingdings" panose="05000000000000000000" pitchFamily="2" charset="2"/>
              <a:buChar char="Ø"/>
            </a:pP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5760" y="932437"/>
            <a:ext cx="11408229" cy="5656516"/>
          </a:xfrm>
          <a:prstGeom prst="roundRect">
            <a:avLst/>
          </a:prstGeom>
          <a:gradFill>
            <a:gsLst>
              <a:gs pos="48000">
                <a:schemeClr val="bg1"/>
              </a:gs>
              <a:gs pos="9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рассмотрения заявлений Управлением экономики в нарушение требований Решения № 164-нд заключено дополнительное соглашение № 1 от 21.07.2020 к договору № 189 о замене стороны договора в отсутствие у предпринимателя права на заключение договора на размещение нестационарного объекта на новый срок без проведения аукциона.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2024 году по различным основаниям расторгнуто 19 договоров на размещение НТО, заключенных субъектами предпринимательства в преимущественном порядке.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показала проверка, нарушений требований Решения № 164-нд при расторжении договоров не установлено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1.3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Выборочной проверкой нарушений требований порядка по определению платы по договорам на размещение НТО, утвержденного Решением № 164-нд не установлено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1.4. Исполнение доходов бюджета в части платы, поступившей в рамках договора за предоставление права на размещение и эксплуатацию нестационарного торгового объекта, установку и эксплуатацию рекламных конструкций на землях или земельных участках, находящихся в государственной или муниципальной собственности, и на землях или земельных участках, государственная собственность на которые не разграничена (плата по договору на размещение нестационарного объекта) составило 53 584 903,44 рублей, или 111,15 % от утвержденных бюджетных назначений в сумме 48 207 413,45 рублей.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состоянию на 01.01.2025 дебиторская задолженность по счету 205.29 числилась по 75 контрагентам на общую сумму 2 820 138,34 рублей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3511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3000">
              <a:schemeClr val="accent1">
                <a:lumMod val="75000"/>
              </a:schemeClr>
            </a:gs>
            <a:gs pos="9000">
              <a:schemeClr val="accent1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794" y="164204"/>
            <a:ext cx="10864160" cy="794327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gradFill>
                  <a:gsLst>
                    <a:gs pos="93000">
                      <a:schemeClr val="accent1">
                        <a:lumMod val="75000"/>
                      </a:schemeClr>
                    </a:gs>
                    <a:gs pos="48000">
                      <a:schemeClr val="tx1"/>
                    </a:gs>
                    <a:gs pos="59000">
                      <a:schemeClr val="accent1">
                        <a:lumMod val="75000"/>
                      </a:schemeClr>
                    </a:gs>
                    <a:gs pos="9000">
                      <a:schemeClr val="tx1"/>
                    </a:gs>
                    <a:gs pos="37000">
                      <a:schemeClr val="accent1">
                        <a:lumMod val="75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по результатам контрольного мероприятия:</a:t>
            </a:r>
            <a:endParaRPr lang="ru-RU" sz="3000" b="1" dirty="0">
              <a:gradFill>
                <a:gsLst>
                  <a:gs pos="93000">
                    <a:schemeClr val="accent1">
                      <a:lumMod val="75000"/>
                    </a:schemeClr>
                  </a:gs>
                  <a:gs pos="48000">
                    <a:schemeClr val="tx1"/>
                  </a:gs>
                  <a:gs pos="59000">
                    <a:schemeClr val="accent1">
                      <a:lumMod val="75000"/>
                    </a:schemeClr>
                  </a:gs>
                  <a:gs pos="9000">
                    <a:schemeClr val="tx1"/>
                  </a:gs>
                  <a:gs pos="37000">
                    <a:schemeClr val="accent1">
                      <a:lumMod val="75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2602937" cy="365125"/>
          </a:xfrm>
        </p:spPr>
        <p:txBody>
          <a:bodyPr/>
          <a:lstStyle/>
          <a:p>
            <a:fld id="{A897165A-551A-48BC-820A-2B6675CA2424}" type="slidenum">
              <a:rPr lang="ru-RU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7</a:t>
            </a:fld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77824" y="1003300"/>
            <a:ext cx="10999355" cy="2111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14325" algn="just">
              <a:buFont typeface="Wingdings" panose="05000000000000000000" pitchFamily="2" charset="2"/>
              <a:buChar char="Ø"/>
            </a:pP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0490" y="2151853"/>
            <a:ext cx="106833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5760" y="958531"/>
            <a:ext cx="11408229" cy="5355183"/>
          </a:xfrm>
          <a:prstGeom prst="roundRect">
            <a:avLst/>
          </a:prstGeom>
          <a:gradFill>
            <a:gsLst>
              <a:gs pos="49000">
                <a:schemeClr val="bg1"/>
              </a:gs>
              <a:gs pos="9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недополученных доходов бюджета городского округа по 7 субъектам предпринимательской деятельности, прекратившим свою деятельность, по плате по договорам на размещение НТО по состоянию на 01.07.2025 составляет 691 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002,50 рублей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наличия дебиторской задолженности по состоянию на 01.01.2025 и на 01.07.2025, числящейся за действующими субъектами предпринимательской деятельности, Управлением экономического развития не в полной мере осуществляется должный контроль за своевременным взысканием дебиторской задолженности по плате по договорам на размещение НТО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конец 2024 года дебиторской задолженности по счету 205.45 в сумме 247 065,71 рублей также свидетельствует о некачественном контроле Управления экономического развития за поступлением в бюджет городского округа платежей по уплате пени, начисленных по договорам на размещение НТО за недобросовестное исполнение контрагентами своих обязательств.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кредиторской задолженности по договорам на размещение НТО по счету 205.29 по состоянию на 01.01.2024 составляла 4 606 794,08 рублей, по состоянию на 01.01.2025 – 6 639 126,60 рублей, увеличение составило 2 032 332,52 рублей. Кредиторская задолженность по пени по счету 205.45 по состоянию на 01.01.2024 составляла 91 716,78 рублей, по состоянию на 01.01.2025 – 113 909,81 рублей, увеличение составило 22 193,03 рублей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45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3000">
              <a:schemeClr val="accent1">
                <a:lumMod val="75000"/>
              </a:schemeClr>
            </a:gs>
            <a:gs pos="9000">
              <a:schemeClr val="accent1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C:\Users\APanov\Downloads\photo_5255798042315657077_y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671" y="1362456"/>
            <a:ext cx="3312116" cy="434097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" name="Рисунок 9" descr="C:\Users\APanov\AppData\Local\Microsoft\Windows\INetCache\Content.Word\photo_5278629951022238630_y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001" y="1362456"/>
            <a:ext cx="3368840" cy="434097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C:\Users\APanov\AppData\Local\Microsoft\Windows\INetCache\Content.Word\e502348b-d128-4a60-810a-6375bd67c2f7.jfif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02" y="1362456"/>
            <a:ext cx="3382354" cy="434097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0"/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429243" y="677868"/>
            <a:ext cx="7543557" cy="592667"/>
          </a:xfrm>
          <a:prstGeom prst="roundRect">
            <a:avLst/>
          </a:prstGeom>
          <a:gradFill>
            <a:gsLst>
              <a:gs pos="100000">
                <a:schemeClr val="bg1"/>
              </a:gs>
              <a:gs pos="9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Выявлены факты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отношении 6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торговых объектов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756" y="184473"/>
            <a:ext cx="11788088" cy="794327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gradFill>
                  <a:gsLst>
                    <a:gs pos="66000">
                      <a:schemeClr val="accent1">
                        <a:lumMod val="75000"/>
                      </a:schemeClr>
                    </a:gs>
                    <a:gs pos="49000">
                      <a:schemeClr val="tx2"/>
                    </a:gs>
                    <a:gs pos="34000">
                      <a:schemeClr val="accent1">
                        <a:lumMod val="75000"/>
                      </a:schemeClr>
                    </a:gs>
                    <a:gs pos="93000">
                      <a:schemeClr val="accent1">
                        <a:lumMod val="75000"/>
                      </a:schemeClr>
                    </a:gs>
                    <a:gs pos="9000">
                      <a:schemeClr val="tx1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Выборочным визуальным осмотром </a:t>
            </a:r>
            <a:r>
              <a:rPr lang="ru-RU" sz="3000" b="1" dirty="0" smtClean="0">
                <a:gradFill>
                  <a:gsLst>
                    <a:gs pos="66000">
                      <a:schemeClr val="accent1">
                        <a:lumMod val="75000"/>
                      </a:schemeClr>
                    </a:gs>
                    <a:gs pos="49000">
                      <a:schemeClr val="tx2"/>
                    </a:gs>
                    <a:gs pos="34000">
                      <a:schemeClr val="accent1">
                        <a:lumMod val="75000"/>
                      </a:schemeClr>
                    </a:gs>
                    <a:gs pos="93000">
                      <a:schemeClr val="accent1">
                        <a:lumMod val="75000"/>
                      </a:schemeClr>
                    </a:gs>
                    <a:gs pos="9000">
                      <a:schemeClr val="tx1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НТО установлено следующее</a:t>
            </a:r>
            <a:r>
              <a:rPr lang="ru-RU" sz="3000" b="1" dirty="0">
                <a:gradFill>
                  <a:gsLst>
                    <a:gs pos="66000">
                      <a:schemeClr val="accent1">
                        <a:lumMod val="75000"/>
                      </a:schemeClr>
                    </a:gs>
                    <a:gs pos="49000">
                      <a:schemeClr val="tx2"/>
                    </a:gs>
                    <a:gs pos="34000">
                      <a:schemeClr val="accent1">
                        <a:lumMod val="75000"/>
                      </a:schemeClr>
                    </a:gs>
                    <a:gs pos="93000">
                      <a:schemeClr val="accent1">
                        <a:lumMod val="75000"/>
                      </a:schemeClr>
                    </a:gs>
                    <a:gs pos="9000">
                      <a:schemeClr val="tx1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3000" b="1" dirty="0">
              <a:gradFill>
                <a:gsLst>
                  <a:gs pos="66000">
                    <a:schemeClr val="accent1">
                      <a:lumMod val="75000"/>
                    </a:schemeClr>
                  </a:gs>
                  <a:gs pos="49000">
                    <a:schemeClr val="tx2"/>
                  </a:gs>
                  <a:gs pos="34000">
                    <a:schemeClr val="accent1">
                      <a:lumMod val="75000"/>
                    </a:schemeClr>
                  </a:gs>
                  <a:gs pos="93000">
                    <a:schemeClr val="accent1">
                      <a:lumMod val="75000"/>
                    </a:schemeClr>
                  </a:gs>
                  <a:gs pos="9000">
                    <a:schemeClr val="tx1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2602937" cy="365125"/>
          </a:xfrm>
        </p:spPr>
        <p:txBody>
          <a:bodyPr/>
          <a:lstStyle/>
          <a:p>
            <a:fld id="{A897165A-551A-48BC-820A-2B6675CA2424}" type="slidenum">
              <a:rPr lang="ru-RU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8</a:t>
            </a:fld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44001" y="5774530"/>
            <a:ext cx="336884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НТО № 200 по </a:t>
            </a:r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схеме.</a:t>
            </a:r>
          </a:p>
          <a:p>
            <a:pPr algn="just"/>
            <a:r>
              <a:rPr lang="ru-RU" sz="13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Произвести контрольные замеры площади объекта не представилось возможным, визуально больше заявленной площади.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42570" y="5749312"/>
            <a:ext cx="33121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НТО № </a:t>
            </a:r>
            <a:r>
              <a:rPr lang="ru-RU" sz="13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</a:t>
            </a:r>
            <a:r>
              <a:rPr lang="ru-RU" sz="13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3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схеме.</a:t>
            </a:r>
          </a:p>
          <a:p>
            <a:pPr algn="just"/>
            <a:r>
              <a:rPr lang="ru-RU" sz="13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Произвести контрольные замеры площади объекта не представилось возможным, визуально больше заявленной площади.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0902" y="5746774"/>
            <a:ext cx="338235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НТО № </a:t>
            </a:r>
            <a:r>
              <a:rPr lang="ru-RU" sz="13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625 </a:t>
            </a:r>
            <a:r>
              <a:rPr lang="ru-RU" sz="13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3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схеме.</a:t>
            </a:r>
          </a:p>
          <a:p>
            <a:pPr algn="just"/>
            <a:r>
              <a:rPr lang="ru-RU" sz="13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3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роизвести контрольные замеры </a:t>
            </a:r>
            <a:r>
              <a:rPr lang="ru-RU" sz="13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площади объекта не представилось возможным, визуально больше заявленной </a:t>
            </a:r>
            <a:r>
              <a:rPr lang="ru-RU" sz="13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площади.</a:t>
            </a:r>
            <a:endParaRPr lang="ru-RU" sz="13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44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3000">
              <a:schemeClr val="accent1">
                <a:lumMod val="75000"/>
              </a:schemeClr>
            </a:gs>
            <a:gs pos="9000">
              <a:schemeClr val="accent1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378" y="208973"/>
            <a:ext cx="11749587" cy="794327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gradFill>
                  <a:gsLst>
                    <a:gs pos="66000">
                      <a:schemeClr val="accent1">
                        <a:lumMod val="75000"/>
                      </a:schemeClr>
                    </a:gs>
                    <a:gs pos="49000">
                      <a:schemeClr val="tx2"/>
                    </a:gs>
                    <a:gs pos="34000">
                      <a:schemeClr val="accent1">
                        <a:lumMod val="75000"/>
                      </a:schemeClr>
                    </a:gs>
                    <a:gs pos="93000">
                      <a:schemeClr val="accent1">
                        <a:lumMod val="75000"/>
                      </a:schemeClr>
                    </a:gs>
                    <a:gs pos="9000">
                      <a:schemeClr val="tx1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Выборочным визуальным осмотром НТО установлено следующее:</a:t>
            </a:r>
            <a:endParaRPr lang="ru-RU" sz="3000" b="1" dirty="0">
              <a:gradFill>
                <a:gsLst>
                  <a:gs pos="93000">
                    <a:schemeClr val="accent1">
                      <a:lumMod val="75000"/>
                    </a:schemeClr>
                  </a:gs>
                  <a:gs pos="48000">
                    <a:schemeClr val="tx1"/>
                  </a:gs>
                  <a:gs pos="59000">
                    <a:schemeClr val="accent1">
                      <a:lumMod val="75000"/>
                    </a:schemeClr>
                  </a:gs>
                  <a:gs pos="9000">
                    <a:schemeClr val="tx1"/>
                  </a:gs>
                  <a:gs pos="37000">
                    <a:schemeClr val="accent1">
                      <a:lumMod val="75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2602937" cy="365125"/>
          </a:xfrm>
        </p:spPr>
        <p:txBody>
          <a:bodyPr/>
          <a:lstStyle/>
          <a:p>
            <a:fld id="{A897165A-551A-48BC-820A-2B6675CA2424}" type="slidenum">
              <a:rPr lang="ru-RU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9</a:t>
            </a:fld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77824" y="1003300"/>
            <a:ext cx="11066030" cy="2111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14325" algn="just">
              <a:buFont typeface="Wingdings" panose="05000000000000000000" pitchFamily="2" charset="2"/>
              <a:buChar char="Ø"/>
            </a:pP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0490" y="2151853"/>
            <a:ext cx="106833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0490" y="2058987"/>
            <a:ext cx="10683364" cy="602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tabLst>
                <a:tab pos="630555" algn="l"/>
              </a:tabLst>
            </a:pP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tabLst>
                <a:tab pos="630555" algn="l"/>
              </a:tabLs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C:\Users\APanov\AppData\Local\Microsoft\Windows\INetCache\Content.Word\photo_5278629951022238632_y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44" y="1003300"/>
            <a:ext cx="3384343" cy="458872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1" name="Рисунок 10" descr="C:\Users\APanov\AppData\Local\Microsoft\Windows\INetCache\Content.Word\photo_5278629951022238638_y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827" y="1003299"/>
            <a:ext cx="3282215" cy="458872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2" name="Рисунок 11" descr="C:\Users\APanov\AppData\Local\Microsoft\Windows\INetCache\Content.Word\photo_5271714740143066923_y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482" y="1003301"/>
            <a:ext cx="3374817" cy="458872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595063" y="5684886"/>
            <a:ext cx="3384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НТО № </a:t>
            </a: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 </a:t>
            </a:r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схеме.</a:t>
            </a:r>
          </a:p>
          <a:p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площади на 9 </a:t>
            </a:r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кв. </a:t>
            </a: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</a:t>
            </a:r>
            <a:endParaRPr lang="ru-RU" sz="16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99099" y="5684886"/>
            <a:ext cx="3282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НТО № </a:t>
            </a: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574 </a:t>
            </a:r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схеме.</a:t>
            </a:r>
          </a:p>
          <a:p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площади на </a:t>
            </a: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кв. м.</a:t>
            </a:r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8219482" y="5684888"/>
            <a:ext cx="33748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НТО № </a:t>
            </a: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575 </a:t>
            </a:r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схеме.</a:t>
            </a:r>
          </a:p>
          <a:p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площади на 7</a:t>
            </a: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кв. м.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756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9474</TotalTime>
  <Words>1803</Words>
  <Application>Microsoft Office PowerPoint</Application>
  <PresentationFormat>Широкоэкранный</PresentationFormat>
  <Paragraphs>145</Paragraphs>
  <Slides>18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Calibri</vt:lpstr>
      <vt:lpstr>Corbel</vt:lpstr>
      <vt:lpstr>Times New Roman</vt:lpstr>
      <vt:lpstr>Wingdings</vt:lpstr>
      <vt:lpstr>Базис</vt:lpstr>
      <vt:lpstr>ОТЧЕТ о результатах контрольного мероприятия</vt:lpstr>
      <vt:lpstr>Презентация PowerPoint</vt:lpstr>
      <vt:lpstr>Презентация PowerPoint</vt:lpstr>
      <vt:lpstr>Презентация PowerPoint</vt:lpstr>
      <vt:lpstr>Выводы по результатам контрольного мероприятия:</vt:lpstr>
      <vt:lpstr>Выводы по результатам контрольного мероприятия:</vt:lpstr>
      <vt:lpstr>Выводы по результатам контрольного мероприятия:</vt:lpstr>
      <vt:lpstr>Выборочным визуальным осмотром НТО установлено следующее:</vt:lpstr>
      <vt:lpstr>Выборочным визуальным осмотром НТО установлено следующее:</vt:lpstr>
      <vt:lpstr>Выборочным визуальным осмотром НТО установлено следующее:</vt:lpstr>
      <vt:lpstr>Выборочным визуальным осмотром НТО установлено следующее:</vt:lpstr>
      <vt:lpstr>Выводы по результатам контрольного мероприятия:</vt:lpstr>
      <vt:lpstr>Выводы по результатам контрольного мероприятия:</vt:lpstr>
      <vt:lpstr>Выборочным визуальным осмотром рекламных конструкций установлено следующее:</vt:lpstr>
      <vt:lpstr>Презентация PowerPoint</vt:lpstr>
      <vt:lpstr>Выборочным визуальным осмотром рекламных конструкций установлено следующее: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Аналитическая записка</dc:title>
  <dc:creator>Курмаева Светлана Рашидовна</dc:creator>
  <cp:lastModifiedBy>Панов Андрей Александрович</cp:lastModifiedBy>
  <cp:revision>391</cp:revision>
  <cp:lastPrinted>2023-12-14T21:49:10Z</cp:lastPrinted>
  <dcterms:created xsi:type="dcterms:W3CDTF">2022-03-02T21:34:15Z</dcterms:created>
  <dcterms:modified xsi:type="dcterms:W3CDTF">2025-12-26T00:47:24Z</dcterms:modified>
</cp:coreProperties>
</file>