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4358" r:id="rId1"/>
    <p:sldMasterId id="2147484370" r:id="rId2"/>
    <p:sldMasterId id="2147484394" r:id="rId3"/>
  </p:sldMasterIdLst>
  <p:notesMasterIdLst>
    <p:notesMasterId r:id="rId19"/>
  </p:notesMasterIdLst>
  <p:sldIdLst>
    <p:sldId id="256" r:id="rId4"/>
    <p:sldId id="257" r:id="rId5"/>
    <p:sldId id="263" r:id="rId6"/>
    <p:sldId id="367" r:id="rId7"/>
    <p:sldId id="361" r:id="rId8"/>
    <p:sldId id="374" r:id="rId9"/>
    <p:sldId id="375" r:id="rId10"/>
    <p:sldId id="376" r:id="rId11"/>
    <p:sldId id="377" r:id="rId12"/>
    <p:sldId id="378" r:id="rId13"/>
    <p:sldId id="373" r:id="rId14"/>
    <p:sldId id="372" r:id="rId15"/>
    <p:sldId id="352" r:id="rId16"/>
    <p:sldId id="379" r:id="rId17"/>
    <p:sldId id="288" r:id="rId1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C2CA"/>
    <a:srgbClr val="CCF6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579" autoAdjust="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8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928C6-BA60-4288-8294-054D4ED65875}" type="datetimeFigureOut">
              <a:rPr lang="ru-RU" smtClean="0"/>
              <a:t>26.12.2025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53125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8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4CE31-6DE7-45F3-95CF-165473671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117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975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085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18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732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316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354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975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943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561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42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419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593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26.12.2025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28936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26.12.2025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29351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26.12.2025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9986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21072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52138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92412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26.12.2025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22956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26.12.2025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725388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26.12.2025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060299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26.12.2025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33530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26.12.2025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72430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26.12.2025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457622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26.12.2025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388995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027318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093024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892EB44-216C-4FE0-9DC8-CF896C48DB60}" type="datetime1">
              <a:rPr lang="ru-RU" smtClean="0"/>
              <a:t>26.12.2025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792903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312661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74246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26.12.2025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950832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26.12.2025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652700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26.12.2025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946418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26.12.2025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65985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26.12.2025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942842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26.12.2025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097852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26.12.2025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234714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915194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77796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26.12.2025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31503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26.12.2025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29092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26.12.2025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39100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26.12.2025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81353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26.12.2025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83242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26.12.2025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99850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2EB44-216C-4FE0-9DC8-CF896C48DB60}" type="datetime1">
              <a:rPr lang="ru-RU" smtClean="0"/>
              <a:t>26.12.2025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140819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9" r:id="rId1"/>
    <p:sldLayoutId id="2147484360" r:id="rId2"/>
    <p:sldLayoutId id="2147484361" r:id="rId3"/>
    <p:sldLayoutId id="2147484362" r:id="rId4"/>
    <p:sldLayoutId id="2147484363" r:id="rId5"/>
    <p:sldLayoutId id="2147484364" r:id="rId6"/>
    <p:sldLayoutId id="2147484365" r:id="rId7"/>
    <p:sldLayoutId id="2147484366" r:id="rId8"/>
    <p:sldLayoutId id="2147484367" r:id="rId9"/>
    <p:sldLayoutId id="2147484368" r:id="rId10"/>
    <p:sldLayoutId id="214748436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2EB44-216C-4FE0-9DC8-CF896C48DB60}" type="datetime1">
              <a:rPr lang="ru-RU" smtClean="0"/>
              <a:t>26.12.2025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04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1" r:id="rId1"/>
    <p:sldLayoutId id="2147484372" r:id="rId2"/>
    <p:sldLayoutId id="2147484373" r:id="rId3"/>
    <p:sldLayoutId id="2147484374" r:id="rId4"/>
    <p:sldLayoutId id="2147484375" r:id="rId5"/>
    <p:sldLayoutId id="2147484376" r:id="rId6"/>
    <p:sldLayoutId id="2147484377" r:id="rId7"/>
    <p:sldLayoutId id="2147484378" r:id="rId8"/>
    <p:sldLayoutId id="2147484379" r:id="rId9"/>
    <p:sldLayoutId id="2147484380" r:id="rId10"/>
    <p:sldLayoutId id="214748438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92EB44-216C-4FE0-9DC8-CF896C48DB60}" type="datetime1">
              <a:rPr lang="ru-RU" smtClean="0"/>
              <a:t>26.12.2025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713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  <p:sldLayoutId id="2147484396" r:id="rId2"/>
    <p:sldLayoutId id="2147484397" r:id="rId3"/>
    <p:sldLayoutId id="2147484398" r:id="rId4"/>
    <p:sldLayoutId id="2147484399" r:id="rId5"/>
    <p:sldLayoutId id="2147484400" r:id="rId6"/>
    <p:sldLayoutId id="2147484401" r:id="rId7"/>
    <p:sldLayoutId id="2147484402" r:id="rId8"/>
    <p:sldLayoutId id="2147484403" r:id="rId9"/>
    <p:sldLayoutId id="2147484404" r:id="rId10"/>
    <p:sldLayoutId id="2147484405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0.png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4.png"/><Relationship Id="rId10" Type="http://schemas.openxmlformats.org/officeDocument/2006/relationships/image" Target="../media/image14.svg"/><Relationship Id="rId4" Type="http://schemas.microsoft.com/office/2007/relationships/hdphoto" Target="../media/hdphoto7.wdp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0.png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0.png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0.png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E14057-269F-2A8B-673A-439720839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5235"/>
            <a:ext cx="12277164" cy="81528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52" y="1862180"/>
            <a:ext cx="11719420" cy="232261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результатах контрольного мероприятия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327" y="3254433"/>
            <a:ext cx="11653345" cy="2391873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«Выборочная проверка законности и результативности расходования средств бюджета Петропавловск-Камчатского городского округа, выделенных на реализацию основного мероприятия «Содержание, капитальный, текущий ремонт автомобильных дорог общего пользования, внутриквартальных дорог, придомовых проездов и дорожной инфраструктуры» муниципальной программы «Развитие транспортной системы Петропавловск-Камчатского городского округа»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2024 год (иные периоды в случае необходимости)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1433" y="1262623"/>
            <a:ext cx="112230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Петропавловск-Камчатского городского округа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3203" y="198048"/>
            <a:ext cx="1359517" cy="1306777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02485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: усеченные противолежащие углы 15">
            <a:extLst>
              <a:ext uri="{FF2B5EF4-FFF2-40B4-BE49-F238E27FC236}">
                <a16:creationId xmlns:a16="http://schemas.microsoft.com/office/drawing/2014/main" id="{4A846D03-DFAF-E216-D996-9F9124F48548}"/>
              </a:ext>
            </a:extLst>
          </p:cNvPr>
          <p:cNvSpPr/>
          <p:nvPr/>
        </p:nvSpPr>
        <p:spPr>
          <a:xfrm>
            <a:off x="544167" y="1220160"/>
            <a:ext cx="9631492" cy="1815271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анализа Договоров №№ 84/11/2023, 03/01/2024, 17/04/2024, 18/04/2024, 19/04/2024, 20/04/2024, 74/09/2025, 75/09/2025, 78/10/2025, 79/10/2025, 83/10/2025, 84/10/2025 установлено, что заключенные Договоры №№ 84/11/2023, 03/01/2024, 17/04/2024, 18/04/2024, 19/04/2024, 20/04/2024, 74/09/2025, 75/09/2025, 78/10/2025, 79/10/2025, 83/10/2025, 84/10/2025 имеют признаки ограничения конкуренции и создания другим хозяйствующим субъектам препятствий к оказанию услуг путем искусственного дробления сделок, в нарушение требований пункта 3 части 3 статьи 11.1 Закона № 135-ФЗ и части 2 статьи 8 Закона № 44-ФЗ.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63B13B-9847-C037-CC3D-38B5C3D4E8BD}"/>
              </a:ext>
            </a:extLst>
          </p:cNvPr>
          <p:cNvSpPr txBox="1"/>
          <p:nvPr/>
        </p:nvSpPr>
        <p:spPr>
          <a:xfrm>
            <a:off x="11736834" y="644610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10</a:t>
            </a:r>
          </a:p>
        </p:txBody>
      </p:sp>
      <p:pic>
        <p:nvPicPr>
          <p:cNvPr id="6" name="Picture 2" descr="Picture background">
            <a:extLst>
              <a:ext uri="{FF2B5EF4-FFF2-40B4-BE49-F238E27FC236}">
                <a16:creationId xmlns:a16="http://schemas.microsoft.com/office/drawing/2014/main" id="{41EADF05-62A4-4212-B6A2-254264AD1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1172" l="10000" r="90000">
                        <a14:foregroundMark x1="43125" y1="10625" x2="43125" y2="10625"/>
                        <a14:foregroundMark x1="33984" y1="36328" x2="33984" y2="36328"/>
                        <a14:foregroundMark x1="57188" y1="91172" x2="57188" y2="91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119" y="486838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усеченные противолежащие углы 6">
            <a:extLst>
              <a:ext uri="{FF2B5EF4-FFF2-40B4-BE49-F238E27FC236}">
                <a16:creationId xmlns:a16="http://schemas.microsoft.com/office/drawing/2014/main" id="{2A869644-4125-5997-1A9B-B3ED2A933669}"/>
              </a:ext>
            </a:extLst>
          </p:cNvPr>
          <p:cNvSpPr/>
          <p:nvPr/>
        </p:nvSpPr>
        <p:spPr>
          <a:xfrm>
            <a:off x="2974468" y="123427"/>
            <a:ext cx="6690740" cy="778336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r>
              <a:rPr lang="ru-RU" sz="2000" b="1" dirty="0">
                <a:ln w="18415" cmpd="sng">
                  <a:noFill/>
                  <a:prstDash val="solid"/>
                </a:ln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РЕЗУЛЬТАТЫ КОНТРОЛЬНОГО МЕРОПРИЯТИЯ:</a:t>
            </a:r>
            <a:endParaRPr lang="ru-RU" sz="2000" b="1" dirty="0">
              <a:solidFill>
                <a:schemeClr val="accent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: усеченные противолежащие углы 15">
            <a:extLst>
              <a:ext uri="{FF2B5EF4-FFF2-40B4-BE49-F238E27FC236}">
                <a16:creationId xmlns:a16="http://schemas.microsoft.com/office/drawing/2014/main" id="{4A846D03-DFAF-E216-D996-9F9124F48548}"/>
              </a:ext>
            </a:extLst>
          </p:cNvPr>
          <p:cNvSpPr/>
          <p:nvPr/>
        </p:nvSpPr>
        <p:spPr>
          <a:xfrm>
            <a:off x="2705492" y="4922854"/>
            <a:ext cx="8691513" cy="1531148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исполнению целевых показателей (индикаторов) основного мероприятия за 2024 год Учреждение предоставляет разную (искаженную) информацию на один и тот же запрос, чем вводит в заблуждения как Контрольно-счетную палату, так и Управление. На основании вышеизложенного, установить фактическое исполнение показателей муниципальной программы за 2024 год не представляется возможным.</a:t>
            </a:r>
          </a:p>
        </p:txBody>
      </p:sp>
      <p:sp>
        <p:nvSpPr>
          <p:cNvPr id="11" name="Прямоугольник: усеченные противолежащие углы 15">
            <a:extLst>
              <a:ext uri="{FF2B5EF4-FFF2-40B4-BE49-F238E27FC236}">
                <a16:creationId xmlns:a16="http://schemas.microsoft.com/office/drawing/2014/main" id="{4A846D03-DFAF-E216-D996-9F9124F48548}"/>
              </a:ext>
            </a:extLst>
          </p:cNvPr>
          <p:cNvSpPr/>
          <p:nvPr/>
        </p:nvSpPr>
        <p:spPr>
          <a:xfrm>
            <a:off x="1847653" y="3363430"/>
            <a:ext cx="8814061" cy="1231424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05.12.2025 Договор № 39/06/2025 Подрядчиком не исполнен (неисполнение составляет более 6 месяцев), а Заказчиком не приняты должные меры по исполнению Договора № 39/06/2025 и не применены к Подрядчику меры ответственности, установленные Договором № 39/06/2025 (например: пункты 7.1., 7.1.3. Договора № 39/06/2025).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E71731B3-AB13-C70A-DC4A-68374FE33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78" b="97778" l="9692" r="93686">
                        <a14:foregroundMark x1="88840" y1="28056" x2="88840" y2="28056"/>
                        <a14:foregroundMark x1="93686" y1="28333" x2="93686" y2="28333"/>
                        <a14:foregroundMark x1="65345" y1="93611" x2="65345" y2="93611"/>
                        <a14:foregroundMark x1="21733" y1="34861" x2="21733" y2="36250"/>
                        <a14:foregroundMark x1="22907" y1="11389" x2="22907" y2="11389"/>
                        <a14:foregroundMark x1="32159" y1="7639" x2="32159" y2="7639"/>
                        <a14:foregroundMark x1="24816" y1="2778" x2="24816" y2="2778"/>
                        <a14:foregroundMark x1="33186" y1="64861" x2="33186" y2="64861"/>
                        <a14:foregroundMark x1="66079" y1="97778" x2="66079" y2="97778"/>
                        <a14:backgroundMark x1="74302" y1="92361" x2="74302" y2="92361"/>
                        <a14:backgroundMark x1="75330" y1="82639" x2="75330" y2="82639"/>
                        <a14:backgroundMark x1="71953" y1="87778" x2="71953" y2="87778"/>
                        <a14:backgroundMark x1="72834" y1="84306" x2="72834" y2="84306"/>
                        <a14:backgroundMark x1="71953" y1="87500" x2="71953" y2="87500"/>
                        <a14:backgroundMark x1="72981" y1="36944" x2="72981" y2="36944"/>
                        <a14:backgroundMark x1="69163" y1="35000" x2="69163" y2="35000"/>
                        <a14:backgroundMark x1="49927" y1="45972" x2="49927" y2="45972"/>
                        <a14:backgroundMark x1="30250" y1="9722" x2="30250" y2="9722"/>
                        <a14:backgroundMark x1="69897" y1="42361" x2="69897" y2="42361"/>
                        <a14:backgroundMark x1="24082" y1="66806" x2="24082" y2="66806"/>
                        <a14:backgroundMark x1="65639" y1="45139" x2="65639" y2="45139"/>
                        <a14:backgroundMark x1="61527" y1="48750" x2="61527" y2="48750"/>
                        <a14:backgroundMark x1="74743" y1="21667" x2="74743" y2="21667"/>
                        <a14:backgroundMark x1="75771" y1="20278" x2="75771" y2="20278"/>
                        <a14:backgroundMark x1="44053" y1="14583" x2="44053" y2="14583"/>
                        <a14:backgroundMark x1="46696" y1="13194" x2="46696" y2="13194"/>
                        <a14:backgroundMark x1="53744" y1="18472" x2="53744" y2="18472"/>
                        <a14:backgroundMark x1="6167" y1="42639" x2="6167" y2="42639"/>
                        <a14:backgroundMark x1="6167" y1="43333" x2="6167" y2="43333"/>
                        <a14:backgroundMark x1="6167" y1="43611" x2="6167" y2="43611"/>
                        <a14:backgroundMark x1="6314" y1="44028" x2="6314" y2="44028"/>
                        <a14:backgroundMark x1="6167" y1="44722" x2="6167" y2="44722"/>
                        <a14:backgroundMark x1="6167" y1="45278" x2="6167" y2="45278"/>
                        <a14:backgroundMark x1="6167" y1="46111" x2="6167" y2="46111"/>
                        <a14:backgroundMark x1="6167" y1="46667" x2="6167" y2="4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16" y="4629517"/>
            <a:ext cx="1725659" cy="182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13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: усеченные противолежащие углы 8">
            <a:extLst>
              <a:ext uri="{FF2B5EF4-FFF2-40B4-BE49-F238E27FC236}">
                <a16:creationId xmlns:a16="http://schemas.microsoft.com/office/drawing/2014/main" id="{1D53B37F-2BE1-6396-0991-891C21DE2B00}"/>
              </a:ext>
            </a:extLst>
          </p:cNvPr>
          <p:cNvSpPr/>
          <p:nvPr/>
        </p:nvSpPr>
        <p:spPr>
          <a:xfrm>
            <a:off x="1701880" y="1114136"/>
            <a:ext cx="9054845" cy="1385648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dirty="0"/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Выборочным визуальным осмотром выполненных работ установлено, что по Контрактам №№ 361, 587, 619, 627, 687, и Договорам №№ 45/08/2024, 46/08/2024 работы выполнены. Вместе с тем, по Контракту № 627, черная пластиковая труба смещена в сторону от сливного лотка.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63B13B-9847-C037-CC3D-38B5C3D4E8BD}"/>
              </a:ext>
            </a:extLst>
          </p:cNvPr>
          <p:cNvSpPr txBox="1"/>
          <p:nvPr/>
        </p:nvSpPr>
        <p:spPr>
          <a:xfrm>
            <a:off x="11736834" y="644610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11</a:t>
            </a:r>
          </a:p>
        </p:txBody>
      </p:sp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id="{B6BEE898-6F94-47B9-2D4B-DAF4211F8B01}"/>
              </a:ext>
            </a:extLst>
          </p:cNvPr>
          <p:cNvSpPr/>
          <p:nvPr/>
        </p:nvSpPr>
        <p:spPr>
          <a:xfrm>
            <a:off x="2974468" y="123427"/>
            <a:ext cx="6690740" cy="778336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r>
              <a:rPr lang="ru-RU" sz="2000" b="1" dirty="0">
                <a:ln w="18415" cmpd="sng">
                  <a:noFill/>
                  <a:prstDash val="solid"/>
                </a:ln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РЕЗУЛЬТАТЫ КОНТРОЛЬНОГО МЕРОПРИЯТИЯ:</a:t>
            </a:r>
            <a:endParaRPr lang="ru-RU" sz="2000" b="1" dirty="0">
              <a:solidFill>
                <a:schemeClr val="accent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Контрольный список (справа налево)">
            <a:extLst>
              <a:ext uri="{FF2B5EF4-FFF2-40B4-BE49-F238E27FC236}">
                <a16:creationId xmlns:a16="http://schemas.microsoft.com/office/drawing/2014/main" id="{97995E7C-5E87-02BA-438A-EC3E9D1FA1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40371" y="701644"/>
            <a:ext cx="889612" cy="824984"/>
          </a:xfrm>
          <a:prstGeom prst="rect">
            <a:avLst/>
          </a:prstGeom>
        </p:spPr>
      </p:pic>
      <p:pic>
        <p:nvPicPr>
          <p:cNvPr id="10" name="Рисунок 9" descr="C:\Users\VGlukhov\Desktop\Работа\Контрольные мероприятия\2025\Придомовые территории МКУ САД\Визуальный осмотр\Визуальный осмотр\IMG_128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8280" y="3036419"/>
            <a:ext cx="3358705" cy="2710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VGlukhov\Desktop\Работа\Контрольные мероприятия\2025\Придомовые территории МКУ САД\Визуальный осмотр\110___11\IMG_135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26961" y="3078709"/>
            <a:ext cx="3346516" cy="2637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VGlukhov\Desktop\Работа\Контрольные мероприятия\2025\Придомовые территории МКУ САД\Визуальный осмотр\Визуальный осмотр\IMG_133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496248" y="2962710"/>
            <a:ext cx="3331020" cy="2885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Изображение выглядит как зима, на открытом воздухе, снег, земл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D94E106-1E79-FC67-44FA-20891CA262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2723" y="2712157"/>
            <a:ext cx="2783277" cy="337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1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: усеченные противолежащие углы 8">
            <a:extLst>
              <a:ext uri="{FF2B5EF4-FFF2-40B4-BE49-F238E27FC236}">
                <a16:creationId xmlns:a16="http://schemas.microsoft.com/office/drawing/2014/main" id="{1D53B37F-2BE1-6396-0991-891C21DE2B00}"/>
              </a:ext>
            </a:extLst>
          </p:cNvPr>
          <p:cNvSpPr/>
          <p:nvPr/>
        </p:nvSpPr>
        <p:spPr>
          <a:xfrm>
            <a:off x="1246497" y="1181257"/>
            <a:ext cx="10235435" cy="1477102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ходе визуального осмотра по жалобам граждан, проживающих по ул. Звездная, д. 5/2, осмотрен люк, представляющий опасность и угрозу для жизни людей, который не относится к визуальному осмотру, проводимому в рамках контрольного мероприятия. Информация о вышеуказанном люке направлена в Прокуратуру города Петропавловск-Камчатского (письмо исх. от 18.11.2025 № 01-КСП-01/651-Д/25).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 descr="Контрольный список (справа налево)">
            <a:extLst>
              <a:ext uri="{FF2B5EF4-FFF2-40B4-BE49-F238E27FC236}">
                <a16:creationId xmlns:a16="http://schemas.microsoft.com/office/drawing/2014/main" id="{97995E7C-5E87-02BA-438A-EC3E9D1FA1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0618" y="792089"/>
            <a:ext cx="778336" cy="7783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63B13B-9847-C037-CC3D-38B5C3D4E8BD}"/>
              </a:ext>
            </a:extLst>
          </p:cNvPr>
          <p:cNvSpPr txBox="1"/>
          <p:nvPr/>
        </p:nvSpPr>
        <p:spPr>
          <a:xfrm>
            <a:off x="11736834" y="644610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12</a:t>
            </a:r>
          </a:p>
        </p:txBody>
      </p:sp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id="{B6BEE898-6F94-47B9-2D4B-DAF4211F8B01}"/>
              </a:ext>
            </a:extLst>
          </p:cNvPr>
          <p:cNvSpPr/>
          <p:nvPr/>
        </p:nvSpPr>
        <p:spPr>
          <a:xfrm>
            <a:off x="2974468" y="123427"/>
            <a:ext cx="6690740" cy="778336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r>
              <a:rPr lang="ru-RU" sz="2000" b="1" dirty="0">
                <a:ln w="18415" cmpd="sng">
                  <a:noFill/>
                  <a:prstDash val="solid"/>
                </a:ln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РЕЗУЛЬТАТЫ КОНТРОЛЬНОГО МЕРОПРИЯТИЯ:</a:t>
            </a:r>
            <a:endParaRPr lang="ru-RU" sz="2000" b="1" dirty="0">
              <a:solidFill>
                <a:schemeClr val="accent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C:\Users\IShirokova\Desktop\Новая папка (2)\IMG_118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31" t="12066" r="18687" b="32259"/>
          <a:stretch>
            <a:fillRect/>
          </a:stretch>
        </p:blipFill>
        <p:spPr bwMode="auto">
          <a:xfrm rot="16200000">
            <a:off x="2129370" y="2473910"/>
            <a:ext cx="2387598" cy="4326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3" t="24167" r="32997" b="47341"/>
          <a:stretch>
            <a:fillRect/>
          </a:stretch>
        </p:blipFill>
        <p:spPr bwMode="auto">
          <a:xfrm>
            <a:off x="6364214" y="3429000"/>
            <a:ext cx="4411135" cy="2401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905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усеченные противолежащие углы 4">
            <a:extLst>
              <a:ext uri="{FF2B5EF4-FFF2-40B4-BE49-F238E27FC236}">
                <a16:creationId xmlns:a16="http://schemas.microsoft.com/office/drawing/2014/main" id="{1AB79B41-B32D-5319-6F6A-E13902D5A139}"/>
              </a:ext>
            </a:extLst>
          </p:cNvPr>
          <p:cNvSpPr/>
          <p:nvPr/>
        </p:nvSpPr>
        <p:spPr>
          <a:xfrm>
            <a:off x="514561" y="1225486"/>
            <a:ext cx="4349670" cy="2479248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Отчет о результатах контрольного мероприятия направить для сведения: </a:t>
            </a:r>
          </a:p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Городскую Думу Петропавловск-Камчатского городского округа;</a:t>
            </a:r>
          </a:p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Главе Петропавловск-Камчатского городского округа.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B51333-4DFD-C12A-89DE-8BFF855321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4063" y1="27865" x2="19824" y2="26953"/>
                        <a14:foregroundMark x1="10547" y1="64974" x2="10449" y2="68880"/>
                        <a14:foregroundMark x1="50098" y1="71615" x2="48336" y2="76760"/>
                        <a14:foregroundMark x1="75195" y1="61328" x2="81641" y2="80990"/>
                        <a14:foregroundMark x1="79785" y1="73307" x2="81738" y2="80859"/>
                        <a14:foregroundMark x1="81055" y1="76302" x2="82422" y2="80859"/>
                        <a14:foregroundMark x1="48012" y1="78385" x2="47949" y2="78776"/>
                        <a14:foregroundMark x1="48242" y1="76953" x2="48012" y2="78385"/>
                        <a14:foregroundMark x1="89648" y1="13802" x2="89355" y2="51693"/>
                        <a14:foregroundMark x1="16514" y1="27344" x2="19915" y2="26803"/>
                        <a14:foregroundMark x1="14063" y1="27734" x2="16514" y2="27344"/>
                        <a14:foregroundMark x1="22856" y1="28062" x2="21387" y2="27083"/>
                        <a14:foregroundMark x1="22804" y1="27901" x2="21387" y2="27214"/>
                        <a14:foregroundMark x1="14160" y1="27474" x2="19629" y2="26823"/>
                        <a14:foregroundMark x1="19629" y1="26823" x2="22913" y2="28243"/>
                        <a14:foregroundMark x1="16339" y1="27214" x2="19434" y2="26563"/>
                        <a14:foregroundMark x1="19434" y1="26563" x2="22656" y2="27083"/>
                        <a14:foregroundMark x1="23926" y1="29297" x2="22363" y2="27474"/>
                        <a14:foregroundMark x1="16142" y1="26953" x2="19043" y2="26432"/>
                        <a14:foregroundMark x1="13965" y1="27344" x2="16142" y2="26953"/>
                        <a14:foregroundMark x1="19043" y1="26432" x2="22949" y2="27083"/>
                        <a14:foregroundMark x1="13672" y1="28255" x2="14941" y2="27474"/>
                        <a14:foregroundMark x1="14160" y1="56120" x2="14160" y2="56120"/>
                        <a14:foregroundMark x1="14355" y1="56380" x2="14355" y2="56380"/>
                        <a14:foregroundMark x1="82715" y1="80078" x2="82715" y2="80078"/>
                        <a14:foregroundMark x1="82813" y1="80990" x2="82813" y2="80990"/>
                        <a14:backgroundMark x1="82715" y1="78255" x2="81348" y2="74870"/>
                        <a14:backgroundMark x1="82715" y1="79427" x2="81836" y2="77083"/>
                        <a14:backgroundMark x1="48828" y1="78385" x2="48828" y2="78385"/>
                        <a14:backgroundMark x1="13086" y1="60938" x2="13770" y2="58073"/>
                        <a14:backgroundMark x1="24512" y1="29427" x2="23436" y2="27802"/>
                        <a14:backgroundMark x1="22656" y1="27083" x2="22656" y2="27083"/>
                        <a14:backgroundMark x1="23145" y1="26953" x2="23145" y2="26953"/>
                        <a14:backgroundMark x1="23047" y1="26953" x2="23047" y2="26953"/>
                        <a14:backgroundMark x1="22949" y1="27083" x2="22949" y2="27083"/>
                        <a14:backgroundMark x1="22363" y1="26953" x2="22363" y2="26953"/>
                        <a14:backgroundMark x1="22559" y1="26693" x2="22559" y2="26693"/>
                        <a14:backgroundMark x1="22461" y1="27083" x2="22461" y2="27083"/>
                        <a14:backgroundMark x1="22070" y1="26693" x2="22070" y2="26693"/>
                        <a14:backgroundMark x1="21680" y1="26432" x2="21680" y2="26432"/>
                        <a14:backgroundMark x1="21680" y1="26563" x2="21680" y2="26563"/>
                        <a14:backgroundMark x1="13965" y1="27214" x2="13965" y2="27214"/>
                        <a14:backgroundMark x1="14258" y1="27214" x2="14258" y2="27214"/>
                        <a14:backgroundMark x1="14551" y1="27083" x2="14551" y2="27083"/>
                        <a14:backgroundMark x1="15137" y1="26953" x2="15137" y2="26953"/>
                        <a14:backgroundMark x1="14160" y1="56380" x2="14160" y2="56380"/>
                        <a14:backgroundMark x1="24023" y1="53516" x2="24023" y2="53516"/>
                        <a14:backgroundMark x1="82910" y1="81120" x2="82910" y2="81120"/>
                        <a14:backgroundMark x1="83105" y1="81120" x2="83105" y2="811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02" y="3907189"/>
            <a:ext cx="3691917" cy="2768938"/>
          </a:xfrm>
          <a:prstGeom prst="rect">
            <a:avLst/>
          </a:prstGeom>
        </p:spPr>
      </p:pic>
      <p:sp>
        <p:nvSpPr>
          <p:cNvPr id="9" name="Прямоугольник: усеченные противолежащие углы 8">
            <a:extLst>
              <a:ext uri="{FF2B5EF4-FFF2-40B4-BE49-F238E27FC236}">
                <a16:creationId xmlns:a16="http://schemas.microsoft.com/office/drawing/2014/main" id="{4576C24A-910E-15B7-B752-DFCB6E93CC6E}"/>
              </a:ext>
            </a:extLst>
          </p:cNvPr>
          <p:cNvSpPr/>
          <p:nvPr/>
        </p:nvSpPr>
        <p:spPr>
          <a:xfrm>
            <a:off x="4977711" y="1225486"/>
            <a:ext cx="7164231" cy="5090473"/>
          </a:xfrm>
          <a:custGeom>
            <a:avLst/>
            <a:gdLst>
              <a:gd name="connsiteX0" fmla="*/ 0 w 7060676"/>
              <a:gd name="connsiteY0" fmla="*/ 0 h 5215224"/>
              <a:gd name="connsiteX1" fmla="*/ 6191455 w 7060676"/>
              <a:gd name="connsiteY1" fmla="*/ 0 h 5215224"/>
              <a:gd name="connsiteX2" fmla="*/ 7060676 w 7060676"/>
              <a:gd name="connsiteY2" fmla="*/ 869221 h 5215224"/>
              <a:gd name="connsiteX3" fmla="*/ 7060676 w 7060676"/>
              <a:gd name="connsiteY3" fmla="*/ 5215224 h 5215224"/>
              <a:gd name="connsiteX4" fmla="*/ 7060676 w 7060676"/>
              <a:gd name="connsiteY4" fmla="*/ 5215224 h 5215224"/>
              <a:gd name="connsiteX5" fmla="*/ 869221 w 7060676"/>
              <a:gd name="connsiteY5" fmla="*/ 5215224 h 5215224"/>
              <a:gd name="connsiteX6" fmla="*/ 0 w 7060676"/>
              <a:gd name="connsiteY6" fmla="*/ 4346003 h 5215224"/>
              <a:gd name="connsiteX7" fmla="*/ 0 w 7060676"/>
              <a:gd name="connsiteY7" fmla="*/ 0 h 5215224"/>
              <a:gd name="connsiteX0" fmla="*/ 75415 w 7060676"/>
              <a:gd name="connsiteY0" fmla="*/ 9427 h 5215224"/>
              <a:gd name="connsiteX1" fmla="*/ 6191455 w 7060676"/>
              <a:gd name="connsiteY1" fmla="*/ 0 h 5215224"/>
              <a:gd name="connsiteX2" fmla="*/ 7060676 w 7060676"/>
              <a:gd name="connsiteY2" fmla="*/ 869221 h 5215224"/>
              <a:gd name="connsiteX3" fmla="*/ 7060676 w 7060676"/>
              <a:gd name="connsiteY3" fmla="*/ 5215224 h 5215224"/>
              <a:gd name="connsiteX4" fmla="*/ 7060676 w 7060676"/>
              <a:gd name="connsiteY4" fmla="*/ 5215224 h 5215224"/>
              <a:gd name="connsiteX5" fmla="*/ 869221 w 7060676"/>
              <a:gd name="connsiteY5" fmla="*/ 5215224 h 5215224"/>
              <a:gd name="connsiteX6" fmla="*/ 0 w 7060676"/>
              <a:gd name="connsiteY6" fmla="*/ 4346003 h 5215224"/>
              <a:gd name="connsiteX7" fmla="*/ 75415 w 7060676"/>
              <a:gd name="connsiteY7" fmla="*/ 9427 h 5215224"/>
              <a:gd name="connsiteX0" fmla="*/ 103695 w 7088956"/>
              <a:gd name="connsiteY0" fmla="*/ 9427 h 5215224"/>
              <a:gd name="connsiteX1" fmla="*/ 6219735 w 7088956"/>
              <a:gd name="connsiteY1" fmla="*/ 0 h 5215224"/>
              <a:gd name="connsiteX2" fmla="*/ 7088956 w 7088956"/>
              <a:gd name="connsiteY2" fmla="*/ 869221 h 5215224"/>
              <a:gd name="connsiteX3" fmla="*/ 7088956 w 7088956"/>
              <a:gd name="connsiteY3" fmla="*/ 5215224 h 5215224"/>
              <a:gd name="connsiteX4" fmla="*/ 7088956 w 7088956"/>
              <a:gd name="connsiteY4" fmla="*/ 5215224 h 5215224"/>
              <a:gd name="connsiteX5" fmla="*/ 897501 w 7088956"/>
              <a:gd name="connsiteY5" fmla="*/ 5215224 h 5215224"/>
              <a:gd name="connsiteX6" fmla="*/ 0 w 7088956"/>
              <a:gd name="connsiteY6" fmla="*/ 4723075 h 5215224"/>
              <a:gd name="connsiteX7" fmla="*/ 103695 w 7088956"/>
              <a:gd name="connsiteY7" fmla="*/ 9427 h 5215224"/>
              <a:gd name="connsiteX0" fmla="*/ 0 w 7098232"/>
              <a:gd name="connsiteY0" fmla="*/ 28280 h 5215224"/>
              <a:gd name="connsiteX1" fmla="*/ 6229011 w 7098232"/>
              <a:gd name="connsiteY1" fmla="*/ 0 h 5215224"/>
              <a:gd name="connsiteX2" fmla="*/ 7098232 w 7098232"/>
              <a:gd name="connsiteY2" fmla="*/ 869221 h 5215224"/>
              <a:gd name="connsiteX3" fmla="*/ 7098232 w 7098232"/>
              <a:gd name="connsiteY3" fmla="*/ 5215224 h 5215224"/>
              <a:gd name="connsiteX4" fmla="*/ 7098232 w 7098232"/>
              <a:gd name="connsiteY4" fmla="*/ 5215224 h 5215224"/>
              <a:gd name="connsiteX5" fmla="*/ 906777 w 7098232"/>
              <a:gd name="connsiteY5" fmla="*/ 5215224 h 5215224"/>
              <a:gd name="connsiteX6" fmla="*/ 9276 w 7098232"/>
              <a:gd name="connsiteY6" fmla="*/ 4723075 h 5215224"/>
              <a:gd name="connsiteX7" fmla="*/ 0 w 7098232"/>
              <a:gd name="connsiteY7" fmla="*/ 28280 h 5215224"/>
              <a:gd name="connsiteX0" fmla="*/ 0 w 7154718"/>
              <a:gd name="connsiteY0" fmla="*/ 47134 h 5215224"/>
              <a:gd name="connsiteX1" fmla="*/ 6285497 w 7154718"/>
              <a:gd name="connsiteY1" fmla="*/ 0 h 5215224"/>
              <a:gd name="connsiteX2" fmla="*/ 7154718 w 7154718"/>
              <a:gd name="connsiteY2" fmla="*/ 869221 h 5215224"/>
              <a:gd name="connsiteX3" fmla="*/ 7154718 w 7154718"/>
              <a:gd name="connsiteY3" fmla="*/ 5215224 h 5215224"/>
              <a:gd name="connsiteX4" fmla="*/ 7154718 w 7154718"/>
              <a:gd name="connsiteY4" fmla="*/ 5215224 h 5215224"/>
              <a:gd name="connsiteX5" fmla="*/ 963263 w 7154718"/>
              <a:gd name="connsiteY5" fmla="*/ 5215224 h 5215224"/>
              <a:gd name="connsiteX6" fmla="*/ 65762 w 7154718"/>
              <a:gd name="connsiteY6" fmla="*/ 4723075 h 5215224"/>
              <a:gd name="connsiteX7" fmla="*/ 0 w 7154718"/>
              <a:gd name="connsiteY7" fmla="*/ 47134 h 5215224"/>
              <a:gd name="connsiteX0" fmla="*/ 0 w 7154718"/>
              <a:gd name="connsiteY0" fmla="*/ 47134 h 5215224"/>
              <a:gd name="connsiteX1" fmla="*/ 7151611 w 7154718"/>
              <a:gd name="connsiteY1" fmla="*/ 0 h 5215224"/>
              <a:gd name="connsiteX2" fmla="*/ 7154718 w 7154718"/>
              <a:gd name="connsiteY2" fmla="*/ 869221 h 5215224"/>
              <a:gd name="connsiteX3" fmla="*/ 7154718 w 7154718"/>
              <a:gd name="connsiteY3" fmla="*/ 5215224 h 5215224"/>
              <a:gd name="connsiteX4" fmla="*/ 7154718 w 7154718"/>
              <a:gd name="connsiteY4" fmla="*/ 5215224 h 5215224"/>
              <a:gd name="connsiteX5" fmla="*/ 963263 w 7154718"/>
              <a:gd name="connsiteY5" fmla="*/ 5215224 h 5215224"/>
              <a:gd name="connsiteX6" fmla="*/ 65762 w 7154718"/>
              <a:gd name="connsiteY6" fmla="*/ 4723075 h 5215224"/>
              <a:gd name="connsiteX7" fmla="*/ 0 w 7154718"/>
              <a:gd name="connsiteY7" fmla="*/ 47134 h 5215224"/>
              <a:gd name="connsiteX0" fmla="*/ 0 w 7154718"/>
              <a:gd name="connsiteY0" fmla="*/ 47134 h 5215224"/>
              <a:gd name="connsiteX1" fmla="*/ 7151611 w 7154718"/>
              <a:gd name="connsiteY1" fmla="*/ 0 h 5215224"/>
              <a:gd name="connsiteX2" fmla="*/ 7154718 w 7154718"/>
              <a:gd name="connsiteY2" fmla="*/ 869221 h 5215224"/>
              <a:gd name="connsiteX3" fmla="*/ 7154718 w 7154718"/>
              <a:gd name="connsiteY3" fmla="*/ 5215224 h 5215224"/>
              <a:gd name="connsiteX4" fmla="*/ 7154718 w 7154718"/>
              <a:gd name="connsiteY4" fmla="*/ 5215224 h 5215224"/>
              <a:gd name="connsiteX5" fmla="*/ 963263 w 7154718"/>
              <a:gd name="connsiteY5" fmla="*/ 5215224 h 5215224"/>
              <a:gd name="connsiteX6" fmla="*/ 65762 w 7154718"/>
              <a:gd name="connsiteY6" fmla="*/ 5182400 h 5215224"/>
              <a:gd name="connsiteX7" fmla="*/ 0 w 7154718"/>
              <a:gd name="connsiteY7" fmla="*/ 47134 h 521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54718" h="5215224">
                <a:moveTo>
                  <a:pt x="0" y="47134"/>
                </a:moveTo>
                <a:lnTo>
                  <a:pt x="7151611" y="0"/>
                </a:lnTo>
                <a:cubicBezTo>
                  <a:pt x="7152647" y="289740"/>
                  <a:pt x="7153682" y="579481"/>
                  <a:pt x="7154718" y="869221"/>
                </a:cubicBezTo>
                <a:lnTo>
                  <a:pt x="7154718" y="5215224"/>
                </a:lnTo>
                <a:lnTo>
                  <a:pt x="7154718" y="5215224"/>
                </a:lnTo>
                <a:lnTo>
                  <a:pt x="963263" y="5215224"/>
                </a:lnTo>
                <a:lnTo>
                  <a:pt x="65762" y="5182400"/>
                </a:lnTo>
                <a:lnTo>
                  <a:pt x="0" y="47134"/>
                </a:lnTo>
                <a:close/>
              </a:path>
            </a:pathLst>
          </a:cu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2. Направить представление в Муниципальное казенное учреждение «Служба автомобильных дорог Петропавловск-Камчатского городского округа» по устранению выявленных бюджетных и иных нарушений и недостатков, возмещению причиненного вреда, по привлечению к ответственности должностных лиц, виновных в допущенных нарушениях, а также мер по пресечению, устранению и предупреждению нарушений.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3.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Направить информационное письмо Главе Петропавловск-Камчатского городского округа о необходимости указаний Управлению имущественных и земельных отношений администрации Петропавловск-Камчатского городского округа, Контрольному управлению администрации Петропавловск-Камчатского городского округа, Управлению дорожного хозяйства, транспорта и благоустройства администрации Петропавловск-Камчатского городского округа о проведении совместной работы по распределению (исключению) имущества, закрепленного на праве оперативного управления за подведомственным Управлению дорожного хозяйства, транспорта и благоустройства администрации Петропавловск-Камчатского городского округа Учреждением, которое является спорным (то есть числится и в казне городского округа, и в соответствии с действующим законодательством (при соблюдении определенных требований) должно закреплено за иными юридическими лицами), в целях эффективного расходования бюджетных средств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: усеченные противолежащие углы 2">
            <a:extLst>
              <a:ext uri="{FF2B5EF4-FFF2-40B4-BE49-F238E27FC236}">
                <a16:creationId xmlns:a16="http://schemas.microsoft.com/office/drawing/2014/main" id="{332FA939-63F2-BC97-9664-C895FFA7DBEB}"/>
              </a:ext>
            </a:extLst>
          </p:cNvPr>
          <p:cNvSpPr/>
          <p:nvPr/>
        </p:nvSpPr>
        <p:spPr>
          <a:xfrm>
            <a:off x="1369272" y="250866"/>
            <a:ext cx="9453455" cy="778336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r>
              <a:rPr lang="ru-RU" sz="2000" b="1" dirty="0">
                <a:ln w="18415" cmpd="sng">
                  <a:noFill/>
                  <a:prstDash val="solid"/>
                </a:ln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ПРЕДЛОЖЕНИЯ ПО РЕЗУЛЬТАТАМ КОНТРОЛЬНОГО МЕРОПРИЯТИЯ:</a:t>
            </a:r>
            <a:endParaRPr lang="ru-RU" sz="2000" b="1" dirty="0">
              <a:solidFill>
                <a:schemeClr val="accent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Контрольный список (справа налево)">
            <a:extLst>
              <a:ext uri="{FF2B5EF4-FFF2-40B4-BE49-F238E27FC236}">
                <a16:creationId xmlns:a16="http://schemas.microsoft.com/office/drawing/2014/main" id="{FEC7AE75-4777-E3FE-30D7-20C89FB21A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43867" y="4350521"/>
            <a:ext cx="751979" cy="8539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D8F813-77C8-40DF-BC21-00819E742981}"/>
              </a:ext>
            </a:extLst>
          </p:cNvPr>
          <p:cNvSpPr txBox="1"/>
          <p:nvPr/>
        </p:nvSpPr>
        <p:spPr>
          <a:xfrm>
            <a:off x="11723928" y="64224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153978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усеченные противолежащие углы 2">
            <a:extLst>
              <a:ext uri="{FF2B5EF4-FFF2-40B4-BE49-F238E27FC236}">
                <a16:creationId xmlns:a16="http://schemas.microsoft.com/office/drawing/2014/main" id="{332FA939-63F2-BC97-9664-C895FFA7DBEB}"/>
              </a:ext>
            </a:extLst>
          </p:cNvPr>
          <p:cNvSpPr/>
          <p:nvPr/>
        </p:nvSpPr>
        <p:spPr>
          <a:xfrm>
            <a:off x="1369272" y="250866"/>
            <a:ext cx="9453455" cy="778336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r>
              <a:rPr lang="ru-RU" sz="2000" b="1" dirty="0">
                <a:ln w="18415" cmpd="sng">
                  <a:noFill/>
                  <a:prstDash val="solid"/>
                </a:ln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ПРЕДЛОЖЕНИЯ ПО РЕЗУЛЬТАТАМ КОНТРОЛЬНОГО МЕРОПРИЯТИЯ:</a:t>
            </a:r>
            <a:endParaRPr lang="ru-RU" sz="2000" b="1" dirty="0">
              <a:solidFill>
                <a:schemeClr val="accent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D8F813-77C8-40DF-BC21-00819E742981}"/>
              </a:ext>
            </a:extLst>
          </p:cNvPr>
          <p:cNvSpPr txBox="1"/>
          <p:nvPr/>
        </p:nvSpPr>
        <p:spPr>
          <a:xfrm>
            <a:off x="11723928" y="64224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14</a:t>
            </a:r>
          </a:p>
        </p:txBody>
      </p:sp>
      <p:sp>
        <p:nvSpPr>
          <p:cNvPr id="11" name="Прямоугольник: усеченные противолежащие углы 8">
            <a:extLst>
              <a:ext uri="{FF2B5EF4-FFF2-40B4-BE49-F238E27FC236}">
                <a16:creationId xmlns:a16="http://schemas.microsoft.com/office/drawing/2014/main" id="{4576C24A-910E-15B7-B752-DFCB6E93CC6E}"/>
              </a:ext>
            </a:extLst>
          </p:cNvPr>
          <p:cNvSpPr/>
          <p:nvPr/>
        </p:nvSpPr>
        <p:spPr>
          <a:xfrm>
            <a:off x="317726" y="1602556"/>
            <a:ext cx="5778273" cy="4713403"/>
          </a:xfrm>
          <a:custGeom>
            <a:avLst/>
            <a:gdLst>
              <a:gd name="connsiteX0" fmla="*/ 0 w 7060676"/>
              <a:gd name="connsiteY0" fmla="*/ 0 h 5215224"/>
              <a:gd name="connsiteX1" fmla="*/ 6191455 w 7060676"/>
              <a:gd name="connsiteY1" fmla="*/ 0 h 5215224"/>
              <a:gd name="connsiteX2" fmla="*/ 7060676 w 7060676"/>
              <a:gd name="connsiteY2" fmla="*/ 869221 h 5215224"/>
              <a:gd name="connsiteX3" fmla="*/ 7060676 w 7060676"/>
              <a:gd name="connsiteY3" fmla="*/ 5215224 h 5215224"/>
              <a:gd name="connsiteX4" fmla="*/ 7060676 w 7060676"/>
              <a:gd name="connsiteY4" fmla="*/ 5215224 h 5215224"/>
              <a:gd name="connsiteX5" fmla="*/ 869221 w 7060676"/>
              <a:gd name="connsiteY5" fmla="*/ 5215224 h 5215224"/>
              <a:gd name="connsiteX6" fmla="*/ 0 w 7060676"/>
              <a:gd name="connsiteY6" fmla="*/ 4346003 h 5215224"/>
              <a:gd name="connsiteX7" fmla="*/ 0 w 7060676"/>
              <a:gd name="connsiteY7" fmla="*/ 0 h 5215224"/>
              <a:gd name="connsiteX0" fmla="*/ 75415 w 7060676"/>
              <a:gd name="connsiteY0" fmla="*/ 9427 h 5215224"/>
              <a:gd name="connsiteX1" fmla="*/ 6191455 w 7060676"/>
              <a:gd name="connsiteY1" fmla="*/ 0 h 5215224"/>
              <a:gd name="connsiteX2" fmla="*/ 7060676 w 7060676"/>
              <a:gd name="connsiteY2" fmla="*/ 869221 h 5215224"/>
              <a:gd name="connsiteX3" fmla="*/ 7060676 w 7060676"/>
              <a:gd name="connsiteY3" fmla="*/ 5215224 h 5215224"/>
              <a:gd name="connsiteX4" fmla="*/ 7060676 w 7060676"/>
              <a:gd name="connsiteY4" fmla="*/ 5215224 h 5215224"/>
              <a:gd name="connsiteX5" fmla="*/ 869221 w 7060676"/>
              <a:gd name="connsiteY5" fmla="*/ 5215224 h 5215224"/>
              <a:gd name="connsiteX6" fmla="*/ 0 w 7060676"/>
              <a:gd name="connsiteY6" fmla="*/ 4346003 h 5215224"/>
              <a:gd name="connsiteX7" fmla="*/ 75415 w 7060676"/>
              <a:gd name="connsiteY7" fmla="*/ 9427 h 5215224"/>
              <a:gd name="connsiteX0" fmla="*/ 103695 w 7088956"/>
              <a:gd name="connsiteY0" fmla="*/ 9427 h 5215224"/>
              <a:gd name="connsiteX1" fmla="*/ 6219735 w 7088956"/>
              <a:gd name="connsiteY1" fmla="*/ 0 h 5215224"/>
              <a:gd name="connsiteX2" fmla="*/ 7088956 w 7088956"/>
              <a:gd name="connsiteY2" fmla="*/ 869221 h 5215224"/>
              <a:gd name="connsiteX3" fmla="*/ 7088956 w 7088956"/>
              <a:gd name="connsiteY3" fmla="*/ 5215224 h 5215224"/>
              <a:gd name="connsiteX4" fmla="*/ 7088956 w 7088956"/>
              <a:gd name="connsiteY4" fmla="*/ 5215224 h 5215224"/>
              <a:gd name="connsiteX5" fmla="*/ 897501 w 7088956"/>
              <a:gd name="connsiteY5" fmla="*/ 5215224 h 5215224"/>
              <a:gd name="connsiteX6" fmla="*/ 0 w 7088956"/>
              <a:gd name="connsiteY6" fmla="*/ 4723075 h 5215224"/>
              <a:gd name="connsiteX7" fmla="*/ 103695 w 7088956"/>
              <a:gd name="connsiteY7" fmla="*/ 9427 h 5215224"/>
              <a:gd name="connsiteX0" fmla="*/ 0 w 7098232"/>
              <a:gd name="connsiteY0" fmla="*/ 28280 h 5215224"/>
              <a:gd name="connsiteX1" fmla="*/ 6229011 w 7098232"/>
              <a:gd name="connsiteY1" fmla="*/ 0 h 5215224"/>
              <a:gd name="connsiteX2" fmla="*/ 7098232 w 7098232"/>
              <a:gd name="connsiteY2" fmla="*/ 869221 h 5215224"/>
              <a:gd name="connsiteX3" fmla="*/ 7098232 w 7098232"/>
              <a:gd name="connsiteY3" fmla="*/ 5215224 h 5215224"/>
              <a:gd name="connsiteX4" fmla="*/ 7098232 w 7098232"/>
              <a:gd name="connsiteY4" fmla="*/ 5215224 h 5215224"/>
              <a:gd name="connsiteX5" fmla="*/ 906777 w 7098232"/>
              <a:gd name="connsiteY5" fmla="*/ 5215224 h 5215224"/>
              <a:gd name="connsiteX6" fmla="*/ 9276 w 7098232"/>
              <a:gd name="connsiteY6" fmla="*/ 4723075 h 5215224"/>
              <a:gd name="connsiteX7" fmla="*/ 0 w 7098232"/>
              <a:gd name="connsiteY7" fmla="*/ 28280 h 5215224"/>
              <a:gd name="connsiteX0" fmla="*/ 0 w 7154718"/>
              <a:gd name="connsiteY0" fmla="*/ 47134 h 5215224"/>
              <a:gd name="connsiteX1" fmla="*/ 6285497 w 7154718"/>
              <a:gd name="connsiteY1" fmla="*/ 0 h 5215224"/>
              <a:gd name="connsiteX2" fmla="*/ 7154718 w 7154718"/>
              <a:gd name="connsiteY2" fmla="*/ 869221 h 5215224"/>
              <a:gd name="connsiteX3" fmla="*/ 7154718 w 7154718"/>
              <a:gd name="connsiteY3" fmla="*/ 5215224 h 5215224"/>
              <a:gd name="connsiteX4" fmla="*/ 7154718 w 7154718"/>
              <a:gd name="connsiteY4" fmla="*/ 5215224 h 5215224"/>
              <a:gd name="connsiteX5" fmla="*/ 963263 w 7154718"/>
              <a:gd name="connsiteY5" fmla="*/ 5215224 h 5215224"/>
              <a:gd name="connsiteX6" fmla="*/ 65762 w 7154718"/>
              <a:gd name="connsiteY6" fmla="*/ 4723075 h 5215224"/>
              <a:gd name="connsiteX7" fmla="*/ 0 w 7154718"/>
              <a:gd name="connsiteY7" fmla="*/ 47134 h 5215224"/>
              <a:gd name="connsiteX0" fmla="*/ 0 w 7154718"/>
              <a:gd name="connsiteY0" fmla="*/ 47134 h 5215224"/>
              <a:gd name="connsiteX1" fmla="*/ 7151611 w 7154718"/>
              <a:gd name="connsiteY1" fmla="*/ 0 h 5215224"/>
              <a:gd name="connsiteX2" fmla="*/ 7154718 w 7154718"/>
              <a:gd name="connsiteY2" fmla="*/ 869221 h 5215224"/>
              <a:gd name="connsiteX3" fmla="*/ 7154718 w 7154718"/>
              <a:gd name="connsiteY3" fmla="*/ 5215224 h 5215224"/>
              <a:gd name="connsiteX4" fmla="*/ 7154718 w 7154718"/>
              <a:gd name="connsiteY4" fmla="*/ 5215224 h 5215224"/>
              <a:gd name="connsiteX5" fmla="*/ 963263 w 7154718"/>
              <a:gd name="connsiteY5" fmla="*/ 5215224 h 5215224"/>
              <a:gd name="connsiteX6" fmla="*/ 65762 w 7154718"/>
              <a:gd name="connsiteY6" fmla="*/ 4723075 h 5215224"/>
              <a:gd name="connsiteX7" fmla="*/ 0 w 7154718"/>
              <a:gd name="connsiteY7" fmla="*/ 47134 h 5215224"/>
              <a:gd name="connsiteX0" fmla="*/ 0 w 7154718"/>
              <a:gd name="connsiteY0" fmla="*/ 47134 h 5215224"/>
              <a:gd name="connsiteX1" fmla="*/ 7151611 w 7154718"/>
              <a:gd name="connsiteY1" fmla="*/ 0 h 5215224"/>
              <a:gd name="connsiteX2" fmla="*/ 7154718 w 7154718"/>
              <a:gd name="connsiteY2" fmla="*/ 869221 h 5215224"/>
              <a:gd name="connsiteX3" fmla="*/ 7154718 w 7154718"/>
              <a:gd name="connsiteY3" fmla="*/ 5215224 h 5215224"/>
              <a:gd name="connsiteX4" fmla="*/ 7154718 w 7154718"/>
              <a:gd name="connsiteY4" fmla="*/ 5215224 h 5215224"/>
              <a:gd name="connsiteX5" fmla="*/ 963263 w 7154718"/>
              <a:gd name="connsiteY5" fmla="*/ 5215224 h 5215224"/>
              <a:gd name="connsiteX6" fmla="*/ 65762 w 7154718"/>
              <a:gd name="connsiteY6" fmla="*/ 5182400 h 5215224"/>
              <a:gd name="connsiteX7" fmla="*/ 0 w 7154718"/>
              <a:gd name="connsiteY7" fmla="*/ 47134 h 521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54718" h="5215224">
                <a:moveTo>
                  <a:pt x="0" y="47134"/>
                </a:moveTo>
                <a:lnTo>
                  <a:pt x="7151611" y="0"/>
                </a:lnTo>
                <a:cubicBezTo>
                  <a:pt x="7152647" y="289740"/>
                  <a:pt x="7153682" y="579481"/>
                  <a:pt x="7154718" y="869221"/>
                </a:cubicBezTo>
                <a:lnTo>
                  <a:pt x="7154718" y="5215224"/>
                </a:lnTo>
                <a:lnTo>
                  <a:pt x="7154718" y="5215224"/>
                </a:lnTo>
                <a:lnTo>
                  <a:pt x="963263" y="5215224"/>
                </a:lnTo>
                <a:lnTo>
                  <a:pt x="65762" y="5182400"/>
                </a:lnTo>
                <a:lnTo>
                  <a:pt x="0" y="47134"/>
                </a:lnTo>
                <a:close/>
              </a:path>
            </a:pathLst>
          </a:cu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4.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Направить информационное письмо в адрес Управления дорожного хозяйства, транспорта и благоустройства администрации Петропавловск-Камчатского городского округа в целях  проведения мероприятий, касающихся распределения (исключения) имущества, закрепленного на праве оперативного управления за подведомственным Управлению дорожного хозяйства, транспорта и благоустройства администрации Петропавловск-Камчатского городского округа Учреждением, которое является спорным (то есть числится и в казне городского округа, а в соответствии с действующим законодательством (при соблюдении определенных требований должно быть закреплено за иными лицами, либо не относится к полномочиям Учреждения), в целях эффективного расходования бюджетных средств, совместно с Управлением имущественных и земельных отношений администрации Петропавловск-Камчатского городского округа. Также, о проведении работы с подведомственным Управлению Учреждением о недопустимости направления в Контрольно-счетную палату недостоверных сведений и информации.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усеченные противолежащие углы 8">
            <a:extLst>
              <a:ext uri="{FF2B5EF4-FFF2-40B4-BE49-F238E27FC236}">
                <a16:creationId xmlns:a16="http://schemas.microsoft.com/office/drawing/2014/main" id="{4576C24A-910E-15B7-B752-DFCB6E93CC6E}"/>
              </a:ext>
            </a:extLst>
          </p:cNvPr>
          <p:cNvSpPr/>
          <p:nvPr/>
        </p:nvSpPr>
        <p:spPr>
          <a:xfrm>
            <a:off x="6344239" y="1602555"/>
            <a:ext cx="5675845" cy="4713403"/>
          </a:xfrm>
          <a:custGeom>
            <a:avLst/>
            <a:gdLst>
              <a:gd name="connsiteX0" fmla="*/ 0 w 7060676"/>
              <a:gd name="connsiteY0" fmla="*/ 0 h 5215224"/>
              <a:gd name="connsiteX1" fmla="*/ 6191455 w 7060676"/>
              <a:gd name="connsiteY1" fmla="*/ 0 h 5215224"/>
              <a:gd name="connsiteX2" fmla="*/ 7060676 w 7060676"/>
              <a:gd name="connsiteY2" fmla="*/ 869221 h 5215224"/>
              <a:gd name="connsiteX3" fmla="*/ 7060676 w 7060676"/>
              <a:gd name="connsiteY3" fmla="*/ 5215224 h 5215224"/>
              <a:gd name="connsiteX4" fmla="*/ 7060676 w 7060676"/>
              <a:gd name="connsiteY4" fmla="*/ 5215224 h 5215224"/>
              <a:gd name="connsiteX5" fmla="*/ 869221 w 7060676"/>
              <a:gd name="connsiteY5" fmla="*/ 5215224 h 5215224"/>
              <a:gd name="connsiteX6" fmla="*/ 0 w 7060676"/>
              <a:gd name="connsiteY6" fmla="*/ 4346003 h 5215224"/>
              <a:gd name="connsiteX7" fmla="*/ 0 w 7060676"/>
              <a:gd name="connsiteY7" fmla="*/ 0 h 5215224"/>
              <a:gd name="connsiteX0" fmla="*/ 75415 w 7060676"/>
              <a:gd name="connsiteY0" fmla="*/ 9427 h 5215224"/>
              <a:gd name="connsiteX1" fmla="*/ 6191455 w 7060676"/>
              <a:gd name="connsiteY1" fmla="*/ 0 h 5215224"/>
              <a:gd name="connsiteX2" fmla="*/ 7060676 w 7060676"/>
              <a:gd name="connsiteY2" fmla="*/ 869221 h 5215224"/>
              <a:gd name="connsiteX3" fmla="*/ 7060676 w 7060676"/>
              <a:gd name="connsiteY3" fmla="*/ 5215224 h 5215224"/>
              <a:gd name="connsiteX4" fmla="*/ 7060676 w 7060676"/>
              <a:gd name="connsiteY4" fmla="*/ 5215224 h 5215224"/>
              <a:gd name="connsiteX5" fmla="*/ 869221 w 7060676"/>
              <a:gd name="connsiteY5" fmla="*/ 5215224 h 5215224"/>
              <a:gd name="connsiteX6" fmla="*/ 0 w 7060676"/>
              <a:gd name="connsiteY6" fmla="*/ 4346003 h 5215224"/>
              <a:gd name="connsiteX7" fmla="*/ 75415 w 7060676"/>
              <a:gd name="connsiteY7" fmla="*/ 9427 h 5215224"/>
              <a:gd name="connsiteX0" fmla="*/ 103695 w 7088956"/>
              <a:gd name="connsiteY0" fmla="*/ 9427 h 5215224"/>
              <a:gd name="connsiteX1" fmla="*/ 6219735 w 7088956"/>
              <a:gd name="connsiteY1" fmla="*/ 0 h 5215224"/>
              <a:gd name="connsiteX2" fmla="*/ 7088956 w 7088956"/>
              <a:gd name="connsiteY2" fmla="*/ 869221 h 5215224"/>
              <a:gd name="connsiteX3" fmla="*/ 7088956 w 7088956"/>
              <a:gd name="connsiteY3" fmla="*/ 5215224 h 5215224"/>
              <a:gd name="connsiteX4" fmla="*/ 7088956 w 7088956"/>
              <a:gd name="connsiteY4" fmla="*/ 5215224 h 5215224"/>
              <a:gd name="connsiteX5" fmla="*/ 897501 w 7088956"/>
              <a:gd name="connsiteY5" fmla="*/ 5215224 h 5215224"/>
              <a:gd name="connsiteX6" fmla="*/ 0 w 7088956"/>
              <a:gd name="connsiteY6" fmla="*/ 4723075 h 5215224"/>
              <a:gd name="connsiteX7" fmla="*/ 103695 w 7088956"/>
              <a:gd name="connsiteY7" fmla="*/ 9427 h 5215224"/>
              <a:gd name="connsiteX0" fmla="*/ 0 w 7098232"/>
              <a:gd name="connsiteY0" fmla="*/ 28280 h 5215224"/>
              <a:gd name="connsiteX1" fmla="*/ 6229011 w 7098232"/>
              <a:gd name="connsiteY1" fmla="*/ 0 h 5215224"/>
              <a:gd name="connsiteX2" fmla="*/ 7098232 w 7098232"/>
              <a:gd name="connsiteY2" fmla="*/ 869221 h 5215224"/>
              <a:gd name="connsiteX3" fmla="*/ 7098232 w 7098232"/>
              <a:gd name="connsiteY3" fmla="*/ 5215224 h 5215224"/>
              <a:gd name="connsiteX4" fmla="*/ 7098232 w 7098232"/>
              <a:gd name="connsiteY4" fmla="*/ 5215224 h 5215224"/>
              <a:gd name="connsiteX5" fmla="*/ 906777 w 7098232"/>
              <a:gd name="connsiteY5" fmla="*/ 5215224 h 5215224"/>
              <a:gd name="connsiteX6" fmla="*/ 9276 w 7098232"/>
              <a:gd name="connsiteY6" fmla="*/ 4723075 h 5215224"/>
              <a:gd name="connsiteX7" fmla="*/ 0 w 7098232"/>
              <a:gd name="connsiteY7" fmla="*/ 28280 h 5215224"/>
              <a:gd name="connsiteX0" fmla="*/ 0 w 7154718"/>
              <a:gd name="connsiteY0" fmla="*/ 47134 h 5215224"/>
              <a:gd name="connsiteX1" fmla="*/ 6285497 w 7154718"/>
              <a:gd name="connsiteY1" fmla="*/ 0 h 5215224"/>
              <a:gd name="connsiteX2" fmla="*/ 7154718 w 7154718"/>
              <a:gd name="connsiteY2" fmla="*/ 869221 h 5215224"/>
              <a:gd name="connsiteX3" fmla="*/ 7154718 w 7154718"/>
              <a:gd name="connsiteY3" fmla="*/ 5215224 h 5215224"/>
              <a:gd name="connsiteX4" fmla="*/ 7154718 w 7154718"/>
              <a:gd name="connsiteY4" fmla="*/ 5215224 h 5215224"/>
              <a:gd name="connsiteX5" fmla="*/ 963263 w 7154718"/>
              <a:gd name="connsiteY5" fmla="*/ 5215224 h 5215224"/>
              <a:gd name="connsiteX6" fmla="*/ 65762 w 7154718"/>
              <a:gd name="connsiteY6" fmla="*/ 4723075 h 5215224"/>
              <a:gd name="connsiteX7" fmla="*/ 0 w 7154718"/>
              <a:gd name="connsiteY7" fmla="*/ 47134 h 5215224"/>
              <a:gd name="connsiteX0" fmla="*/ 0 w 7154718"/>
              <a:gd name="connsiteY0" fmla="*/ 47134 h 5215224"/>
              <a:gd name="connsiteX1" fmla="*/ 7151611 w 7154718"/>
              <a:gd name="connsiteY1" fmla="*/ 0 h 5215224"/>
              <a:gd name="connsiteX2" fmla="*/ 7154718 w 7154718"/>
              <a:gd name="connsiteY2" fmla="*/ 869221 h 5215224"/>
              <a:gd name="connsiteX3" fmla="*/ 7154718 w 7154718"/>
              <a:gd name="connsiteY3" fmla="*/ 5215224 h 5215224"/>
              <a:gd name="connsiteX4" fmla="*/ 7154718 w 7154718"/>
              <a:gd name="connsiteY4" fmla="*/ 5215224 h 5215224"/>
              <a:gd name="connsiteX5" fmla="*/ 963263 w 7154718"/>
              <a:gd name="connsiteY5" fmla="*/ 5215224 h 5215224"/>
              <a:gd name="connsiteX6" fmla="*/ 65762 w 7154718"/>
              <a:gd name="connsiteY6" fmla="*/ 4723075 h 5215224"/>
              <a:gd name="connsiteX7" fmla="*/ 0 w 7154718"/>
              <a:gd name="connsiteY7" fmla="*/ 47134 h 5215224"/>
              <a:gd name="connsiteX0" fmla="*/ 0 w 7154718"/>
              <a:gd name="connsiteY0" fmla="*/ 47134 h 5215224"/>
              <a:gd name="connsiteX1" fmla="*/ 7151611 w 7154718"/>
              <a:gd name="connsiteY1" fmla="*/ 0 h 5215224"/>
              <a:gd name="connsiteX2" fmla="*/ 7154718 w 7154718"/>
              <a:gd name="connsiteY2" fmla="*/ 869221 h 5215224"/>
              <a:gd name="connsiteX3" fmla="*/ 7154718 w 7154718"/>
              <a:gd name="connsiteY3" fmla="*/ 5215224 h 5215224"/>
              <a:gd name="connsiteX4" fmla="*/ 7154718 w 7154718"/>
              <a:gd name="connsiteY4" fmla="*/ 5215224 h 5215224"/>
              <a:gd name="connsiteX5" fmla="*/ 963263 w 7154718"/>
              <a:gd name="connsiteY5" fmla="*/ 5215224 h 5215224"/>
              <a:gd name="connsiteX6" fmla="*/ 65762 w 7154718"/>
              <a:gd name="connsiteY6" fmla="*/ 5182400 h 5215224"/>
              <a:gd name="connsiteX7" fmla="*/ 0 w 7154718"/>
              <a:gd name="connsiteY7" fmla="*/ 47134 h 521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54718" h="5215224">
                <a:moveTo>
                  <a:pt x="0" y="47134"/>
                </a:moveTo>
                <a:lnTo>
                  <a:pt x="7151611" y="0"/>
                </a:lnTo>
                <a:cubicBezTo>
                  <a:pt x="7152647" y="289740"/>
                  <a:pt x="7153682" y="579481"/>
                  <a:pt x="7154718" y="869221"/>
                </a:cubicBezTo>
                <a:lnTo>
                  <a:pt x="7154718" y="5215224"/>
                </a:lnTo>
                <a:lnTo>
                  <a:pt x="7154718" y="5215224"/>
                </a:lnTo>
                <a:lnTo>
                  <a:pt x="963263" y="5215224"/>
                </a:lnTo>
                <a:lnTo>
                  <a:pt x="65762" y="5182400"/>
                </a:lnTo>
                <a:lnTo>
                  <a:pt x="0" y="47134"/>
                </a:lnTo>
                <a:close/>
              </a:path>
            </a:pathLst>
          </a:cu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5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Направить информационное письмо в адрес Муниципального автономного общеобразовательного учреждения «Средняя школа № 31» о необходимости предоставления в Контрольно-счетную палату информации о проделанной работе по ремонту объекта «Обечайка люка колодца», расположенному по адресу: г. Петропавловск-Камчатский, ул. Звездная, д. 5/2, находящемуся в оперативном управлении Муниципального автономного общеобразовательного учреждения «Средняя школа № 31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6.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результатах контрольного мероприятия направить в Прокуратуру города Петропавловска-Камчатского для сведения и применения мер прокурорского реагирования в случае необходимости.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Направить информационное письмо в Управление Федеральной антимонопольной службы по Камчатскому краю о наличии признаков состава административных правонарушений.</a:t>
            </a:r>
            <a:endParaRPr lang="ru-RU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639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092F73-3CB7-46CA-0367-B3F191F8EF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3" b="18857"/>
          <a:stretch/>
        </p:blipFill>
        <p:spPr>
          <a:xfrm>
            <a:off x="-182715" y="-656603"/>
            <a:ext cx="12557430" cy="79626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290" y="5320584"/>
            <a:ext cx="11719420" cy="984885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9153" y="3511859"/>
            <a:ext cx="873343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Петропавловск-Камчатского городского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3687050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усеченные противолежащие углы 7">
            <a:extLst>
              <a:ext uri="{FF2B5EF4-FFF2-40B4-BE49-F238E27FC236}">
                <a16:creationId xmlns:a16="http://schemas.microsoft.com/office/drawing/2014/main" id="{37C914D9-2C11-53DF-FE4A-1FE05CFBB1A5}"/>
              </a:ext>
            </a:extLst>
          </p:cNvPr>
          <p:cNvSpPr/>
          <p:nvPr/>
        </p:nvSpPr>
        <p:spPr>
          <a:xfrm>
            <a:off x="379027" y="320836"/>
            <a:ext cx="9058835" cy="1536244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Основание для проведения контрольного мероприятия:</a:t>
            </a: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1.3.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плана деятельности Контрольно-счетной палаты Петропавловск-Камчатского городского округа на 2025 год, утвержденного приказом Контрольно-счетной палаты Петропавловск-Камчатского городского округа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27.12.2024 № 66-КСП</a:t>
            </a:r>
            <a:r>
              <a:rPr lang="ru-RU" dirty="0"/>
              <a:t>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усеченные противолежащие углы 8">
            <a:extLst>
              <a:ext uri="{FF2B5EF4-FFF2-40B4-BE49-F238E27FC236}">
                <a16:creationId xmlns:a16="http://schemas.microsoft.com/office/drawing/2014/main" id="{91F051F0-020E-61F1-4E13-E6F77B89EDD5}"/>
              </a:ext>
            </a:extLst>
          </p:cNvPr>
          <p:cNvSpPr/>
          <p:nvPr/>
        </p:nvSpPr>
        <p:spPr>
          <a:xfrm>
            <a:off x="990562" y="2246499"/>
            <a:ext cx="9058836" cy="1111824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r>
              <a:rPr lang="ru-RU" sz="1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Цель контрольного мероприятия:</a:t>
            </a: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контроля за целевым и эффективным использованием средств бюджета Петропавловск-Камчатского городского округа.</a:t>
            </a:r>
          </a:p>
        </p:txBody>
      </p:sp>
      <p:sp>
        <p:nvSpPr>
          <p:cNvPr id="10" name="Прямоугольник: усеченные противолежащие углы 9">
            <a:extLst>
              <a:ext uri="{FF2B5EF4-FFF2-40B4-BE49-F238E27FC236}">
                <a16:creationId xmlns:a16="http://schemas.microsoft.com/office/drawing/2014/main" id="{21FCECF6-5170-19AE-6C9C-D41C4AB4F82E}"/>
              </a:ext>
            </a:extLst>
          </p:cNvPr>
          <p:cNvSpPr/>
          <p:nvPr/>
        </p:nvSpPr>
        <p:spPr>
          <a:xfrm>
            <a:off x="2965421" y="3785518"/>
            <a:ext cx="9058835" cy="2533085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Предмет контрольного мероприятия:</a:t>
            </a: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муниципального казенного учреждения «Служба автомобильных дорог Петропавловск-Камчатского городского округа» по целевому и эффективному использованию средств бюджета городского округа, выделенных на реализацию основного мероприятия «Содержание, капитальный, текущий ремонт автомобильных дорог общего пользования, внутриквартальных дорог, придомовых проездов и дорожной инфраструктуры» муниципальной программы «Развитие транспортной системы Петропавловск-Камчатского городского округа»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50A031E3-B5AF-448F-1D35-9D08EA7C9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8" b="89911" l="7900" r="90000">
                        <a14:foregroundMark x1="23200" y1="18293" x2="23200" y2="18293"/>
                        <a14:foregroundMark x1="23700" y1="16630" x2="23700" y2="16630"/>
                        <a14:foregroundMark x1="24800" y1="16851" x2="24800" y2="16851"/>
                        <a14:foregroundMark x1="14242" y1="19687" x2="16400" y2="17295"/>
                        <a14:foregroundMark x1="11500" y1="22727" x2="14211" y2="19722"/>
                        <a14:foregroundMark x1="16400" y1="17295" x2="27800" y2="17627"/>
                        <a14:foregroundMark x1="27800" y1="17627" x2="23200" y2="17627"/>
                        <a14:foregroundMark x1="26000" y1="16186" x2="16599" y2="16576"/>
                        <a14:foregroundMark x1="16369" y1="16704" x2="28200" y2="17517"/>
                        <a14:foregroundMark x1="27300" y1="16297" x2="24532" y2="15698"/>
                        <a14:foregroundMark x1="29100" y1="17738" x2="23000" y2="15299"/>
                        <a14:foregroundMark x1="27902" y1="16944" x2="23897" y2="14988"/>
                        <a14:foregroundMark x1="27958" y1="16871" x2="22300" y2="14745"/>
                        <a14:foregroundMark x1="24763" y1="15324" x2="25100" y2="15299"/>
                        <a14:foregroundMark x1="19385" y1="15727" x2="23673" y2="15406"/>
                        <a14:foregroundMark x1="25100" y1="15299" x2="24838" y2="15203"/>
                        <a14:foregroundMark x1="26934" y1="15826" x2="25009" y2="14926"/>
                        <a14:foregroundMark x1="26630" y1="15590" x2="24925" y2="15062"/>
                        <a14:foregroundMark x1="28254" y1="16853" x2="22030" y2="14499"/>
                        <a14:foregroundMark x1="26745" y1="15679" x2="24999" y2="14943"/>
                        <a14:foregroundMark x1="15875" y1="16865" x2="16768" y2="16518"/>
                        <a14:foregroundMark x1="19464" y1="15703" x2="20800" y2="15521"/>
                        <a14:foregroundMark x1="16775" y1="16519" x2="20700" y2="15410"/>
                        <a14:foregroundMark x1="15925" y1="16759" x2="16775" y2="16519"/>
                        <a14:foregroundMark x1="20700" y1="15410" x2="21000" y2="15410"/>
                        <a14:foregroundMark x1="16923" y1="16519" x2="20300" y2="15521"/>
                        <a14:foregroundMark x1="15800" y1="16851" x2="16923" y2="16519"/>
                        <a14:foregroundMark x1="17526" y1="16075" x2="19400" y2="15521"/>
                        <a14:foregroundMark x1="16400" y1="16408" x2="17526" y2="16075"/>
                        <a14:foregroundMark x1="16200" y1="16297" x2="18200" y2="15632"/>
                        <a14:foregroundMark x1="15637" y1="17295" x2="17000" y2="16519"/>
                        <a14:foregroundMark x1="15993" y1="16613" x2="18900" y2="16075"/>
                        <a14:foregroundMark x1="16165" y1="16245" x2="18000" y2="15854"/>
                        <a14:foregroundMark x1="16801" y1="16075" x2="17900" y2="15632"/>
                        <a14:foregroundMark x1="16115" y1="16351" x2="16801" y2="16075"/>
                        <a14:foregroundMark x1="16231" y1="16104" x2="17600" y2="15743"/>
                        <a14:foregroundMark x1="18100" y1="15521" x2="22400" y2="14412"/>
                        <a14:foregroundMark x1="16201" y1="16075" x2="19000" y2="15299"/>
                        <a14:foregroundMark x1="16347" y1="15856" x2="20900" y2="14745"/>
                        <a14:foregroundMark x1="22500" y1="14523" x2="25000" y2="14523"/>
                        <a14:foregroundMark x1="25600" y1="14523" x2="27100" y2="15299"/>
                        <a14:foregroundMark x1="29524" y1="17723" x2="29600" y2="19401"/>
                        <a14:foregroundMark x1="30400" y1="18514" x2="30037" y2="17965"/>
                        <a14:foregroundMark x1="16500" y1="15529" x2="21900" y2="14412"/>
                        <a14:foregroundMark x1="21900" y1="14412" x2="22300" y2="14523"/>
                        <a14:foregroundMark x1="11800" y1="20288" x2="13654" y2="18233"/>
                        <a14:foregroundMark x1="29700" y1="18625" x2="31034" y2="18625"/>
                        <a14:foregroundMark x1="30000" y1="17960" x2="26700" y2="15410"/>
                        <a14:foregroundMark x1="27977" y1="15440" x2="28300" y2="15854"/>
                        <a14:foregroundMark x1="29600" y1="17517" x2="29154" y2="16947"/>
                        <a14:foregroundMark x1="27600" y1="15410" x2="27600" y2="15410"/>
                        <a14:foregroundMark x1="27600" y1="15299" x2="27600" y2="15299"/>
                        <a14:foregroundMark x1="26600" y1="14856" x2="28660" y2="15672"/>
                        <a14:foregroundMark x1="27700" y1="15078" x2="28745" y2="15892"/>
                        <a14:foregroundMark x1="12600" y1="19069" x2="13254" y2="18520"/>
                        <a14:foregroundMark x1="12800" y1="18736" x2="13047" y2="18485"/>
                        <a14:foregroundMark x1="16338" y1="15875" x2="25400" y2="14412"/>
                        <a14:foregroundMark x1="25400" y1="14412" x2="28567" y2="15434"/>
                        <a14:foregroundMark x1="13900" y1="17960" x2="17100" y2="15854"/>
                        <a14:foregroundMark x1="13800" y1="17738" x2="16400" y2="16075"/>
                        <a14:foregroundMark x1="14400" y1="17073" x2="16800" y2="15965"/>
                        <a14:foregroundMark x1="14400" y1="16851" x2="17200" y2="15299"/>
                        <a14:foregroundMark x1="28700" y1="15965" x2="31300" y2="18404"/>
                        <a14:foregroundMark x1="28900" y1="15854" x2="32200" y2="18736"/>
                        <a14:foregroundMark x1="28700" y1="15743" x2="33500" y2="19623"/>
                        <a14:foregroundMark x1="33300" y1="19623" x2="33300" y2="19623"/>
                        <a14:foregroundMark x1="33500" y1="19401" x2="33600" y2="19956"/>
                        <a14:backgroundMark x1="12000" y1="17960" x2="12000" y2="17960"/>
                        <a14:backgroundMark x1="11700" y1="19069" x2="11700" y2="19069"/>
                        <a14:backgroundMark x1="11500" y1="18071" x2="11500" y2="18071"/>
                        <a14:backgroundMark x1="8900" y1="19401" x2="8900" y2="19401"/>
                        <a14:backgroundMark x1="8300" y1="19180" x2="8300" y2="19180"/>
                        <a14:backgroundMark x1="9300" y1="19401" x2="9300" y2="19401"/>
                        <a14:backgroundMark x1="9100" y1="18847" x2="9000" y2="19069"/>
                        <a14:backgroundMark x1="10300" y1="18958" x2="10000" y2="16851"/>
                        <a14:backgroundMark x1="10600" y1="19180" x2="7600" y2="16962"/>
                        <a14:backgroundMark x1="7400" y1="19734" x2="8100" y2="18182"/>
                        <a14:backgroundMark x1="8000" y1="19734" x2="9300" y2="17517"/>
                        <a14:backgroundMark x1="16529" y1="13717" x2="21800" y2="10200"/>
                        <a14:backgroundMark x1="15767" y1="14226" x2="16381" y2="13816"/>
                        <a14:backgroundMark x1="11500" y1="17073" x2="15687" y2="14279"/>
                        <a14:backgroundMark x1="21800" y1="10200" x2="24000" y2="9978"/>
                        <a14:backgroundMark x1="12600" y1="15965" x2="13100" y2="15632"/>
                        <a14:backgroundMark x1="13469" y1="16933" x2="13300" y2="16186"/>
                        <a14:backgroundMark x1="10500" y1="18404" x2="10500" y2="17627"/>
                        <a14:backgroundMark x1="10300" y1="19180" x2="11000" y2="17627"/>
                        <a14:backgroundMark x1="11300" y1="17960" x2="11600" y2="17406"/>
                        <a14:backgroundMark x1="11000" y1="18293" x2="10300" y2="17517"/>
                        <a14:backgroundMark x1="10400" y1="18182" x2="11200" y2="17738"/>
                        <a14:backgroundMark x1="13000" y1="17295" x2="13415" y2="17065"/>
                        <a14:backgroundMark x1="34753" y1="19649" x2="37000" y2="21397"/>
                        <a14:backgroundMark x1="25600" y1="12528" x2="25984" y2="12827"/>
                        <a14:backgroundMark x1="37000" y1="21397" x2="36900" y2="22838"/>
                        <a14:backgroundMark x1="15200" y1="55211" x2="15200" y2="55211"/>
                        <a14:backgroundMark x1="15500" y1="52328" x2="15500" y2="52328"/>
                        <a14:backgroundMark x1="15800" y1="51663" x2="15800" y2="51663"/>
                        <a14:backgroundMark x1="15300" y1="64080" x2="15300" y2="64080"/>
                        <a14:backgroundMark x1="15500" y1="65632" x2="15500" y2="65632"/>
                        <a14:backgroundMark x1="15700" y1="66075" x2="15700" y2="66075"/>
                        <a14:backgroundMark x1="34500" y1="20067" x2="34500" y2="20067"/>
                        <a14:backgroundMark x1="34900" y1="20953" x2="34900" y2="20953"/>
                        <a14:backgroundMark x1="34500" y1="20843" x2="34500" y2="20843"/>
                        <a14:backgroundMark x1="34400" y1="20177" x2="34400" y2="20177"/>
                        <a14:backgroundMark x1="34600" y1="20399" x2="34600" y2="20399"/>
                        <a14:backgroundMark x1="34600" y1="20843" x2="34600" y2="20843"/>
                        <a14:backgroundMark x1="34400" y1="20399" x2="34400" y2="20399"/>
                        <a14:backgroundMark x1="34400" y1="20399" x2="34400" y2="20399"/>
                        <a14:backgroundMark x1="34100" y1="20177" x2="34100" y2="20177"/>
                        <a14:backgroundMark x1="34600" y1="20621" x2="34600" y2="20621"/>
                        <a14:backgroundMark x1="34600" y1="20732" x2="33799" y2="19912"/>
                        <a14:backgroundMark x1="13600" y1="17184" x2="13600" y2="17184"/>
                        <a14:backgroundMark x1="29101" y1="15579" x2="28300" y2="147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686" y="3396099"/>
            <a:ext cx="4499322" cy="405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E15D78D6-1D0B-1A81-AD2B-A9FE7411C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3708" y1="16875" x2="59847" y2="1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841" y="648240"/>
            <a:ext cx="2080319" cy="170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64E7FA-AC3D-A4D0-BBDA-F36F66DA0E56}"/>
              </a:ext>
            </a:extLst>
          </p:cNvPr>
          <p:cNvSpPr txBox="1"/>
          <p:nvPr/>
        </p:nvSpPr>
        <p:spPr>
          <a:xfrm>
            <a:off x="11716474" y="641571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707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: усеченные противолежащие углы 13">
            <a:extLst>
              <a:ext uri="{FF2B5EF4-FFF2-40B4-BE49-F238E27FC236}">
                <a16:creationId xmlns:a16="http://schemas.microsoft.com/office/drawing/2014/main" id="{710F3117-956A-0FB5-DD05-8D1770481698}"/>
              </a:ext>
            </a:extLst>
          </p:cNvPr>
          <p:cNvSpPr/>
          <p:nvPr/>
        </p:nvSpPr>
        <p:spPr>
          <a:xfrm>
            <a:off x="2886635" y="1739891"/>
            <a:ext cx="9149738" cy="1531189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: усеченные противолежащие углы 4">
            <a:extLst>
              <a:ext uri="{FF2B5EF4-FFF2-40B4-BE49-F238E27FC236}">
                <a16:creationId xmlns:a16="http://schemas.microsoft.com/office/drawing/2014/main" id="{53945AA1-AF57-F31F-EEDC-C940667D3C43}"/>
              </a:ext>
            </a:extLst>
          </p:cNvPr>
          <p:cNvSpPr/>
          <p:nvPr/>
        </p:nvSpPr>
        <p:spPr>
          <a:xfrm>
            <a:off x="3004477" y="1879514"/>
            <a:ext cx="8916061" cy="1273521"/>
          </a:xfrm>
          <a:prstGeom prst="snip2DiagRect">
            <a:avLst/>
          </a:prstGeom>
          <a:ln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r>
              <a:rPr lang="ru-RU" sz="1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Объект контроля:</a:t>
            </a: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учреждение «Служба автомобильных дорог Петропавловск-Камчатского городского округа»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Прямоугольник: усеченные противолежащие углы 17">
            <a:extLst>
              <a:ext uri="{FF2B5EF4-FFF2-40B4-BE49-F238E27FC236}">
                <a16:creationId xmlns:a16="http://schemas.microsoft.com/office/drawing/2014/main" id="{CB627F76-C863-A2B6-29F9-C7C37AC36963}"/>
              </a:ext>
            </a:extLst>
          </p:cNvPr>
          <p:cNvSpPr/>
          <p:nvPr/>
        </p:nvSpPr>
        <p:spPr>
          <a:xfrm>
            <a:off x="660398" y="3352805"/>
            <a:ext cx="8832988" cy="557512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усеченные противолежащие углы 6">
            <a:extLst>
              <a:ext uri="{FF2B5EF4-FFF2-40B4-BE49-F238E27FC236}">
                <a16:creationId xmlns:a16="http://schemas.microsoft.com/office/drawing/2014/main" id="{D54550D8-9387-1258-78D7-F45360AEDE85}"/>
              </a:ext>
            </a:extLst>
          </p:cNvPr>
          <p:cNvSpPr/>
          <p:nvPr/>
        </p:nvSpPr>
        <p:spPr>
          <a:xfrm>
            <a:off x="766763" y="3470850"/>
            <a:ext cx="8564374" cy="336819"/>
          </a:xfrm>
          <a:prstGeom prst="snip2DiagRect">
            <a:avLst/>
          </a:prstGeom>
          <a:ln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r>
              <a:rPr lang="ru-RU" sz="1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Срок проведения контрольного мероприятия:</a:t>
            </a: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.2025 по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.2025.</a:t>
            </a:r>
          </a:p>
        </p:txBody>
      </p:sp>
      <p:sp>
        <p:nvSpPr>
          <p:cNvPr id="20" name="Прямоугольник: усеченные противолежащие углы 19">
            <a:extLst>
              <a:ext uri="{FF2B5EF4-FFF2-40B4-BE49-F238E27FC236}">
                <a16:creationId xmlns:a16="http://schemas.microsoft.com/office/drawing/2014/main" id="{4D6E8C22-4D94-DE29-CACE-41BE9FA5B207}"/>
              </a:ext>
            </a:extLst>
          </p:cNvPr>
          <p:cNvSpPr/>
          <p:nvPr/>
        </p:nvSpPr>
        <p:spPr>
          <a:xfrm>
            <a:off x="2519638" y="3983635"/>
            <a:ext cx="9457766" cy="2730460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усеченные противолежащие углы 7">
            <a:extLst>
              <a:ext uri="{FF2B5EF4-FFF2-40B4-BE49-F238E27FC236}">
                <a16:creationId xmlns:a16="http://schemas.microsoft.com/office/drawing/2014/main" id="{EEDA9D5F-0FD8-2D6A-F1FC-0A8DCFCD7B1D}"/>
              </a:ext>
            </a:extLst>
          </p:cNvPr>
          <p:cNvSpPr/>
          <p:nvPr/>
        </p:nvSpPr>
        <p:spPr>
          <a:xfrm>
            <a:off x="2651760" y="4110087"/>
            <a:ext cx="9197732" cy="2469822"/>
          </a:xfrm>
          <a:prstGeom prst="snip2DiagRect">
            <a:avLst/>
          </a:prstGeom>
          <a:ln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r>
              <a:rPr lang="ru-RU" sz="1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Результаты контрольного мероприятия: </a:t>
            </a:r>
          </a:p>
          <a:p>
            <a:pPr marL="45720"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Выборочная проверка законности и результативности расходования средств бюджета Петропавловск-Камчатского городского округа, выделенных на реализацию основного мероприятия «Содержание, капитальный, текущий ремонт автомобильных дорог общего пользования, внутриквартальных дорог, придомовых проездов и дорожной инфраструктуры» муниципальной программы «Развитие транспортной системы Петропавловск-Камчатского городского округа»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42" name="Picture 18">
            <a:extLst>
              <a:ext uri="{FF2B5EF4-FFF2-40B4-BE49-F238E27FC236}">
                <a16:creationId xmlns:a16="http://schemas.microsoft.com/office/drawing/2014/main" id="{ADA9BABE-1A78-8E02-23AD-070A6353C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33" b="90000" l="10000" r="93550">
                        <a14:foregroundMark x1="12400" y1="20933" x2="12400" y2="20933"/>
                        <a14:foregroundMark x1="28100" y1="10800" x2="28100" y2="10800"/>
                        <a14:foregroundMark x1="90250" y1="10133" x2="90250" y2="10133"/>
                        <a14:foregroundMark x1="93550" y1="7933" x2="93550" y2="7933"/>
                        <a14:foregroundMark x1="25250" y1="60533" x2="25250" y2="60533"/>
                        <a14:foregroundMark x1="22400" y1="81333" x2="22400" y2="81333"/>
                        <a14:foregroundMark x1="12650" y1="18733" x2="12650" y2="18733"/>
                        <a14:foregroundMark x1="25506" y1="11051" x2="25506" y2="11051"/>
                        <a14:foregroundMark x1="12146" y1="22372" x2="12146" y2="22372"/>
                        <a14:foregroundMark x1="11336" y1="22102" x2="11336" y2="22102"/>
                        <a14:backgroundMark x1="25000" y1="60667" x2="25000" y2="60667"/>
                        <a14:backgroundMark x1="25000" y1="59733" x2="25000" y2="59733"/>
                        <a14:backgroundMark x1="19250" y1="82600" x2="19500" y2="81800"/>
                        <a14:backgroundMark x1="24750" y1="62067" x2="24750" y2="59600"/>
                        <a14:backgroundMark x1="24750" y1="61133" x2="24900" y2="60400"/>
                        <a14:backgroundMark x1="29352" y1="74394" x2="29352" y2="743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99" y="1884448"/>
            <a:ext cx="2138763" cy="160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: усеченные противолежащие углы 15">
            <a:extLst>
              <a:ext uri="{FF2B5EF4-FFF2-40B4-BE49-F238E27FC236}">
                <a16:creationId xmlns:a16="http://schemas.microsoft.com/office/drawing/2014/main" id="{2BEDEB1A-6AEB-65E3-50E5-A8792E5AB5D5}"/>
              </a:ext>
            </a:extLst>
          </p:cNvPr>
          <p:cNvSpPr/>
          <p:nvPr/>
        </p:nvSpPr>
        <p:spPr>
          <a:xfrm>
            <a:off x="613956" y="226464"/>
            <a:ext cx="8502611" cy="1234311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: усеченные противолежащие углы 1">
            <a:extLst>
              <a:ext uri="{FF2B5EF4-FFF2-40B4-BE49-F238E27FC236}">
                <a16:creationId xmlns:a16="http://schemas.microsoft.com/office/drawing/2014/main" id="{561C4EEC-D1C4-208A-0164-9F21EE70B7D2}"/>
              </a:ext>
            </a:extLst>
          </p:cNvPr>
          <p:cNvSpPr/>
          <p:nvPr/>
        </p:nvSpPr>
        <p:spPr>
          <a:xfrm>
            <a:off x="749808" y="294995"/>
            <a:ext cx="8206086" cy="1031821"/>
          </a:xfrm>
          <a:prstGeom prst="snip2DiagRect">
            <a:avLst/>
          </a:prstGeom>
          <a:ln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Проверяемый период:</a:t>
            </a: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(иные периоды в случае необходимости).</a:t>
            </a:r>
          </a:p>
        </p:txBody>
      </p:sp>
      <p:pic>
        <p:nvPicPr>
          <p:cNvPr id="1044" name="Picture 20">
            <a:extLst>
              <a:ext uri="{FF2B5EF4-FFF2-40B4-BE49-F238E27FC236}">
                <a16:creationId xmlns:a16="http://schemas.microsoft.com/office/drawing/2014/main" id="{6590F608-9688-8B08-5C53-87BA87A82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17" b="90000" l="10000" r="90000">
                        <a14:foregroundMark x1="64167" y1="8917" x2="64167" y2="8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895" y="4362"/>
            <a:ext cx="1835427" cy="173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>
            <a:extLst>
              <a:ext uri="{FF2B5EF4-FFF2-40B4-BE49-F238E27FC236}">
                <a16:creationId xmlns:a16="http://schemas.microsoft.com/office/drawing/2014/main" id="{F3619C4D-7043-C3D7-F9E9-6871B665A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0875" y1="27875" x2="10875" y2="27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421" y="2891420"/>
            <a:ext cx="1328298" cy="132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BA4061-5203-FD52-337A-6AAA37414219}"/>
              </a:ext>
            </a:extLst>
          </p:cNvPr>
          <p:cNvSpPr txBox="1"/>
          <p:nvPr/>
        </p:nvSpPr>
        <p:spPr>
          <a:xfrm>
            <a:off x="11724998" y="649665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951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: усеченные противолежащие углы 8">
            <a:extLst>
              <a:ext uri="{FF2B5EF4-FFF2-40B4-BE49-F238E27FC236}">
                <a16:creationId xmlns:a16="http://schemas.microsoft.com/office/drawing/2014/main" id="{1D53B37F-2BE1-6396-0991-891C21DE2B00}"/>
              </a:ext>
            </a:extLst>
          </p:cNvPr>
          <p:cNvSpPr/>
          <p:nvPr/>
        </p:nvSpPr>
        <p:spPr>
          <a:xfrm>
            <a:off x="292608" y="1489435"/>
            <a:ext cx="9129883" cy="1129969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 по содержанию придомовых проездов, расположенных в границах сформированных земельных участков, в силу требований жилищного законодательства возлагаются на собственников помещений многоквартирных домов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: усеченные противолежащие углы 15">
            <a:extLst>
              <a:ext uri="{FF2B5EF4-FFF2-40B4-BE49-F238E27FC236}">
                <a16:creationId xmlns:a16="http://schemas.microsoft.com/office/drawing/2014/main" id="{4A846D03-DFAF-E216-D996-9F9124F48548}"/>
              </a:ext>
            </a:extLst>
          </p:cNvPr>
          <p:cNvSpPr/>
          <p:nvPr/>
        </p:nvSpPr>
        <p:spPr>
          <a:xfrm>
            <a:off x="1451601" y="4494399"/>
            <a:ext cx="9736474" cy="774930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Приказе № 80 присутствуют объекты, фактически отсутствующие на территории городского округа.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71731B3-AB13-C70A-DC4A-68374FE33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78" b="97778" l="9692" r="93686">
                        <a14:foregroundMark x1="88840" y1="28056" x2="88840" y2="28056"/>
                        <a14:foregroundMark x1="93686" y1="28333" x2="93686" y2="28333"/>
                        <a14:foregroundMark x1="65345" y1="93611" x2="65345" y2="93611"/>
                        <a14:foregroundMark x1="21733" y1="34861" x2="21733" y2="36250"/>
                        <a14:foregroundMark x1="22907" y1="11389" x2="22907" y2="11389"/>
                        <a14:foregroundMark x1="32159" y1="7639" x2="32159" y2="7639"/>
                        <a14:foregroundMark x1="24816" y1="2778" x2="24816" y2="2778"/>
                        <a14:foregroundMark x1="33186" y1="64861" x2="33186" y2="64861"/>
                        <a14:foregroundMark x1="66079" y1="97778" x2="66079" y2="97778"/>
                        <a14:backgroundMark x1="74302" y1="92361" x2="74302" y2="92361"/>
                        <a14:backgroundMark x1="75330" y1="82639" x2="75330" y2="82639"/>
                        <a14:backgroundMark x1="71953" y1="87778" x2="71953" y2="87778"/>
                        <a14:backgroundMark x1="72834" y1="84306" x2="72834" y2="84306"/>
                        <a14:backgroundMark x1="71953" y1="87500" x2="71953" y2="87500"/>
                        <a14:backgroundMark x1="72981" y1="36944" x2="72981" y2="36944"/>
                        <a14:backgroundMark x1="69163" y1="35000" x2="69163" y2="35000"/>
                        <a14:backgroundMark x1="49927" y1="45972" x2="49927" y2="45972"/>
                        <a14:backgroundMark x1="30250" y1="9722" x2="30250" y2="9722"/>
                        <a14:backgroundMark x1="69897" y1="42361" x2="69897" y2="42361"/>
                        <a14:backgroundMark x1="24082" y1="66806" x2="24082" y2="66806"/>
                        <a14:backgroundMark x1="65639" y1="45139" x2="65639" y2="45139"/>
                        <a14:backgroundMark x1="61527" y1="48750" x2="61527" y2="48750"/>
                        <a14:backgroundMark x1="74743" y1="21667" x2="74743" y2="21667"/>
                        <a14:backgroundMark x1="75771" y1="20278" x2="75771" y2="20278"/>
                        <a14:backgroundMark x1="44053" y1="14583" x2="44053" y2="14583"/>
                        <a14:backgroundMark x1="46696" y1="13194" x2="46696" y2="13194"/>
                        <a14:backgroundMark x1="53744" y1="18472" x2="53744" y2="18472"/>
                        <a14:backgroundMark x1="6167" y1="42639" x2="6167" y2="42639"/>
                        <a14:backgroundMark x1="6167" y1="43333" x2="6167" y2="43333"/>
                        <a14:backgroundMark x1="6167" y1="43611" x2="6167" y2="43611"/>
                        <a14:backgroundMark x1="6314" y1="44028" x2="6314" y2="44028"/>
                        <a14:backgroundMark x1="6167" y1="44722" x2="6167" y2="44722"/>
                        <a14:backgroundMark x1="6167" y1="45278" x2="6167" y2="45278"/>
                        <a14:backgroundMark x1="6167" y1="46111" x2="6167" y2="46111"/>
                        <a14:backgroundMark x1="6167" y1="46667" x2="6167" y2="4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872" y="1142176"/>
            <a:ext cx="1725659" cy="182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63B13B-9847-C037-CC3D-38B5C3D4E8BD}"/>
              </a:ext>
            </a:extLst>
          </p:cNvPr>
          <p:cNvSpPr txBox="1"/>
          <p:nvPr/>
        </p:nvSpPr>
        <p:spPr>
          <a:xfrm>
            <a:off x="11736834" y="64461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</a:t>
            </a:r>
          </a:p>
        </p:txBody>
      </p:sp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id="{B6BEE898-6F94-47B9-2D4B-DAF4211F8B01}"/>
              </a:ext>
            </a:extLst>
          </p:cNvPr>
          <p:cNvSpPr/>
          <p:nvPr/>
        </p:nvSpPr>
        <p:spPr>
          <a:xfrm>
            <a:off x="2974468" y="123427"/>
            <a:ext cx="6690740" cy="778336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r>
              <a:rPr lang="ru-RU" sz="2000" b="1" dirty="0">
                <a:ln w="18415" cmpd="sng">
                  <a:noFill/>
                  <a:prstDash val="solid"/>
                </a:ln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РЕЗУЛЬТАТЫ КОНТРОЛЬНОГО МЕРОПРИЯТИЯ:</a:t>
            </a:r>
            <a:endParaRPr lang="ru-RU" sz="2000" b="1" dirty="0">
              <a:solidFill>
                <a:schemeClr val="accent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Изображения">
            <a:extLst>
              <a:ext uri="{FF2B5EF4-FFF2-40B4-BE49-F238E27FC236}">
                <a16:creationId xmlns:a16="http://schemas.microsoft.com/office/drawing/2014/main" id="{C04DBACC-2652-7D6B-D200-2E50D0B007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5916" y="5496054"/>
            <a:ext cx="914400" cy="914400"/>
          </a:xfrm>
          <a:prstGeom prst="rect">
            <a:avLst/>
          </a:prstGeom>
        </p:spPr>
      </p:pic>
      <p:sp>
        <p:nvSpPr>
          <p:cNvPr id="13" name="Прямоугольник: усеченные противолежащие углы 8">
            <a:extLst>
              <a:ext uri="{FF2B5EF4-FFF2-40B4-BE49-F238E27FC236}">
                <a16:creationId xmlns:a16="http://schemas.microsoft.com/office/drawing/2014/main" id="{1D53B37F-2BE1-6396-0991-891C21DE2B00}"/>
              </a:ext>
            </a:extLst>
          </p:cNvPr>
          <p:cNvSpPr/>
          <p:nvPr/>
        </p:nvSpPr>
        <p:spPr>
          <a:xfrm>
            <a:off x="706280" y="2866174"/>
            <a:ext cx="9756532" cy="1343943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Часть придомовых территорий и внутриквартальных дорог одновременно числится и в казне городского округа, и у собственников многоквартирных домов, также работы по содержанию выполняются как управляющими компаниями, так и администрацией городского округа.</a:t>
            </a:r>
          </a:p>
        </p:txBody>
      </p:sp>
      <p:pic>
        <p:nvPicPr>
          <p:cNvPr id="15" name="Рисунок 14" descr="Контрольный список (справа налево)">
            <a:extLst>
              <a:ext uri="{FF2B5EF4-FFF2-40B4-BE49-F238E27FC236}">
                <a16:creationId xmlns:a16="http://schemas.microsoft.com/office/drawing/2014/main" id="{97995E7C-5E87-02BA-438A-EC3E9D1FA1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6120" y="2482138"/>
            <a:ext cx="772998" cy="880387"/>
          </a:xfrm>
          <a:prstGeom prst="rect">
            <a:avLst/>
          </a:prstGeom>
        </p:spPr>
      </p:pic>
      <p:sp>
        <p:nvSpPr>
          <p:cNvPr id="12" name="Прямоугольник: усеченные противолежащие углы 15">
            <a:extLst>
              <a:ext uri="{FF2B5EF4-FFF2-40B4-BE49-F238E27FC236}">
                <a16:creationId xmlns:a16="http://schemas.microsoft.com/office/drawing/2014/main" id="{4A846D03-DFAF-E216-D996-9F9124F48548}"/>
              </a:ext>
            </a:extLst>
          </p:cNvPr>
          <p:cNvSpPr/>
          <p:nvPr/>
        </p:nvSpPr>
        <p:spPr>
          <a:xfrm>
            <a:off x="1878178" y="5619233"/>
            <a:ext cx="9736474" cy="899492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формировании состава автомобильной дороги по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Пограничная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допущено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задвоение объектов имущества (линии освещения, ливневой канализации).</a:t>
            </a:r>
          </a:p>
        </p:txBody>
      </p:sp>
      <p:pic>
        <p:nvPicPr>
          <p:cNvPr id="17" name="Рисунок 16" descr="Контрольный список (справа налево)">
            <a:extLst>
              <a:ext uri="{FF2B5EF4-FFF2-40B4-BE49-F238E27FC236}">
                <a16:creationId xmlns:a16="http://schemas.microsoft.com/office/drawing/2014/main" id="{97995E7C-5E87-02BA-438A-EC3E9D1FA1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1466" y="1063504"/>
            <a:ext cx="772998" cy="880387"/>
          </a:xfrm>
          <a:prstGeom prst="rect">
            <a:avLst/>
          </a:prstGeom>
        </p:spPr>
      </p:pic>
      <p:pic>
        <p:nvPicPr>
          <p:cNvPr id="19" name="Рисунок 18" descr="Контрольный список (справа налево)">
            <a:extLst>
              <a:ext uri="{FF2B5EF4-FFF2-40B4-BE49-F238E27FC236}">
                <a16:creationId xmlns:a16="http://schemas.microsoft.com/office/drawing/2014/main" id="{97995E7C-5E87-02BA-438A-EC3E9D1FA1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59118" y="4045771"/>
            <a:ext cx="772998" cy="880387"/>
          </a:xfrm>
          <a:prstGeom prst="rect">
            <a:avLst/>
          </a:prstGeom>
        </p:spPr>
      </p:pic>
      <p:pic>
        <p:nvPicPr>
          <p:cNvPr id="20" name="Рисунок 19" descr="Контрольный список (справа налево)">
            <a:extLst>
              <a:ext uri="{FF2B5EF4-FFF2-40B4-BE49-F238E27FC236}">
                <a16:creationId xmlns:a16="http://schemas.microsoft.com/office/drawing/2014/main" id="{97995E7C-5E87-02BA-438A-EC3E9D1FA1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21031" y="5091170"/>
            <a:ext cx="772998" cy="88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067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: усеченные противолежащие углы 15">
            <a:extLst>
              <a:ext uri="{FF2B5EF4-FFF2-40B4-BE49-F238E27FC236}">
                <a16:creationId xmlns:a16="http://schemas.microsoft.com/office/drawing/2014/main" id="{4A846D03-DFAF-E216-D996-9F9124F48548}"/>
              </a:ext>
            </a:extLst>
          </p:cNvPr>
          <p:cNvSpPr/>
          <p:nvPr/>
        </p:nvSpPr>
        <p:spPr>
          <a:xfrm>
            <a:off x="544167" y="1718661"/>
            <a:ext cx="9631492" cy="2138733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нарушение требований, указанных в Приложении № 5 к Контрактам №№ 884, 942 к информации о наименовании и количестве (по типу) техники, задействованной для выполнения работ по Контрактам №№ 884, 942, не представлены подтверждающие копии следующих документов: ПТС, копии договоров аренды (лизинга), копии договоров безвозмездного пользования, копии договоров субаренды с приложением актов, подтверждающих факт передачи используемой техники Подрядчику.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63B13B-9847-C037-CC3D-38B5C3D4E8BD}"/>
              </a:ext>
            </a:extLst>
          </p:cNvPr>
          <p:cNvSpPr txBox="1"/>
          <p:nvPr/>
        </p:nvSpPr>
        <p:spPr>
          <a:xfrm>
            <a:off x="11736834" y="64461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</a:t>
            </a:r>
          </a:p>
        </p:txBody>
      </p:sp>
      <p:pic>
        <p:nvPicPr>
          <p:cNvPr id="6" name="Picture 2" descr="Picture background">
            <a:extLst>
              <a:ext uri="{FF2B5EF4-FFF2-40B4-BE49-F238E27FC236}">
                <a16:creationId xmlns:a16="http://schemas.microsoft.com/office/drawing/2014/main" id="{41EADF05-62A4-4212-B6A2-254264AD1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1172" l="10000" r="90000">
                        <a14:foregroundMark x1="43125" y1="10625" x2="43125" y2="10625"/>
                        <a14:foregroundMark x1="33984" y1="36328" x2="33984" y2="36328"/>
                        <a14:foregroundMark x1="57188" y1="91172" x2="57188" y2="91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119" y="486838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усеченные противолежащие углы 6">
            <a:extLst>
              <a:ext uri="{FF2B5EF4-FFF2-40B4-BE49-F238E27FC236}">
                <a16:creationId xmlns:a16="http://schemas.microsoft.com/office/drawing/2014/main" id="{2A869644-4125-5997-1A9B-B3ED2A933669}"/>
              </a:ext>
            </a:extLst>
          </p:cNvPr>
          <p:cNvSpPr/>
          <p:nvPr/>
        </p:nvSpPr>
        <p:spPr>
          <a:xfrm>
            <a:off x="2974468" y="123427"/>
            <a:ext cx="6690740" cy="778336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r>
              <a:rPr lang="ru-RU" sz="2000" b="1" dirty="0">
                <a:ln w="18415" cmpd="sng">
                  <a:noFill/>
                  <a:prstDash val="solid"/>
                </a:ln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РЕЗУЛЬТАТЫ КОНТРОЛЬНОГО МЕРОПРИЯТИЯ:</a:t>
            </a:r>
            <a:endParaRPr lang="ru-RU" sz="2000" b="1" dirty="0">
              <a:solidFill>
                <a:schemeClr val="accent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Окно браузера">
            <a:extLst>
              <a:ext uri="{FF2B5EF4-FFF2-40B4-BE49-F238E27FC236}">
                <a16:creationId xmlns:a16="http://schemas.microsoft.com/office/drawing/2014/main" id="{EB706055-FE5A-D5F5-D63E-EFFA927CAE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38854" y="3742162"/>
            <a:ext cx="967658" cy="967658"/>
          </a:xfrm>
          <a:prstGeom prst="rect">
            <a:avLst/>
          </a:prstGeom>
        </p:spPr>
      </p:pic>
      <p:pic>
        <p:nvPicPr>
          <p:cNvPr id="10" name="Рисунок 9" descr="Изображения">
            <a:extLst>
              <a:ext uri="{FF2B5EF4-FFF2-40B4-BE49-F238E27FC236}">
                <a16:creationId xmlns:a16="http://schemas.microsoft.com/office/drawing/2014/main" id="{E8196F77-8F1D-43D0-66A4-E9C3B12714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4167" y="5187216"/>
            <a:ext cx="914400" cy="914400"/>
          </a:xfrm>
          <a:prstGeom prst="rect">
            <a:avLst/>
          </a:prstGeom>
        </p:spPr>
      </p:pic>
      <p:sp>
        <p:nvSpPr>
          <p:cNvPr id="16" name="Прямоугольник: усеченные противолежащие углы 15">
            <a:extLst>
              <a:ext uri="{FF2B5EF4-FFF2-40B4-BE49-F238E27FC236}">
                <a16:creationId xmlns:a16="http://schemas.microsoft.com/office/drawing/2014/main" id="{4A846D03-DFAF-E216-D996-9F9124F48548}"/>
              </a:ext>
            </a:extLst>
          </p:cNvPr>
          <p:cNvSpPr/>
          <p:nvPr/>
        </p:nvSpPr>
        <p:spPr>
          <a:xfrm>
            <a:off x="2105342" y="4834832"/>
            <a:ext cx="9631492" cy="1619169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	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нарушение пункта 5.1.46. Контракта № 942 Заказчиком и Подрядчиком Акт осмотра муниципального имущества от 23.09.2024 составлен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установленного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срока. Также в нарушение пункта 5.1.46 Контракта № 942 Учреждением Акты осмотра муниципального имущества за 5 и 7 этапы не составлялись. Аналогичные нарушения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установлены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Контракте № 884.</a:t>
            </a:r>
          </a:p>
        </p:txBody>
      </p:sp>
      <p:pic>
        <p:nvPicPr>
          <p:cNvPr id="17" name="Рисунок 16" descr="Контрольный список (справа налево)">
            <a:extLst>
              <a:ext uri="{FF2B5EF4-FFF2-40B4-BE49-F238E27FC236}">
                <a16:creationId xmlns:a16="http://schemas.microsoft.com/office/drawing/2014/main" id="{97995E7C-5E87-02BA-438A-EC3E9D1FA1C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22901" y="4584808"/>
            <a:ext cx="889612" cy="824984"/>
          </a:xfrm>
          <a:prstGeom prst="rect">
            <a:avLst/>
          </a:prstGeom>
        </p:spPr>
      </p:pic>
      <p:pic>
        <p:nvPicPr>
          <p:cNvPr id="14" name="Рисунок 13" descr="Контрольный список (справа налево)">
            <a:extLst>
              <a:ext uri="{FF2B5EF4-FFF2-40B4-BE49-F238E27FC236}">
                <a16:creationId xmlns:a16="http://schemas.microsoft.com/office/drawing/2014/main" id="{97995E7C-5E87-02BA-438A-EC3E9D1FA1C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09092" y="1365468"/>
            <a:ext cx="838571" cy="83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263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: усеченные противолежащие углы 8">
            <a:extLst>
              <a:ext uri="{FF2B5EF4-FFF2-40B4-BE49-F238E27FC236}">
                <a16:creationId xmlns:a16="http://schemas.microsoft.com/office/drawing/2014/main" id="{1D53B37F-2BE1-6396-0991-891C21DE2B00}"/>
              </a:ext>
            </a:extLst>
          </p:cNvPr>
          <p:cNvSpPr/>
          <p:nvPr/>
        </p:nvSpPr>
        <p:spPr>
          <a:xfrm>
            <a:off x="529100" y="1489435"/>
            <a:ext cx="9010847" cy="1129969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ИП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Ужов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В.Н. принял Решение о расторжении Контракта № 884 в одностороннем порядке при наличии неурегулированных обязательств по возврату Учреждению авансовых платежей за 6, 7 этапы</a:t>
            </a:r>
            <a:r>
              <a:rPr lang="ru-RU" dirty="0"/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: усеченные противолежащие углы 15">
            <a:extLst>
              <a:ext uri="{FF2B5EF4-FFF2-40B4-BE49-F238E27FC236}">
                <a16:creationId xmlns:a16="http://schemas.microsoft.com/office/drawing/2014/main" id="{4A846D03-DFAF-E216-D996-9F9124F48548}"/>
              </a:ext>
            </a:extLst>
          </p:cNvPr>
          <p:cNvSpPr/>
          <p:nvPr/>
        </p:nvSpPr>
        <p:spPr>
          <a:xfrm>
            <a:off x="529100" y="5334566"/>
            <a:ext cx="9944079" cy="1111543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Действия Заказчика по приемки не выполненных работ по 2 и 5 этапу Контракта № 884 привели к неправомерному расходованию бюджетных средств в размере 1 569 692,62 рублей.</a:t>
            </a:r>
          </a:p>
        </p:txBody>
      </p:sp>
      <p:pic>
        <p:nvPicPr>
          <p:cNvPr id="18" name="Рисунок 17" descr="Контрольный список (справа налево)">
            <a:extLst>
              <a:ext uri="{FF2B5EF4-FFF2-40B4-BE49-F238E27FC236}">
                <a16:creationId xmlns:a16="http://schemas.microsoft.com/office/drawing/2014/main" id="{97995E7C-5E87-02BA-438A-EC3E9D1FA1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1648" y="993083"/>
            <a:ext cx="992704" cy="992704"/>
          </a:xfrm>
          <a:prstGeom prst="rect">
            <a:avLst/>
          </a:prstGeom>
        </p:spPr>
      </p:pic>
      <p:pic>
        <p:nvPicPr>
          <p:cNvPr id="26" name="Рисунок 25" descr="Контрольный список (справа налево)">
            <a:extLst>
              <a:ext uri="{FF2B5EF4-FFF2-40B4-BE49-F238E27FC236}">
                <a16:creationId xmlns:a16="http://schemas.microsoft.com/office/drawing/2014/main" id="{C253A753-2F3B-FA0A-66AB-CE932BAC5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1648" y="5021282"/>
            <a:ext cx="992704" cy="90283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71731B3-AB13-C70A-DC4A-68374FE33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78" b="97778" l="9692" r="93686">
                        <a14:foregroundMark x1="88840" y1="28056" x2="88840" y2="28056"/>
                        <a14:foregroundMark x1="93686" y1="28333" x2="93686" y2="28333"/>
                        <a14:foregroundMark x1="65345" y1="93611" x2="65345" y2="93611"/>
                        <a14:foregroundMark x1="21733" y1="34861" x2="21733" y2="36250"/>
                        <a14:foregroundMark x1="22907" y1="11389" x2="22907" y2="11389"/>
                        <a14:foregroundMark x1="32159" y1="7639" x2="32159" y2="7639"/>
                        <a14:foregroundMark x1="24816" y1="2778" x2="24816" y2="2778"/>
                        <a14:foregroundMark x1="33186" y1="64861" x2="33186" y2="64861"/>
                        <a14:foregroundMark x1="66079" y1="97778" x2="66079" y2="97778"/>
                        <a14:backgroundMark x1="74302" y1="92361" x2="74302" y2="92361"/>
                        <a14:backgroundMark x1="75330" y1="82639" x2="75330" y2="82639"/>
                        <a14:backgroundMark x1="71953" y1="87778" x2="71953" y2="87778"/>
                        <a14:backgroundMark x1="72834" y1="84306" x2="72834" y2="84306"/>
                        <a14:backgroundMark x1="71953" y1="87500" x2="71953" y2="87500"/>
                        <a14:backgroundMark x1="72981" y1="36944" x2="72981" y2="36944"/>
                        <a14:backgroundMark x1="69163" y1="35000" x2="69163" y2="35000"/>
                        <a14:backgroundMark x1="49927" y1="45972" x2="49927" y2="45972"/>
                        <a14:backgroundMark x1="30250" y1="9722" x2="30250" y2="9722"/>
                        <a14:backgroundMark x1="69897" y1="42361" x2="69897" y2="42361"/>
                        <a14:backgroundMark x1="24082" y1="66806" x2="24082" y2="66806"/>
                        <a14:backgroundMark x1="65639" y1="45139" x2="65639" y2="45139"/>
                        <a14:backgroundMark x1="61527" y1="48750" x2="61527" y2="48750"/>
                        <a14:backgroundMark x1="74743" y1="21667" x2="74743" y2="21667"/>
                        <a14:backgroundMark x1="75771" y1="20278" x2="75771" y2="20278"/>
                        <a14:backgroundMark x1="44053" y1="14583" x2="44053" y2="14583"/>
                        <a14:backgroundMark x1="46696" y1="13194" x2="46696" y2="13194"/>
                        <a14:backgroundMark x1="53744" y1="18472" x2="53744" y2="18472"/>
                        <a14:backgroundMark x1="6167" y1="42639" x2="6167" y2="42639"/>
                        <a14:backgroundMark x1="6167" y1="43333" x2="6167" y2="43333"/>
                        <a14:backgroundMark x1="6167" y1="43611" x2="6167" y2="43611"/>
                        <a14:backgroundMark x1="6314" y1="44028" x2="6314" y2="44028"/>
                        <a14:backgroundMark x1="6167" y1="44722" x2="6167" y2="44722"/>
                        <a14:backgroundMark x1="6167" y1="45278" x2="6167" y2="45278"/>
                        <a14:backgroundMark x1="6167" y1="46111" x2="6167" y2="46111"/>
                        <a14:backgroundMark x1="6167" y1="46667" x2="6167" y2="4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117" y="1290222"/>
            <a:ext cx="1725659" cy="182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63B13B-9847-C037-CC3D-38B5C3D4E8BD}"/>
              </a:ext>
            </a:extLst>
          </p:cNvPr>
          <p:cNvSpPr txBox="1"/>
          <p:nvPr/>
        </p:nvSpPr>
        <p:spPr>
          <a:xfrm>
            <a:off x="11736834" y="64461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6</a:t>
            </a:r>
          </a:p>
        </p:txBody>
      </p:sp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id="{B6BEE898-6F94-47B9-2D4B-DAF4211F8B01}"/>
              </a:ext>
            </a:extLst>
          </p:cNvPr>
          <p:cNvSpPr/>
          <p:nvPr/>
        </p:nvSpPr>
        <p:spPr>
          <a:xfrm>
            <a:off x="2974468" y="123427"/>
            <a:ext cx="6690740" cy="778336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r>
              <a:rPr lang="ru-RU" sz="2000" b="1" dirty="0">
                <a:ln w="18415" cmpd="sng">
                  <a:noFill/>
                  <a:prstDash val="solid"/>
                </a:ln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РЕЗУЛЬТАТЫ КОНТРОЛЬНОГО МЕРОПРИЯТИЯ:</a:t>
            </a:r>
            <a:endParaRPr lang="ru-RU" sz="2000" b="1" dirty="0">
              <a:solidFill>
                <a:schemeClr val="accent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Изображения">
            <a:extLst>
              <a:ext uri="{FF2B5EF4-FFF2-40B4-BE49-F238E27FC236}">
                <a16:creationId xmlns:a16="http://schemas.microsoft.com/office/drawing/2014/main" id="{C04DBACC-2652-7D6B-D200-2E50D0B0074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53946" y="5395288"/>
            <a:ext cx="914400" cy="914400"/>
          </a:xfrm>
          <a:prstGeom prst="rect">
            <a:avLst/>
          </a:prstGeom>
        </p:spPr>
      </p:pic>
      <p:sp>
        <p:nvSpPr>
          <p:cNvPr id="13" name="Прямоугольник: усеченные противолежащие углы 8">
            <a:extLst>
              <a:ext uri="{FF2B5EF4-FFF2-40B4-BE49-F238E27FC236}">
                <a16:creationId xmlns:a16="http://schemas.microsoft.com/office/drawing/2014/main" id="{1D53B37F-2BE1-6396-0991-891C21DE2B00}"/>
              </a:ext>
            </a:extLst>
          </p:cNvPr>
          <p:cNvSpPr/>
          <p:nvPr/>
        </p:nvSpPr>
        <p:spPr>
          <a:xfrm>
            <a:off x="1980302" y="3312136"/>
            <a:ext cx="9756532" cy="1432875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В возвратных талонах за услуги по обращению с отходами промышленности и производства к Контрактам №№ 451, 884 отсутствует информация об организации сдавшей отходы, дата приемки и номер автомашины, лицо, принявшее отходы, а также в некоторых возвратных талонах к Контракту № 884 отсутствует объем сданных отходов.</a:t>
            </a:r>
          </a:p>
        </p:txBody>
      </p:sp>
      <p:pic>
        <p:nvPicPr>
          <p:cNvPr id="15" name="Рисунок 14" descr="Контрольный список (справа налево)">
            <a:extLst>
              <a:ext uri="{FF2B5EF4-FFF2-40B4-BE49-F238E27FC236}">
                <a16:creationId xmlns:a16="http://schemas.microsoft.com/office/drawing/2014/main" id="{97995E7C-5E87-02BA-438A-EC3E9D1FA1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39506" y="2815784"/>
            <a:ext cx="992704" cy="992704"/>
          </a:xfrm>
          <a:prstGeom prst="rect">
            <a:avLst/>
          </a:prstGeom>
        </p:spPr>
      </p:pic>
      <p:pic>
        <p:nvPicPr>
          <p:cNvPr id="12" name="Рисунок 11" descr="Изображения">
            <a:extLst>
              <a:ext uri="{FF2B5EF4-FFF2-40B4-BE49-F238E27FC236}">
                <a16:creationId xmlns:a16="http://schemas.microsoft.com/office/drawing/2014/main" id="{C04DBACC-2652-7D6B-D200-2E50D0B0074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9100" y="35173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75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: усеченные противолежащие углы 8">
            <a:extLst>
              <a:ext uri="{FF2B5EF4-FFF2-40B4-BE49-F238E27FC236}">
                <a16:creationId xmlns:a16="http://schemas.microsoft.com/office/drawing/2014/main" id="{1D53B37F-2BE1-6396-0991-891C21DE2B00}"/>
              </a:ext>
            </a:extLst>
          </p:cNvPr>
          <p:cNvSpPr/>
          <p:nvPr/>
        </p:nvSpPr>
        <p:spPr>
          <a:xfrm>
            <a:off x="1814414" y="1509198"/>
            <a:ext cx="9010847" cy="1893877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Учреждение в ходе контрольного мероприятия предоставляло сотрудникам Контрольно-счетной палаты разную информацию об исполнении Контрактов №№ 884, 942, а также по завершению контрольного мероприятия предоставило дополнительную информацию об исполнении Контрактов №№ 884, 942, данные действия сотрудников Учреждения препятствовали проведению контрольного мероприятия.</a:t>
            </a:r>
          </a:p>
        </p:txBody>
      </p:sp>
      <p:sp>
        <p:nvSpPr>
          <p:cNvPr id="16" name="Прямоугольник: усеченные противолежащие углы 15">
            <a:extLst>
              <a:ext uri="{FF2B5EF4-FFF2-40B4-BE49-F238E27FC236}">
                <a16:creationId xmlns:a16="http://schemas.microsoft.com/office/drawing/2014/main" id="{4A846D03-DFAF-E216-D996-9F9124F48548}"/>
              </a:ext>
            </a:extLst>
          </p:cNvPr>
          <p:cNvSpPr/>
          <p:nvPr/>
        </p:nvSpPr>
        <p:spPr>
          <a:xfrm>
            <a:off x="1843099" y="3716097"/>
            <a:ext cx="9010847" cy="1084082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общих журналах работ к Контрактам №№ 451, 487, 536, 639 отсутствует информация об объемах выполненных работ.</a:t>
            </a:r>
          </a:p>
        </p:txBody>
      </p:sp>
      <p:pic>
        <p:nvPicPr>
          <p:cNvPr id="18" name="Рисунок 17" descr="Контрольный список (справа налево)">
            <a:extLst>
              <a:ext uri="{FF2B5EF4-FFF2-40B4-BE49-F238E27FC236}">
                <a16:creationId xmlns:a16="http://schemas.microsoft.com/office/drawing/2014/main" id="{97995E7C-5E87-02BA-438A-EC3E9D1FA1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05572" y="939475"/>
            <a:ext cx="992704" cy="992704"/>
          </a:xfrm>
          <a:prstGeom prst="rect">
            <a:avLst/>
          </a:prstGeom>
        </p:spPr>
      </p:pic>
      <p:pic>
        <p:nvPicPr>
          <p:cNvPr id="26" name="Рисунок 25" descr="Контрольный список (справа налево)">
            <a:extLst>
              <a:ext uri="{FF2B5EF4-FFF2-40B4-BE49-F238E27FC236}">
                <a16:creationId xmlns:a16="http://schemas.microsoft.com/office/drawing/2014/main" id="{C253A753-2F3B-FA0A-66AB-CE932BAC5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81764" y="3380861"/>
            <a:ext cx="992704" cy="9028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63B13B-9847-C037-CC3D-38B5C3D4E8BD}"/>
              </a:ext>
            </a:extLst>
          </p:cNvPr>
          <p:cNvSpPr txBox="1"/>
          <p:nvPr/>
        </p:nvSpPr>
        <p:spPr>
          <a:xfrm>
            <a:off x="11736834" y="64461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7</a:t>
            </a:r>
          </a:p>
        </p:txBody>
      </p:sp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id="{B6BEE898-6F94-47B9-2D4B-DAF4211F8B01}"/>
              </a:ext>
            </a:extLst>
          </p:cNvPr>
          <p:cNvSpPr/>
          <p:nvPr/>
        </p:nvSpPr>
        <p:spPr>
          <a:xfrm>
            <a:off x="2974468" y="123427"/>
            <a:ext cx="6690740" cy="778336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r>
              <a:rPr lang="ru-RU" sz="2000" b="1" dirty="0">
                <a:ln w="18415" cmpd="sng">
                  <a:noFill/>
                  <a:prstDash val="solid"/>
                </a:ln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РЕЗУЛЬТАТЫ КОНТРОЛЬНОГО МЕРОПРИЯТИЯ:</a:t>
            </a:r>
            <a:endParaRPr lang="ru-RU" sz="2000" b="1" dirty="0">
              <a:solidFill>
                <a:schemeClr val="accent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Изображения">
            <a:extLst>
              <a:ext uri="{FF2B5EF4-FFF2-40B4-BE49-F238E27FC236}">
                <a16:creationId xmlns:a16="http://schemas.microsoft.com/office/drawing/2014/main" id="{C04DBACC-2652-7D6B-D200-2E50D0B007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81207" y="5630958"/>
            <a:ext cx="914400" cy="914400"/>
          </a:xfrm>
          <a:prstGeom prst="rect">
            <a:avLst/>
          </a:prstGeom>
        </p:spPr>
      </p:pic>
      <p:pic>
        <p:nvPicPr>
          <p:cNvPr id="12" name="Рисунок 11" descr="Изображения">
            <a:extLst>
              <a:ext uri="{FF2B5EF4-FFF2-40B4-BE49-F238E27FC236}">
                <a16:creationId xmlns:a16="http://schemas.microsoft.com/office/drawing/2014/main" id="{C04DBACC-2652-7D6B-D200-2E50D0B007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9139" y="3025514"/>
            <a:ext cx="914400" cy="914400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E71731B3-AB13-C70A-DC4A-68374FE33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78" b="97778" l="9692" r="93686">
                        <a14:foregroundMark x1="88840" y1="28056" x2="88840" y2="28056"/>
                        <a14:foregroundMark x1="93686" y1="28333" x2="93686" y2="28333"/>
                        <a14:foregroundMark x1="65345" y1="93611" x2="65345" y2="93611"/>
                        <a14:foregroundMark x1="21733" y1="34861" x2="21733" y2="36250"/>
                        <a14:foregroundMark x1="22907" y1="11389" x2="22907" y2="11389"/>
                        <a14:foregroundMark x1="32159" y1="7639" x2="32159" y2="7639"/>
                        <a14:foregroundMark x1="24816" y1="2778" x2="24816" y2="2778"/>
                        <a14:foregroundMark x1="33186" y1="64861" x2="33186" y2="64861"/>
                        <a14:foregroundMark x1="66079" y1="97778" x2="66079" y2="97778"/>
                        <a14:backgroundMark x1="74302" y1="92361" x2="74302" y2="92361"/>
                        <a14:backgroundMark x1="75330" y1="82639" x2="75330" y2="82639"/>
                        <a14:backgroundMark x1="71953" y1="87778" x2="71953" y2="87778"/>
                        <a14:backgroundMark x1="72834" y1="84306" x2="72834" y2="84306"/>
                        <a14:backgroundMark x1="71953" y1="87500" x2="71953" y2="87500"/>
                        <a14:backgroundMark x1="72981" y1="36944" x2="72981" y2="36944"/>
                        <a14:backgroundMark x1="69163" y1="35000" x2="69163" y2="35000"/>
                        <a14:backgroundMark x1="49927" y1="45972" x2="49927" y2="45972"/>
                        <a14:backgroundMark x1="30250" y1="9722" x2="30250" y2="9722"/>
                        <a14:backgroundMark x1="69897" y1="42361" x2="69897" y2="42361"/>
                        <a14:backgroundMark x1="24082" y1="66806" x2="24082" y2="66806"/>
                        <a14:backgroundMark x1="65639" y1="45139" x2="65639" y2="45139"/>
                        <a14:backgroundMark x1="61527" y1="48750" x2="61527" y2="48750"/>
                        <a14:backgroundMark x1="74743" y1="21667" x2="74743" y2="21667"/>
                        <a14:backgroundMark x1="75771" y1="20278" x2="75771" y2="20278"/>
                        <a14:backgroundMark x1="44053" y1="14583" x2="44053" y2="14583"/>
                        <a14:backgroundMark x1="46696" y1="13194" x2="46696" y2="13194"/>
                        <a14:backgroundMark x1="53744" y1="18472" x2="53744" y2="18472"/>
                        <a14:backgroundMark x1="6167" y1="42639" x2="6167" y2="42639"/>
                        <a14:backgroundMark x1="6167" y1="43333" x2="6167" y2="43333"/>
                        <a14:backgroundMark x1="6167" y1="43611" x2="6167" y2="43611"/>
                        <a14:backgroundMark x1="6314" y1="44028" x2="6314" y2="44028"/>
                        <a14:backgroundMark x1="6167" y1="44722" x2="6167" y2="44722"/>
                        <a14:backgroundMark x1="6167" y1="45278" x2="6167" y2="45278"/>
                        <a14:backgroundMark x1="6167" y1="46111" x2="6167" y2="46111"/>
                        <a14:backgroundMark x1="6167" y1="46667" x2="6167" y2="4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14" y="4936600"/>
            <a:ext cx="1725659" cy="182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511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: усеченные противолежащие углы 8">
            <a:extLst>
              <a:ext uri="{FF2B5EF4-FFF2-40B4-BE49-F238E27FC236}">
                <a16:creationId xmlns:a16="http://schemas.microsoft.com/office/drawing/2014/main" id="{1D53B37F-2BE1-6396-0991-891C21DE2B00}"/>
              </a:ext>
            </a:extLst>
          </p:cNvPr>
          <p:cNvSpPr/>
          <p:nvPr/>
        </p:nvSpPr>
        <p:spPr>
          <a:xfrm>
            <a:off x="529100" y="1489435"/>
            <a:ext cx="9010847" cy="1399191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актах освидетельствования скрытых работ к Контрактам №№ 451, 536 указаны паспорта/сертификаты на используемые материалы, которые датированы позже, чем составлены и подписаны акты освидетельствования скрытых работ к Контрактам №№ 451, 536</a:t>
            </a:r>
            <a:r>
              <a:rPr lang="ru-RU" dirty="0"/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: усеченные противолежащие углы 15">
            <a:extLst>
              <a:ext uri="{FF2B5EF4-FFF2-40B4-BE49-F238E27FC236}">
                <a16:creationId xmlns:a16="http://schemas.microsoft.com/office/drawing/2014/main" id="{4A846D03-DFAF-E216-D996-9F9124F48548}"/>
              </a:ext>
            </a:extLst>
          </p:cNvPr>
          <p:cNvSpPr/>
          <p:nvPr/>
        </p:nvSpPr>
        <p:spPr>
          <a:xfrm>
            <a:off x="529100" y="5334566"/>
            <a:ext cx="9010847" cy="1207636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нарушение пункта 2.7. Приложения 1 к Контракту № 487 Подрядчиком установлены бортовые камни бетонные В 25 (М-350) вместо положенных В 30 (М-400), а Заказчиком в нарушение пункта 2.7. Приложения 1 Контракта № 487 приняты и оплачены в полном объеме (171 110,76 рублей).</a:t>
            </a:r>
          </a:p>
        </p:txBody>
      </p:sp>
      <p:pic>
        <p:nvPicPr>
          <p:cNvPr id="18" name="Рисунок 17" descr="Контрольный список (справа налево)">
            <a:extLst>
              <a:ext uri="{FF2B5EF4-FFF2-40B4-BE49-F238E27FC236}">
                <a16:creationId xmlns:a16="http://schemas.microsoft.com/office/drawing/2014/main" id="{97995E7C-5E87-02BA-438A-EC3E9D1FA1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1648" y="993083"/>
            <a:ext cx="992704" cy="992704"/>
          </a:xfrm>
          <a:prstGeom prst="rect">
            <a:avLst/>
          </a:prstGeom>
        </p:spPr>
      </p:pic>
      <p:pic>
        <p:nvPicPr>
          <p:cNvPr id="26" name="Рисунок 25" descr="Контрольный список (справа налево)">
            <a:extLst>
              <a:ext uri="{FF2B5EF4-FFF2-40B4-BE49-F238E27FC236}">
                <a16:creationId xmlns:a16="http://schemas.microsoft.com/office/drawing/2014/main" id="{C253A753-2F3B-FA0A-66AB-CE932BAC5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1648" y="4873875"/>
            <a:ext cx="992704" cy="90283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71731B3-AB13-C70A-DC4A-68374FE33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78" b="97778" l="9692" r="93686">
                        <a14:foregroundMark x1="88840" y1="28056" x2="88840" y2="28056"/>
                        <a14:foregroundMark x1="93686" y1="28333" x2="93686" y2="28333"/>
                        <a14:foregroundMark x1="65345" y1="93611" x2="65345" y2="93611"/>
                        <a14:foregroundMark x1="21733" y1="34861" x2="21733" y2="36250"/>
                        <a14:foregroundMark x1="22907" y1="11389" x2="22907" y2="11389"/>
                        <a14:foregroundMark x1="32159" y1="7639" x2="32159" y2="7639"/>
                        <a14:foregroundMark x1="24816" y1="2778" x2="24816" y2="2778"/>
                        <a14:foregroundMark x1="33186" y1="64861" x2="33186" y2="64861"/>
                        <a14:foregroundMark x1="66079" y1="97778" x2="66079" y2="97778"/>
                        <a14:backgroundMark x1="74302" y1="92361" x2="74302" y2="92361"/>
                        <a14:backgroundMark x1="75330" y1="82639" x2="75330" y2="82639"/>
                        <a14:backgroundMark x1="71953" y1="87778" x2="71953" y2="87778"/>
                        <a14:backgroundMark x1="72834" y1="84306" x2="72834" y2="84306"/>
                        <a14:backgroundMark x1="71953" y1="87500" x2="71953" y2="87500"/>
                        <a14:backgroundMark x1="72981" y1="36944" x2="72981" y2="36944"/>
                        <a14:backgroundMark x1="69163" y1="35000" x2="69163" y2="35000"/>
                        <a14:backgroundMark x1="49927" y1="45972" x2="49927" y2="45972"/>
                        <a14:backgroundMark x1="30250" y1="9722" x2="30250" y2="9722"/>
                        <a14:backgroundMark x1="69897" y1="42361" x2="69897" y2="42361"/>
                        <a14:backgroundMark x1="24082" y1="66806" x2="24082" y2="66806"/>
                        <a14:backgroundMark x1="65639" y1="45139" x2="65639" y2="45139"/>
                        <a14:backgroundMark x1="61527" y1="48750" x2="61527" y2="48750"/>
                        <a14:backgroundMark x1="74743" y1="21667" x2="74743" y2="21667"/>
                        <a14:backgroundMark x1="75771" y1="20278" x2="75771" y2="20278"/>
                        <a14:backgroundMark x1="44053" y1="14583" x2="44053" y2="14583"/>
                        <a14:backgroundMark x1="46696" y1="13194" x2="46696" y2="13194"/>
                        <a14:backgroundMark x1="53744" y1="18472" x2="53744" y2="18472"/>
                        <a14:backgroundMark x1="6167" y1="42639" x2="6167" y2="42639"/>
                        <a14:backgroundMark x1="6167" y1="43333" x2="6167" y2="43333"/>
                        <a14:backgroundMark x1="6167" y1="43611" x2="6167" y2="43611"/>
                        <a14:backgroundMark x1="6314" y1="44028" x2="6314" y2="44028"/>
                        <a14:backgroundMark x1="6167" y1="44722" x2="6167" y2="44722"/>
                        <a14:backgroundMark x1="6167" y1="45278" x2="6167" y2="45278"/>
                        <a14:backgroundMark x1="6167" y1="46111" x2="6167" y2="46111"/>
                        <a14:backgroundMark x1="6167" y1="46667" x2="6167" y2="4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117" y="1290222"/>
            <a:ext cx="1725659" cy="182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63B13B-9847-C037-CC3D-38B5C3D4E8BD}"/>
              </a:ext>
            </a:extLst>
          </p:cNvPr>
          <p:cNvSpPr txBox="1"/>
          <p:nvPr/>
        </p:nvSpPr>
        <p:spPr>
          <a:xfrm>
            <a:off x="11736834" y="64461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8</a:t>
            </a:r>
          </a:p>
        </p:txBody>
      </p:sp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id="{B6BEE898-6F94-47B9-2D4B-DAF4211F8B01}"/>
              </a:ext>
            </a:extLst>
          </p:cNvPr>
          <p:cNvSpPr/>
          <p:nvPr/>
        </p:nvSpPr>
        <p:spPr>
          <a:xfrm>
            <a:off x="2974468" y="123427"/>
            <a:ext cx="6690740" cy="778336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r>
              <a:rPr lang="ru-RU" sz="2000" b="1" dirty="0">
                <a:ln w="18415" cmpd="sng">
                  <a:noFill/>
                  <a:prstDash val="solid"/>
                </a:ln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РЕЗУЛЬТАТЫ КОНТРОЛЬНОГО МЕРОПРИЯТИЯ:</a:t>
            </a:r>
            <a:endParaRPr lang="ru-RU" sz="2000" b="1" dirty="0">
              <a:solidFill>
                <a:schemeClr val="accent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Изображения">
            <a:extLst>
              <a:ext uri="{FF2B5EF4-FFF2-40B4-BE49-F238E27FC236}">
                <a16:creationId xmlns:a16="http://schemas.microsoft.com/office/drawing/2014/main" id="{C04DBACC-2652-7D6B-D200-2E50D0B0074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53946" y="5395288"/>
            <a:ext cx="914400" cy="914400"/>
          </a:xfrm>
          <a:prstGeom prst="rect">
            <a:avLst/>
          </a:prstGeom>
        </p:spPr>
      </p:pic>
      <p:sp>
        <p:nvSpPr>
          <p:cNvPr id="13" name="Прямоугольник: усеченные противолежащие углы 8">
            <a:extLst>
              <a:ext uri="{FF2B5EF4-FFF2-40B4-BE49-F238E27FC236}">
                <a16:creationId xmlns:a16="http://schemas.microsoft.com/office/drawing/2014/main" id="{1D53B37F-2BE1-6396-0991-891C21DE2B00}"/>
              </a:ext>
            </a:extLst>
          </p:cNvPr>
          <p:cNvSpPr/>
          <p:nvPr/>
        </p:nvSpPr>
        <p:spPr>
          <a:xfrm>
            <a:off x="1980302" y="3527963"/>
            <a:ext cx="9756532" cy="1432875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В пункте 5.3. электронной версии Контракта № 487, сформированного с использованием ЕИС, не предусмотрено удержание суммы неисполненных требований об уплате неустоек (штрафов, пеней) из суммы, подлежащей оплате поставщику (подрядчику, исполнителю), что не соответствует пункту 2.6. Контракта № 487.</a:t>
            </a:r>
          </a:p>
        </p:txBody>
      </p:sp>
      <p:pic>
        <p:nvPicPr>
          <p:cNvPr id="15" name="Рисунок 14" descr="Контрольный список (справа налево)">
            <a:extLst>
              <a:ext uri="{FF2B5EF4-FFF2-40B4-BE49-F238E27FC236}">
                <a16:creationId xmlns:a16="http://schemas.microsoft.com/office/drawing/2014/main" id="{97995E7C-5E87-02BA-438A-EC3E9D1FA1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20652" y="3039518"/>
            <a:ext cx="992704" cy="992704"/>
          </a:xfrm>
          <a:prstGeom prst="rect">
            <a:avLst/>
          </a:prstGeom>
        </p:spPr>
      </p:pic>
      <p:pic>
        <p:nvPicPr>
          <p:cNvPr id="12" name="Рисунок 11" descr="Изображения">
            <a:extLst>
              <a:ext uri="{FF2B5EF4-FFF2-40B4-BE49-F238E27FC236}">
                <a16:creationId xmlns:a16="http://schemas.microsoft.com/office/drawing/2014/main" id="{C04DBACC-2652-7D6B-D200-2E50D0B0074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9100" y="35173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417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: усеченные противолежащие углы 8">
            <a:extLst>
              <a:ext uri="{FF2B5EF4-FFF2-40B4-BE49-F238E27FC236}">
                <a16:creationId xmlns:a16="http://schemas.microsoft.com/office/drawing/2014/main" id="{1D53B37F-2BE1-6396-0991-891C21DE2B00}"/>
              </a:ext>
            </a:extLst>
          </p:cNvPr>
          <p:cNvSpPr/>
          <p:nvPr/>
        </p:nvSpPr>
        <p:spPr>
          <a:xfrm>
            <a:off x="466469" y="1210737"/>
            <a:ext cx="9136108" cy="986845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dirty="0"/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Платежными поручениями от 31.07.2025 № 231100, от 07.08.2025 № 253826, от 12.08.2025 № 267188 Заказчиком произведена оплата в размере 7 862 898,00 рублей с нарушением срока оплаты установленного пунктом 2.5 Контракта № 46/06/2025.</a:t>
            </a:r>
          </a:p>
        </p:txBody>
      </p:sp>
      <p:sp>
        <p:nvSpPr>
          <p:cNvPr id="16" name="Прямоугольник: усеченные противолежащие углы 15">
            <a:extLst>
              <a:ext uri="{FF2B5EF4-FFF2-40B4-BE49-F238E27FC236}">
                <a16:creationId xmlns:a16="http://schemas.microsoft.com/office/drawing/2014/main" id="{4A846D03-DFAF-E216-D996-9F9124F48548}"/>
              </a:ext>
            </a:extLst>
          </p:cNvPr>
          <p:cNvSpPr/>
          <p:nvPr/>
        </p:nvSpPr>
        <p:spPr>
          <a:xfrm>
            <a:off x="529100" y="5541596"/>
            <a:ext cx="9010847" cy="1000606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dirty="0"/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нарушение пункта 6.5. Контрактов №№ 45/06/2025, 46/06/2025 по состоянию на 13.11.2025 Заказчиком работы не приняты (информация об отказе в приемке также отсутствует).</a:t>
            </a:r>
          </a:p>
        </p:txBody>
      </p:sp>
      <p:pic>
        <p:nvPicPr>
          <p:cNvPr id="18" name="Рисунок 17" descr="Контрольный список (справа налево)">
            <a:extLst>
              <a:ext uri="{FF2B5EF4-FFF2-40B4-BE49-F238E27FC236}">
                <a16:creationId xmlns:a16="http://schemas.microsoft.com/office/drawing/2014/main" id="{97995E7C-5E87-02BA-438A-EC3E9D1FA1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9100" y="640427"/>
            <a:ext cx="992704" cy="992704"/>
          </a:xfrm>
          <a:prstGeom prst="rect">
            <a:avLst/>
          </a:prstGeom>
        </p:spPr>
      </p:pic>
      <p:pic>
        <p:nvPicPr>
          <p:cNvPr id="26" name="Рисунок 25" descr="Контрольный список (справа налево)">
            <a:extLst>
              <a:ext uri="{FF2B5EF4-FFF2-40B4-BE49-F238E27FC236}">
                <a16:creationId xmlns:a16="http://schemas.microsoft.com/office/drawing/2014/main" id="{C253A753-2F3B-FA0A-66AB-CE932BAC5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9100" y="5090177"/>
            <a:ext cx="992704" cy="90283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71731B3-AB13-C70A-DC4A-68374FE33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78" b="97778" l="9692" r="93686">
                        <a14:foregroundMark x1="88840" y1="28056" x2="88840" y2="28056"/>
                        <a14:foregroundMark x1="93686" y1="28333" x2="93686" y2="28333"/>
                        <a14:foregroundMark x1="65345" y1="93611" x2="65345" y2="93611"/>
                        <a14:foregroundMark x1="21733" y1="34861" x2="21733" y2="36250"/>
                        <a14:foregroundMark x1="22907" y1="11389" x2="22907" y2="11389"/>
                        <a14:foregroundMark x1="32159" y1="7639" x2="32159" y2="7639"/>
                        <a14:foregroundMark x1="24816" y1="2778" x2="24816" y2="2778"/>
                        <a14:foregroundMark x1="33186" y1="64861" x2="33186" y2="64861"/>
                        <a14:foregroundMark x1="66079" y1="97778" x2="66079" y2="97778"/>
                        <a14:backgroundMark x1="74302" y1="92361" x2="74302" y2="92361"/>
                        <a14:backgroundMark x1="75330" y1="82639" x2="75330" y2="82639"/>
                        <a14:backgroundMark x1="71953" y1="87778" x2="71953" y2="87778"/>
                        <a14:backgroundMark x1="72834" y1="84306" x2="72834" y2="84306"/>
                        <a14:backgroundMark x1="71953" y1="87500" x2="71953" y2="87500"/>
                        <a14:backgroundMark x1="72981" y1="36944" x2="72981" y2="36944"/>
                        <a14:backgroundMark x1="69163" y1="35000" x2="69163" y2="35000"/>
                        <a14:backgroundMark x1="49927" y1="45972" x2="49927" y2="45972"/>
                        <a14:backgroundMark x1="30250" y1="9722" x2="30250" y2="9722"/>
                        <a14:backgroundMark x1="69897" y1="42361" x2="69897" y2="42361"/>
                        <a14:backgroundMark x1="24082" y1="66806" x2="24082" y2="66806"/>
                        <a14:backgroundMark x1="65639" y1="45139" x2="65639" y2="45139"/>
                        <a14:backgroundMark x1="61527" y1="48750" x2="61527" y2="48750"/>
                        <a14:backgroundMark x1="74743" y1="21667" x2="74743" y2="21667"/>
                        <a14:backgroundMark x1="75771" y1="20278" x2="75771" y2="20278"/>
                        <a14:backgroundMark x1="44053" y1="14583" x2="44053" y2="14583"/>
                        <a14:backgroundMark x1="46696" y1="13194" x2="46696" y2="13194"/>
                        <a14:backgroundMark x1="53744" y1="18472" x2="53744" y2="18472"/>
                        <a14:backgroundMark x1="6167" y1="42639" x2="6167" y2="42639"/>
                        <a14:backgroundMark x1="6167" y1="43333" x2="6167" y2="43333"/>
                        <a14:backgroundMark x1="6167" y1="43611" x2="6167" y2="43611"/>
                        <a14:backgroundMark x1="6314" y1="44028" x2="6314" y2="44028"/>
                        <a14:backgroundMark x1="6167" y1="44722" x2="6167" y2="44722"/>
                        <a14:backgroundMark x1="6167" y1="45278" x2="6167" y2="45278"/>
                        <a14:backgroundMark x1="6167" y1="46111" x2="6167" y2="46111"/>
                        <a14:backgroundMark x1="6167" y1="46667" x2="6167" y2="4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175" y="720888"/>
            <a:ext cx="1725659" cy="182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63B13B-9847-C037-CC3D-38B5C3D4E8BD}"/>
              </a:ext>
            </a:extLst>
          </p:cNvPr>
          <p:cNvSpPr txBox="1"/>
          <p:nvPr/>
        </p:nvSpPr>
        <p:spPr>
          <a:xfrm>
            <a:off x="11736834" y="64461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9</a:t>
            </a:r>
          </a:p>
        </p:txBody>
      </p:sp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id="{B6BEE898-6F94-47B9-2D4B-DAF4211F8B01}"/>
              </a:ext>
            </a:extLst>
          </p:cNvPr>
          <p:cNvSpPr/>
          <p:nvPr/>
        </p:nvSpPr>
        <p:spPr>
          <a:xfrm>
            <a:off x="2974468" y="123427"/>
            <a:ext cx="6690740" cy="778336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r>
              <a:rPr lang="ru-RU" sz="2000" b="1" dirty="0">
                <a:ln w="18415" cmpd="sng">
                  <a:noFill/>
                  <a:prstDash val="solid"/>
                </a:ln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РЕЗУЛЬТАТЫ КОНТРОЛЬНОГО МЕРОПРИЯТИЯ:</a:t>
            </a:r>
            <a:endParaRPr lang="ru-RU" sz="2000" b="1" dirty="0">
              <a:solidFill>
                <a:schemeClr val="accent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Изображения">
            <a:extLst>
              <a:ext uri="{FF2B5EF4-FFF2-40B4-BE49-F238E27FC236}">
                <a16:creationId xmlns:a16="http://schemas.microsoft.com/office/drawing/2014/main" id="{C04DBACC-2652-7D6B-D200-2E50D0B0074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96190" y="5531709"/>
            <a:ext cx="914400" cy="914400"/>
          </a:xfrm>
          <a:prstGeom prst="rect">
            <a:avLst/>
          </a:prstGeom>
        </p:spPr>
      </p:pic>
      <p:sp>
        <p:nvSpPr>
          <p:cNvPr id="13" name="Прямоугольник: усеченные противолежащие углы 8">
            <a:extLst>
              <a:ext uri="{FF2B5EF4-FFF2-40B4-BE49-F238E27FC236}">
                <a16:creationId xmlns:a16="http://schemas.microsoft.com/office/drawing/2014/main" id="{1D53B37F-2BE1-6396-0991-891C21DE2B00}"/>
              </a:ext>
            </a:extLst>
          </p:cNvPr>
          <p:cNvSpPr/>
          <p:nvPr/>
        </p:nvSpPr>
        <p:spPr>
          <a:xfrm>
            <a:off x="1696825" y="2996792"/>
            <a:ext cx="9813765" cy="1999414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dirty="0"/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нарушение пункта 8.9 ОДМ 218.3.034-2013 Подрядчиком в журнал производства работ (оказания услуг) к Договору № 74/09/2025 заносилась не вся информация о фактически выполненных работах и количестве используемых материалов, а Заказчиком не осуществлялся должный контроль. Аналогичные нарушения по заполнению журнала производства работ (оказания услуг) установлены в Договорах №№ 75/09/2025, 78/10/2025, 79/10/2025,  83/10/2025, 84/10/2025 и Контрактах №№ 884, 942.</a:t>
            </a:r>
          </a:p>
        </p:txBody>
      </p:sp>
      <p:pic>
        <p:nvPicPr>
          <p:cNvPr id="12" name="Рисунок 11" descr="Изображения">
            <a:extLst>
              <a:ext uri="{FF2B5EF4-FFF2-40B4-BE49-F238E27FC236}">
                <a16:creationId xmlns:a16="http://schemas.microsoft.com/office/drawing/2014/main" id="{C04DBACC-2652-7D6B-D200-2E50D0B0074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9100" y="3517327"/>
            <a:ext cx="914400" cy="914400"/>
          </a:xfrm>
          <a:prstGeom prst="rect">
            <a:avLst/>
          </a:prstGeom>
        </p:spPr>
      </p:pic>
      <p:pic>
        <p:nvPicPr>
          <p:cNvPr id="17" name="Рисунок 16" descr="Контрольный список (справа налево)">
            <a:extLst>
              <a:ext uri="{FF2B5EF4-FFF2-40B4-BE49-F238E27FC236}">
                <a16:creationId xmlns:a16="http://schemas.microsoft.com/office/drawing/2014/main" id="{97995E7C-5E87-02BA-438A-EC3E9D1FA1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03290" y="2462691"/>
            <a:ext cx="992704" cy="99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07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10324</TotalTime>
  <Words>1001</Words>
  <Application>Microsoft Office PowerPoint</Application>
  <PresentationFormat>Широкоэкранный</PresentationFormat>
  <Paragraphs>87</Paragraphs>
  <Slides>15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Segoe UI Black</vt:lpstr>
      <vt:lpstr>Times New Roman</vt:lpstr>
      <vt:lpstr>Tw Cen MT</vt:lpstr>
      <vt:lpstr>Tw Cen MT Condensed</vt:lpstr>
      <vt:lpstr>Wingdings 3</vt:lpstr>
      <vt:lpstr>La mente</vt:lpstr>
      <vt:lpstr>Тема Office</vt:lpstr>
      <vt:lpstr>Интеграл</vt:lpstr>
      <vt:lpstr>ОТЧЕТ о результатах контрольного мероприятия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Аналитическая записка</dc:title>
  <dc:creator>Курмаева Светлана Рашидовна</dc:creator>
  <cp:lastModifiedBy>Глухов Владимир Владимирович</cp:lastModifiedBy>
  <cp:revision>457</cp:revision>
  <cp:lastPrinted>2025-05-29T04:14:30Z</cp:lastPrinted>
  <dcterms:created xsi:type="dcterms:W3CDTF">2022-03-02T21:34:15Z</dcterms:created>
  <dcterms:modified xsi:type="dcterms:W3CDTF">2025-12-25T22:20:38Z</dcterms:modified>
</cp:coreProperties>
</file>