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7">
  <p:sldMasterIdLst>
    <p:sldMasterId id="2147484143" r:id="rId1"/>
  </p:sldMasterIdLst>
  <p:notesMasterIdLst>
    <p:notesMasterId r:id="rId18"/>
  </p:notesMasterIdLst>
  <p:sldIdLst>
    <p:sldId id="256" r:id="rId2"/>
    <p:sldId id="257" r:id="rId3"/>
    <p:sldId id="369" r:id="rId4"/>
    <p:sldId id="334" r:id="rId5"/>
    <p:sldId id="265" r:id="rId6"/>
    <p:sldId id="396" r:id="rId7"/>
    <p:sldId id="394" r:id="rId8"/>
    <p:sldId id="381" r:id="rId9"/>
    <p:sldId id="390" r:id="rId10"/>
    <p:sldId id="389" r:id="rId11"/>
    <p:sldId id="383" r:id="rId12"/>
    <p:sldId id="367" r:id="rId13"/>
    <p:sldId id="397" r:id="rId14"/>
    <p:sldId id="393" r:id="rId15"/>
    <p:sldId id="363" r:id="rId16"/>
    <p:sldId id="288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D18E41F-5B59-46AF-90E2-BA3079713F67}">
          <p14:sldIdLst>
            <p14:sldId id="256"/>
            <p14:sldId id="257"/>
            <p14:sldId id="369"/>
            <p14:sldId id="334"/>
            <p14:sldId id="265"/>
            <p14:sldId id="396"/>
            <p14:sldId id="394"/>
            <p14:sldId id="381"/>
            <p14:sldId id="390"/>
            <p14:sldId id="389"/>
            <p14:sldId id="383"/>
            <p14:sldId id="367"/>
            <p14:sldId id="397"/>
            <p14:sldId id="393"/>
          </p14:sldIdLst>
        </p14:section>
        <p14:section name="Раздел без заголовка" id="{9AED7EE5-FA59-4E48-81D3-C05EED1D7049}">
          <p14:sldIdLst>
            <p14:sldId id="363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8C9"/>
    <a:srgbClr val="3A904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46" autoAdjust="0"/>
  </p:normalViewPr>
  <p:slideViewPr>
    <p:cSldViewPr snapToGrid="0">
      <p:cViewPr varScale="1">
        <p:scale>
          <a:sx n="115" d="100"/>
          <a:sy n="115" d="100"/>
        </p:scale>
        <p:origin x="3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28C6-BA60-4288-8294-054D4ED65875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4CE31-6DE7-45F3-95CF-1654736712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1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7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3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F59-E365-42EF-A193-276CAB8E738C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700B-C59D-4415-91AB-9CBA236D1199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8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A3E5-0D9D-490B-83A6-AB38AFAC469A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91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91C9-BAB8-4378-8AAF-31D11051462C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86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E23F-C2CD-451D-9048-1B56E23D7700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9106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4751-44B8-473A-AB95-34229A07E5F9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6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2AB1-C6EB-42E0-9BD8-F01A7C2D959D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55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C11E-9A2F-46AC-9015-FF4B19CE04C8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77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1109-0AD5-4AEC-945A-6E40C5DB45BD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14D-7048-4A17-93F2-3E5B6E52F014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14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D36-0540-4856-BA5F-38C134CD9231}" type="datetime1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6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D388-8E6D-46AE-86F2-603FE7860D24}" type="datetime1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E40-41A8-43FA-AFE3-E94BDF8AB422}" type="datetime1">
              <a:rPr lang="ru-RU" smtClean="0"/>
              <a:t>24.02.2025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5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9C6C-2F63-4203-B36D-CFCC07CC6B8C}" type="datetime1">
              <a:rPr lang="ru-RU" smtClean="0"/>
              <a:t>24.02.2025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9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A894-5C19-4B52-B054-417B079689B2}" type="datetime1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ED99-B788-4FAC-819B-CCB41ADC4D49}" type="datetime1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8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D24EB-0D52-434D-8DCD-F15348342010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89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  <p:sldLayoutId id="2147484157" r:id="rId14"/>
    <p:sldLayoutId id="2147484158" r:id="rId15"/>
    <p:sldLayoutId id="21474841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168" y="2443943"/>
            <a:ext cx="11719420" cy="13383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Контрольно-счетная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палата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контрольного мероприятия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0655" y="3333404"/>
            <a:ext cx="9676014" cy="2834640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«Выборочная проверка целевого и эффективного использования средств субсидий, выделенных на обеспечение временного трудоустройства несовершеннолетних на дополнительных рабочих местах в рамках реализации подпрограммы «Молодежь Петропавловск-Камчатского городского округа» муниципальной программы «Создание условий для развития культуры, спорта и молодежной политики в Петропавловск-Камчатском городском округе»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2024 год (иные периоды)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20" y="355689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02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193" y="183042"/>
            <a:ext cx="11619807" cy="6658333"/>
          </a:xfrm>
        </p:spPr>
        <p:txBody>
          <a:bodyPr>
            <a:noAutofit/>
          </a:bodyPr>
          <a:lstStyle/>
          <a:p>
            <a:pPr indent="0" algn="just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</a:t>
            </a: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обоснованности направления расходов на оплату труда на организацию временных рабочих мест для несовершеннолетних граждан установила: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27000"/>
              </a:lnSpc>
              <a:buNone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0327" y="1812588"/>
            <a:ext cx="8326210" cy="99711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неправомерное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начисление заработной платы в общей сумме 3 585,22 рублей (без учета отчисления с заработной платы в сумме 1 082,74 рубля)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0327" y="3302048"/>
            <a:ext cx="8326210" cy="159414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искажение окладов при оплате труда сотрудникам трудовых отрядов привело к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недоначисленной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заработной плате в сумме 23 400,00 рублей (без учета отчисления с заработной платы в сумме 7 066,80 рублей) и нарушению статьи 133.1 ТК РФ, пункта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2.22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4" b="100000" l="16473" r="74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8" r="23897"/>
          <a:stretch/>
        </p:blipFill>
        <p:spPr>
          <a:xfrm>
            <a:off x="9144803" y="1812588"/>
            <a:ext cx="2468566" cy="26841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r="2845" b="7809"/>
          <a:stretch/>
        </p:blipFill>
        <p:spPr>
          <a:xfrm>
            <a:off x="0" y="4759296"/>
            <a:ext cx="3643046" cy="2028963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" b="100000" l="2881" r="992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32" y="4818281"/>
            <a:ext cx="5004262" cy="196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459" y="124852"/>
            <a:ext cx="11696541" cy="6658333"/>
          </a:xfrm>
        </p:spPr>
        <p:txBody>
          <a:bodyPr>
            <a:noAutofit/>
          </a:bodyPr>
          <a:lstStyle/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роверкой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законодательства в сфере закупок товаров, работ, услуг установлено следующее:</a:t>
            </a:r>
          </a:p>
          <a:p>
            <a:pPr marL="285750" indent="-285750" algn="just" defTabSz="914400"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285750" algn="just" defTabSz="914400">
              <a:lnSpc>
                <a:spcPct val="120000"/>
              </a:lnSpc>
              <a:buFontTx/>
              <a:buChar char="-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buNone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200" y="1143000"/>
            <a:ext cx="8958003" cy="157904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нарушения части 5.1, части 4.1 Федерального закона № 223-ФЗ, выразившиеся в отсутствии или нарушении срока размещения информации о заключенных договорах в ЕИС, осуществление закупок без внесения этих процедур в план закупок в сумме 635 200,00 рублей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5600" y="4298120"/>
            <a:ext cx="8927870" cy="215431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нарушение пункта 4.3.6 Соглашения №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КИ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 не включило в содержание договоров, заключенных за счет средств субсидии на иные цели обязательное условие о возможности изменения по соглашению сторон размера и (или) сроков оплаты и (или) объема товаров, работ, услуг в случае уменьшения Учредителю, предоставляющему субсидии, бюджетных средств ранее доведенных в установленном порядке лимитов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6" b="92256" l="18384" r="81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4" r="26783" b="10919"/>
          <a:stretch/>
        </p:blipFill>
        <p:spPr>
          <a:xfrm>
            <a:off x="9293628" y="919783"/>
            <a:ext cx="3208713" cy="5180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89" b="74889" l="35375" r="64625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86" t="20112" r="35804" b="31251"/>
          <a:stretch/>
        </p:blipFill>
        <p:spPr>
          <a:xfrm>
            <a:off x="3861242" y="2821907"/>
            <a:ext cx="2141951" cy="128713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33164"/>
            <a:ext cx="11618422" cy="6724835"/>
          </a:xfrm>
        </p:spPr>
        <p:txBody>
          <a:bodyPr>
            <a:noAutofit/>
          </a:bodyPr>
          <a:lstStyle/>
          <a:p>
            <a:pPr marL="0" indent="0" defTabSz="914400">
              <a:lnSpc>
                <a:spcPct val="12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- Обязательства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заключенным договорам полностью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исполнены, нарушений сроков</a:t>
            </a:r>
          </a:p>
          <a:p>
            <a:pPr marL="0" indent="0" defTabSz="914400">
              <a:lnSpc>
                <a:spcPct val="12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поставки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оплаты не выявлено.</a:t>
            </a:r>
          </a:p>
          <a:p>
            <a:pPr marL="0" indent="0" defTabSz="914400">
              <a:lnSpc>
                <a:spcPct val="13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- Показатели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результативности, установленные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Учреждению Соглашением № 13 КИ,</a:t>
            </a:r>
          </a:p>
          <a:p>
            <a:pPr marL="0" indent="0" defTabSz="914400">
              <a:lnSpc>
                <a:spcPct val="13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достигнуты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полном объеме.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3. Проверка правильности отражения в бухгалтерском учете расходов на организацию временных рабочих мест для несовершеннолетних граждан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показала следующее. 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6" t="-309" r="7712" b="309"/>
          <a:stretch/>
        </p:blipFill>
        <p:spPr>
          <a:xfrm>
            <a:off x="9052561" y="4148052"/>
            <a:ext cx="2901142" cy="278139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878676" y="3561559"/>
            <a:ext cx="7570124" cy="216309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47000"/>
              </a:lnSpc>
              <a:tabLst>
                <a:tab pos="540385" algn="l"/>
              </a:tabLst>
            </a:pPr>
            <a:r>
              <a:rPr lang="ru-RU" sz="195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нарушении приказа Минтруда России № 766 локальный </a:t>
            </a:r>
            <a:r>
              <a:rPr lang="ru-RU" sz="19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нормативный акт Учреждения, устанавливающий нормы бесплатной выдачи СИЗ и порядок их обеспечения, не соответствует требованиям законодательства, регламентирующих их </a:t>
            </a:r>
            <a:r>
              <a:rPr lang="ru-RU" sz="195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учет</a:t>
            </a:r>
            <a:endParaRPr lang="ru-RU" sz="19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78676" y="5837317"/>
            <a:ext cx="7570124" cy="94765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47000"/>
              </a:lnSpc>
              <a:tabLst>
                <a:tab pos="540385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7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локальный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нормативный акт, устанавливающий порядок выдачи форменной одежды, в Учреждении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отсутствует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7000"/>
              </a:lnSpc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" b="9289"/>
          <a:stretch/>
        </p:blipFill>
        <p:spPr>
          <a:xfrm>
            <a:off x="228341" y="133163"/>
            <a:ext cx="1685924" cy="22110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5" b="94040" l="166" r="89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2590" r="31609" b="4658"/>
          <a:stretch/>
        </p:blipFill>
        <p:spPr>
          <a:xfrm>
            <a:off x="154262" y="3705239"/>
            <a:ext cx="1834081" cy="30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33164"/>
            <a:ext cx="11658600" cy="6724835"/>
          </a:xfrm>
        </p:spPr>
        <p:txBody>
          <a:bodyPr>
            <a:noAutofit/>
          </a:bodyPr>
          <a:lstStyle/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91484" y="1043752"/>
            <a:ext cx="7363304" cy="12586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47000"/>
              </a:lnSpc>
              <a:tabLst>
                <a:tab pos="540385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7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риемка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поставленных товаров, выполненных работ, оказанных услуг Учреждением осуществляется с нарушением пункта 64.19 Приказа Минфина РФ №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61н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7000"/>
              </a:lnSpc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91484" y="2652913"/>
            <a:ext cx="7363302" cy="163279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47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выдача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списание спецодежды, форменной одежды отражается в Учреждении с нарушением пункта 37 Приказа Минфина РФ № 183н, пунктов 335, 385 Приказа Минфина РФ № 157н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91484" y="4542694"/>
            <a:ext cx="7363302" cy="173357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47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пункта 1 статьи 210 НК РФ, подпункта 3 пункта 2 статьи 211 НК РФ с доходов сотрудников, полученных в натуральной форме в виде форменной одежды, НДФЛ не удерживается, не начисляются страховые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взносы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786" y="3375817"/>
            <a:ext cx="2498669" cy="24087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2" b="89748" l="33514" r="74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0" r="25845"/>
          <a:stretch/>
        </p:blipFill>
        <p:spPr>
          <a:xfrm>
            <a:off x="232450" y="1630679"/>
            <a:ext cx="1878984" cy="347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134" y="207819"/>
            <a:ext cx="11483647" cy="6342610"/>
          </a:xfrm>
        </p:spPr>
        <p:txBody>
          <a:bodyPr>
            <a:normAutofit/>
          </a:bodyPr>
          <a:lstStyle/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В результате рассмотрения иных вопросов, возникающих в ходе проведения контрольного мероприятия установлено следующее:</a:t>
            </a:r>
            <a:endParaRPr lang="ru-RU" sz="21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05460" y="5816321"/>
            <a:ext cx="686540" cy="1041679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29957" y="4493029"/>
            <a:ext cx="5541818" cy="192855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7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части 2 статьи 4 Федерального закона № 174-ФЗ предусмотренные муниципальным заданием работы не соотносятся с основными видами деятельности МАУ «Молодежный центр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6333" y="1381990"/>
            <a:ext cx="5841421" cy="277437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27000"/>
              </a:lnSpc>
              <a:tabLst>
                <a:tab pos="540385" algn="l"/>
              </a:tabLst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Сформировать муниципальное задание по основным видам деятельности: участие в организации временного трудоустройства несовершеннолетних в возрасте от 14 до 18 лет в свободное от учебы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время,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временных рабочих мест для несовершеннолетних не представляется возможным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6" r="8449"/>
          <a:stretch/>
        </p:blipFill>
        <p:spPr>
          <a:xfrm>
            <a:off x="288134" y="4318460"/>
            <a:ext cx="5741823" cy="23649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4" b="100000" l="1275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7" t="9653" r="12703" b="2286"/>
          <a:stretch/>
        </p:blipFill>
        <p:spPr>
          <a:xfrm>
            <a:off x="6550429" y="1330036"/>
            <a:ext cx="4955031" cy="28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850" y="225468"/>
            <a:ext cx="11691453" cy="65987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Предложения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контрольного мероприятия:</a:t>
            </a: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Отчет о результатах контрольного мероприятия направить для сведения: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Городскую Думу Петропавловск-Камчатского городского округа;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Направить </a:t>
            </a:r>
            <a:r>
              <a:rPr lang="ru-RU" sz="2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принятия мер по устранению выявленных нарушений и недостатков, их причин и условий, им способствующих, а также привлечению к ответственности должностных лиц, виновных в допущенных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нарушениях в: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Управление культуры, спорта и молодежной политики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Петропавловск-Камчатского городского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округа;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МАУ «Молодежный центр».</a:t>
            </a:r>
          </a:p>
          <a:p>
            <a:pPr marL="685800" algn="just">
              <a:lnSpc>
                <a:spcPct val="107000"/>
              </a:lnSpc>
              <a:buFontTx/>
              <a:buChar char="-"/>
            </a:pP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07000"/>
              </a:lnSpc>
              <a:buFontTx/>
              <a:buChar char="-"/>
            </a:pP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5934075"/>
            <a:ext cx="683339" cy="890166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1" y="149627"/>
            <a:ext cx="1142373" cy="106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583" y="2861078"/>
            <a:ext cx="11719420" cy="1518406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349" y="2368636"/>
            <a:ext cx="112230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Контрольно-счетная палата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Петропавловск-Камчатского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18" y="1181726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70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538" y="241069"/>
            <a:ext cx="11265764" cy="6616931"/>
          </a:xfrm>
        </p:spPr>
        <p:txBody>
          <a:bodyPr>
            <a:normAutofit fontScale="25000" lnSpcReduction="20000"/>
          </a:bodyPr>
          <a:lstStyle/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5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8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8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Основание для проведения контрольного мероприятия:</a:t>
            </a:r>
            <a:r>
              <a:rPr lang="ru-RU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1.4.1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деятельности Контрольно-счетной палаты Петропавловск-Камчатского городского округа на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утвержденного приказом Контрольно-счетной палаты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27.12.2024              № 66-КСП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31200" indent="-284400" algn="jus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Отчет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 на основании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проведения контрольного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12.02.2025 №: 01-06/02-1.4.1, 01-06/02/1-1.4.1.</a:t>
            </a:r>
          </a:p>
          <a:p>
            <a:pPr marL="332550" indent="-285750" algn="just">
              <a:lnSpc>
                <a:spcPct val="134000"/>
              </a:lnSpc>
              <a:buFont typeface="Wingdings" panose="05000000000000000000" pitchFamily="2" charset="2"/>
              <a:buChar char="Ø"/>
            </a:pPr>
            <a:r>
              <a:rPr lang="ru-RU" sz="8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Цель </a:t>
            </a:r>
            <a:r>
              <a:rPr lang="ru-RU" sz="8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мероприятия:</a:t>
            </a:r>
            <a:r>
              <a:rPr lang="ru-RU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осуществление контроля за целевым и эффективным использованием средств бюджета Петропавловск-Камчатского городского </a:t>
            </a:r>
            <a:r>
              <a:rPr lang="ru-RU" sz="8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округа.</a:t>
            </a:r>
            <a:endParaRPr lang="ru-RU" sz="8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lnSpc>
                <a:spcPct val="134000"/>
              </a:lnSpc>
              <a:buFont typeface="Wingdings" panose="05000000000000000000" pitchFamily="2" charset="2"/>
              <a:buChar char="Ø"/>
            </a:pPr>
            <a:r>
              <a:rPr lang="ru-RU" sz="8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Предмет контрольного мероприятия:</a:t>
            </a:r>
            <a:r>
              <a:rPr lang="ru-RU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деятельность Управления культуры, спорта и молодежной политики администрации Петропавловск-Камчатского городского округа и муниципального автономного учреждения «Молодежный центр Петропавловск-Камчатского городского округа» по целевому и эффективному использованию средств бюджета городского округа, выделенных на организацию временных рабочих мест несовершеннолетних </a:t>
            </a:r>
            <a:r>
              <a:rPr lang="ru-RU" sz="8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граждан.</a:t>
            </a:r>
            <a:endParaRPr lang="ru-RU" sz="8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34000"/>
              </a:lnSpc>
              <a:buNone/>
            </a:pPr>
            <a:endParaRPr lang="ru-RU" sz="8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lnSpc>
                <a:spcPct val="134000"/>
              </a:lnSpc>
              <a:buFont typeface="Wingdings" panose="05000000000000000000" pitchFamily="2" charset="2"/>
              <a:buChar char="Ø"/>
            </a:pPr>
            <a:endParaRPr lang="ru-RU" sz="8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49638" y="5931017"/>
            <a:ext cx="942362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720" y="363255"/>
            <a:ext cx="10753725" cy="6494745"/>
          </a:xfrm>
        </p:spPr>
        <p:txBody>
          <a:bodyPr>
            <a:normAutofit/>
          </a:bodyPr>
          <a:lstStyle/>
          <a:p>
            <a:pPr marL="331470" indent="-285750" algn="just">
              <a:buFont typeface="Wingdings" panose="05000000000000000000" pitchFamily="2" charset="2"/>
              <a:buChar char="Ø"/>
            </a:pP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Проверяемый период: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(иные периоды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Объекты 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endParaRPr lang="ru-RU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74973" y="5816321"/>
            <a:ext cx="2917027" cy="1041679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91043" y="1811410"/>
            <a:ext cx="4179226" cy="143530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спорта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молодежной политики администрации Петропавловск-Камчатского городского округа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91043" y="4152560"/>
            <a:ext cx="4190830" cy="108194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МАУ 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«Молодежный центр»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13206" t="15083" r="36406" b="30149"/>
          <a:stretch/>
        </p:blipFill>
        <p:spPr bwMode="auto">
          <a:xfrm>
            <a:off x="7873751" y="1252176"/>
            <a:ext cx="3674226" cy="2213461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9306" t="20519" r="33159" b="20086"/>
          <a:stretch/>
        </p:blipFill>
        <p:spPr bwMode="auto">
          <a:xfrm>
            <a:off x="7873751" y="3982404"/>
            <a:ext cx="3733629" cy="218044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4"/>
          <a:srcRect l="24856" t="34216" r="53132" b="32892"/>
          <a:stretch/>
        </p:blipFill>
        <p:spPr bwMode="auto">
          <a:xfrm>
            <a:off x="5627801" y="4178106"/>
            <a:ext cx="1697395" cy="1081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301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196" y="180375"/>
            <a:ext cx="11261060" cy="6494745"/>
          </a:xfrm>
        </p:spPr>
        <p:txBody>
          <a:bodyPr>
            <a:normAutofit/>
          </a:bodyPr>
          <a:lstStyle/>
          <a:p>
            <a:pPr marL="33147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Срок проведения контрольного мероприятия: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.01.2025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12.02.2025. </a:t>
            </a:r>
          </a:p>
          <a:p>
            <a:pPr marL="33147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пояснений и/или </a:t>
            </a: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замечаний, поступивших на акты </a:t>
            </a: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проведения контрольного </a:t>
            </a: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sz="2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Объем проверенных средств и/или имущества: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42 292 612,37 рублей.</a:t>
            </a:r>
          </a:p>
          <a:p>
            <a:pPr marL="33147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контрольного мероприятия</a:t>
            </a: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Выборочная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целевого и эффективного использования средств субсидий, выделенных на обеспечение временного трудоустройства несовершеннолетних на дополнительных рабочих местах в рамках реализации подпрограммы «Молодежь Петропавловск-Камчатского городского округа» муниципальной программы «Создание условий для развития культуры, спорта и молодежной политики в Петропавловск-Камчатском городском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округе»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</a:t>
            </a: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endParaRPr lang="ru-RU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74973" y="5816321"/>
            <a:ext cx="2917027" cy="1041679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5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5113" y="-74813"/>
            <a:ext cx="11932467" cy="1579417"/>
          </a:xfrm>
        </p:spPr>
        <p:txBody>
          <a:bodyPr>
            <a:noAutofit/>
          </a:bodyPr>
          <a:lstStyle/>
          <a:p>
            <a:pPr marL="342900" algn="just">
              <a:lnSpc>
                <a:spcPct val="114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Проверка соблюдения условий и порядка предоставления субсидии на иные цели: «Субсидия на организацию временных рабочих мест 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несовершеннолетних граждан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показала следующее.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130" y="1504603"/>
            <a:ext cx="11671223" cy="5187141"/>
          </a:xfrm>
        </p:spPr>
        <p:txBody>
          <a:bodyPr>
            <a:normAutofit fontScale="25000" lnSpcReduction="20000"/>
          </a:bodyPr>
          <a:lstStyle/>
          <a:p>
            <a:pPr marL="0" indent="0" algn="just" defTabSz="914400">
              <a:lnSpc>
                <a:spcPct val="17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Органы местного самоуправления участвуют в осуществлении отдельных государственных полномочий (организация проведения оплачиваемых общественных работ, организация временного трудоустройства несовершеннолетних граждан в возрасте от 14 до 18 лет в свободное от учебы время), не переданных им в соответствии со статьей 19 Федерального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закона №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131-ФЗ, без принятия Городской Думой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Петропавловск-Камчатского городского округа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решения о реализации права на участие в осуществлении указанных полномочий и муниципального правового акта.</a:t>
            </a:r>
          </a:p>
          <a:p>
            <a:pPr marL="0" indent="0" defTabSz="914400">
              <a:lnSpc>
                <a:spcPct val="130000"/>
              </a:lnSpc>
              <a:buNone/>
              <a:tabLst>
                <a:tab pos="540385" algn="l"/>
              </a:tabLst>
            </a:pPr>
            <a:endParaRPr lang="ru-RU" sz="55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30000"/>
              </a:lnSpc>
              <a:buNone/>
              <a:tabLst>
                <a:tab pos="540385" algn="l"/>
              </a:tabLst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2862470" cy="365125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ru-RU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4" y="4164675"/>
            <a:ext cx="7298575" cy="27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1601"/>
            <a:ext cx="11696541" cy="6658333"/>
          </a:xfrm>
        </p:spPr>
        <p:txBody>
          <a:bodyPr>
            <a:noAutofit/>
          </a:bodyPr>
          <a:lstStyle/>
          <a:p>
            <a:pPr indent="0" algn="just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</a:t>
            </a: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анализа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документов, представленных Управлением культуры, на основании которых предоставлена субсидия на организацию временных рабочих мест для несовершеннолетних граждан,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установлено: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9" r="6855"/>
          <a:stretch/>
        </p:blipFill>
        <p:spPr>
          <a:xfrm>
            <a:off x="174567" y="2256350"/>
            <a:ext cx="2876204" cy="313861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956189" y="2256350"/>
            <a:ext cx="8473812" cy="14261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перечне документов отсутствуют сведения о количестве несовершеннолетних, имеющих права на временное трудоустройство, количество несовершеннолетних отражено только в пояснительной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записке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56188" y="4125422"/>
            <a:ext cx="8556939" cy="18558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расчет затрат на расходы, связанные с оплатой труда и начислениями на оплату труда на 2024 год, произведен из расчета утвержденного минимального размера оплаты труда с 01.01.2022, что потребовало дополнительного финансирования в 2024 году с учетом действующего минимального размера оплаты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42" y="91601"/>
            <a:ext cx="11538599" cy="6658333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</a:t>
            </a: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  <a:p>
            <a:pPr marL="285750" indent="-285750" algn="just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нарушение пункта 2.17 Постановления № 2279, 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пункта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 раздела 3 Соглашения № 13 КИ Управлением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августе 2024 года допущено нарушение срока </a:t>
            </a:r>
          </a:p>
          <a:p>
            <a:pPr marL="0" indent="0" algn="just" defTabSz="914400"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перечисления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субсидии в сумме 2 126 095,39 рублей.</a:t>
            </a:r>
          </a:p>
          <a:p>
            <a:pPr marL="0" indent="0" algn="just" defTabSz="914400">
              <a:spcBef>
                <a:spcPts val="0"/>
              </a:spcBef>
              <a:buNone/>
              <a:tabLst>
                <a:tab pos="540385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пункта 4.1.4 Приказа Управления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финансов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136/20 приложение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«план мероприятий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достижению результатов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предоставления субсидии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на 2024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год»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Соглашению № 13 КИ не устанавливает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контрольные точки планового  значения результата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предоставления субсидии и плановый срок его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5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достижения.</a:t>
            </a:r>
          </a:p>
          <a:p>
            <a:pPr marL="285750" indent="-285750" algn="just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Наименование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субсидии и цель ее предоставления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Соглашении № 13 КИ не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соответствуют наименованию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цели, установленным приложением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к 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Постановлению № 2279.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057" t="4575" r="30840" b="8306"/>
          <a:stretch/>
        </p:blipFill>
        <p:spPr bwMode="auto">
          <a:xfrm>
            <a:off x="6758247" y="637136"/>
            <a:ext cx="5162204" cy="5464406"/>
          </a:xfrm>
          <a:prstGeom prst="rect">
            <a:avLst/>
          </a:prstGeom>
          <a:solidFill>
            <a:srgbClr val="CBC8C9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41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133164"/>
            <a:ext cx="11696541" cy="6658333"/>
          </a:xfrm>
        </p:spPr>
        <p:txBody>
          <a:bodyPr>
            <a:noAutofit/>
          </a:bodyPr>
          <a:lstStyle/>
          <a:p>
            <a:pPr indent="0" algn="just">
              <a:lnSpc>
                <a:spcPct val="114000"/>
              </a:lnSpc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2. Проверка целевого и эффективного использования субсидии, выделенной на организацию временных рабочих мест для несовершеннолетних граждан, достижения целевых показателей, установленных соглашением, показала следующее. 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Общий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расходов на финансирование средств за счет иной субсидии составил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42 292 612,37 рублей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 направлениям расходов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 в таблице: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1059987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211094"/>
              </p:ext>
            </p:extLst>
          </p:nvPr>
        </p:nvGraphicFramePr>
        <p:xfrm>
          <a:off x="376573" y="2338328"/>
          <a:ext cx="11161491" cy="3913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266">
                  <a:extLst>
                    <a:ext uri="{9D8B030D-6E8A-4147-A177-3AD203B41FA5}">
                      <a16:colId xmlns:a16="http://schemas.microsoft.com/office/drawing/2014/main" val="2657700738"/>
                    </a:ext>
                  </a:extLst>
                </a:gridCol>
                <a:gridCol w="5205702">
                  <a:extLst>
                    <a:ext uri="{9D8B030D-6E8A-4147-A177-3AD203B41FA5}">
                      <a16:colId xmlns:a16="http://schemas.microsoft.com/office/drawing/2014/main" val="1763591951"/>
                    </a:ext>
                  </a:extLst>
                </a:gridCol>
                <a:gridCol w="1818825">
                  <a:extLst>
                    <a:ext uri="{9D8B030D-6E8A-4147-A177-3AD203B41FA5}">
                      <a16:colId xmlns:a16="http://schemas.microsoft.com/office/drawing/2014/main" val="3642539847"/>
                    </a:ext>
                  </a:extLst>
                </a:gridCol>
                <a:gridCol w="3617698">
                  <a:extLst>
                    <a:ext uri="{9D8B030D-6E8A-4147-A177-3AD203B41FA5}">
                      <a16:colId xmlns:a16="http://schemas.microsoft.com/office/drawing/2014/main" val="2805522891"/>
                    </a:ext>
                  </a:extLst>
                </a:gridCol>
              </a:tblGrid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Направление </a:t>
                      </a:r>
                      <a:b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(затраты)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(рублей)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Основание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2934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Начисление заработной платы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31 247 177,99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 № 6 (май-сентябрь 2024 года, расчетные ведомости, табеля учета рабочего времени, приказы)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97649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страховых взносов, исчисленная с заработной платы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9 415 144,38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30,2 % от начисленной заработной платы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9044796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транспортные услуги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180 000,00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акты оказанных услуг (выполненных работ)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1697670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по работам, услугам по содержанию имущества (в том числе заправка картриджей, услуги химчистки)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305 700,00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акты оказанных услуг (выполненных работ)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657882"/>
                  </a:ext>
                </a:extLst>
              </a:tr>
              <a:tr h="9080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прочие расходы, услуги (в том числе лабораторные исследования)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55 480,00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акты оказанных услуг (выполненных работ)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9909123"/>
                  </a:ext>
                </a:extLst>
              </a:tr>
              <a:tr h="9080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приобретение материальных запасов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1 089 110,00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товарные накладные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611062"/>
                  </a:ext>
                </a:extLst>
              </a:tr>
              <a:tr h="90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израсходовано субсидии: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42 292 612,37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91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1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011" y="232917"/>
            <a:ext cx="11713166" cy="6758086"/>
          </a:xfrm>
        </p:spPr>
        <p:txBody>
          <a:bodyPr>
            <a:noAutofit/>
          </a:bodyPr>
          <a:lstStyle/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914400">
              <a:lnSpc>
                <a:spcPct val="147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целях обеспечения работой несовершеннолетних граждан МАУ «Молодежный центр» в 2024 году</a:t>
            </a:r>
          </a:p>
          <a:p>
            <a:pPr marL="0" indent="0" algn="just" defTabSz="914400">
              <a:lnSpc>
                <a:spcPct val="147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заключило с учреждениями городского округа и Камчатского края договоры о совместной </a:t>
            </a:r>
          </a:p>
          <a:p>
            <a:pPr marL="0" indent="0" algn="just" defTabSz="914400">
              <a:lnSpc>
                <a:spcPct val="147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деятельности по трудоустройству несовершеннолетних.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ходе анализа условий договоров о совместной деятельности и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других первичных учетных документов Учреждения выявлены  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признаки заемного труда (статья 56.1 Трудового кодекса РФ).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Следовательно, сложившийся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муниципальном образовании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механизм организации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временного трудоустройства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несовершеннолетних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 и содержание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договоров о совместной деятельности по           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трудоустройству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заключенных между Учреждением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иными муниципальными и государственными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учреждениями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противоречит требованиям статьи 56.1 ТК РФ. В качестве работодателя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  </a:t>
            </a:r>
          </a:p>
          <a:p>
            <a:pPr marL="0" indent="0" algn="just" defTabSz="914400">
              <a:lnSpc>
                <a:spcPct val="12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выступать именно то учреждение,  в котором    гражданин выполняет свою трудовую функцию.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61" b="90615" l="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810" b="9771"/>
          <a:stretch/>
        </p:blipFill>
        <p:spPr>
          <a:xfrm>
            <a:off x="585780" y="5315988"/>
            <a:ext cx="7764088" cy="15212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5" t="18708" r="4697"/>
          <a:stretch/>
        </p:blipFill>
        <p:spPr>
          <a:xfrm>
            <a:off x="7847856" y="1623140"/>
            <a:ext cx="3989468" cy="2302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80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12474</TotalTime>
  <Words>1022</Words>
  <Application>Microsoft Office PowerPoint</Application>
  <PresentationFormat>Широкоэкранный</PresentationFormat>
  <Paragraphs>242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Контрольно-счетная палата  Петропавловск-Камчатского городского округа Отчет о результатах контрольного мероприятия </vt:lpstr>
      <vt:lpstr>Презентация PowerPoint</vt:lpstr>
      <vt:lpstr>Презентация PowerPoint</vt:lpstr>
      <vt:lpstr>Презентация PowerPoint</vt:lpstr>
      <vt:lpstr>    1. Проверка соблюдения условий и порядка предоставления субсидии на иные цели: «Субсидия на организацию временных рабочих мест для несовершеннолетних граждан» показала следующее.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Аналитическая записка</dc:title>
  <dc:creator>Курмаева Светлана Рашидовна</dc:creator>
  <cp:lastModifiedBy>Яковлева Марина Сергеевна</cp:lastModifiedBy>
  <cp:revision>608</cp:revision>
  <cp:lastPrinted>2025-02-18T00:13:36Z</cp:lastPrinted>
  <dcterms:created xsi:type="dcterms:W3CDTF">2022-03-02T21:34:15Z</dcterms:created>
  <dcterms:modified xsi:type="dcterms:W3CDTF">2025-02-23T23:34:22Z</dcterms:modified>
</cp:coreProperties>
</file>