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58" r:id="rId1"/>
    <p:sldMasterId id="2147484370" r:id="rId2"/>
    <p:sldMasterId id="2147484394" r:id="rId3"/>
  </p:sldMasterIdLst>
  <p:notesMasterIdLst>
    <p:notesMasterId r:id="rId14"/>
  </p:notesMasterIdLst>
  <p:sldIdLst>
    <p:sldId id="256" r:id="rId4"/>
    <p:sldId id="257" r:id="rId5"/>
    <p:sldId id="263" r:id="rId6"/>
    <p:sldId id="367" r:id="rId7"/>
    <p:sldId id="361" r:id="rId8"/>
    <p:sldId id="368" r:id="rId9"/>
    <p:sldId id="370" r:id="rId10"/>
    <p:sldId id="372" r:id="rId11"/>
    <p:sldId id="352" r:id="rId12"/>
    <p:sldId id="28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2CA"/>
    <a:srgbClr val="CC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9" autoAdjust="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5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7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1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6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93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35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9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07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213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241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95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5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602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53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243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62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889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273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9302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9290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26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42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08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27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64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98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428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9785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47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1519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779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5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09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910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3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2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8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08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2EB44-216C-4FE0-9DC8-CF896C48DB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14057-269F-2A8B-673A-43972083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235"/>
            <a:ext cx="12277164" cy="815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52" y="1862180"/>
            <a:ext cx="11719420" cy="2322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327" y="3254433"/>
            <a:ext cx="11653345" cy="239187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«Выборочная проверка целевого и эффективного использования средств бюджета Петропавловск-Камчатского городского округа, выделенных на реализацию основного мероприятия «Содержание, капитальный, текущий ремонт и устройство линий наружного уличного освещения» Подпрограммы 1 «Модернизация и развитие автомобильных дорог общего пользования местного значения» муниципальной программы «Развитие транспортной системы Петропавловск-Камчатского городского округа»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(иные периоды в случае необходимости)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433" y="1262623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03" y="198048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92F73-3CB7-46CA-0367-B3F191F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857"/>
          <a:stretch/>
        </p:blipFill>
        <p:spPr>
          <a:xfrm>
            <a:off x="-182715" y="-656603"/>
            <a:ext cx="12557430" cy="796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5320584"/>
            <a:ext cx="11719420" cy="9848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153" y="3511859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7C914D9-2C11-53DF-FE4A-1FE05CFBB1A5}"/>
              </a:ext>
            </a:extLst>
          </p:cNvPr>
          <p:cNvSpPr/>
          <p:nvPr/>
        </p:nvSpPr>
        <p:spPr>
          <a:xfrm>
            <a:off x="379027" y="320836"/>
            <a:ext cx="9058835" cy="153624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1.3.2 плана деятельности Контрольно-счетной палаты Петропавловск-Камчатского городского округа на 2025 год, утвержденного приказом Контрольно-счетной палаты Петропавловск-Камчатского городского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27.12.2024 № 66-КСП</a:t>
            </a:r>
            <a:r>
              <a:rPr lang="ru-RU" dirty="0"/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91F051F0-020E-61F1-4E13-E6F77B89EDD5}"/>
              </a:ext>
            </a:extLst>
          </p:cNvPr>
          <p:cNvSpPr/>
          <p:nvPr/>
        </p:nvSpPr>
        <p:spPr>
          <a:xfrm>
            <a:off x="990562" y="2246499"/>
            <a:ext cx="9058836" cy="111182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целевым и эффективным использованием средств бюджета Петропавловск-Камчатского городского округа.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1FCECF6-5170-19AE-6C9C-D41C4AB4F82E}"/>
              </a:ext>
            </a:extLst>
          </p:cNvPr>
          <p:cNvSpPr/>
          <p:nvPr/>
        </p:nvSpPr>
        <p:spPr>
          <a:xfrm>
            <a:off x="2965421" y="3785518"/>
            <a:ext cx="9058835" cy="2533085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муниципального казенного учреждения «Служба автомобильных дорог Петропавловск-Камчатского городского округа» по целевому и эффективному использованию средств бюджета городского округа, выделенных на основное мероприятие «Содержание, капитальный, текущий ремонт и устройство линий наружного уличного освещения» Подпрограммы 1 «Модернизация и развитие автомобильных дорог общего пользования местного значения» муниципальной программы «Развитие транспортной системы Петропавловск-Камчатского городского округа».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A031E3-B5AF-448F-1D35-9D08EA7C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911" l="7900" r="90000">
                        <a14:foregroundMark x1="23200" y1="18293" x2="23200" y2="18293"/>
                        <a14:foregroundMark x1="23700" y1="16630" x2="23700" y2="16630"/>
                        <a14:foregroundMark x1="24800" y1="16851" x2="24800" y2="16851"/>
                        <a14:foregroundMark x1="14242" y1="19687" x2="16400" y2="17295"/>
                        <a14:foregroundMark x1="11500" y1="22727" x2="14211" y2="19722"/>
                        <a14:foregroundMark x1="16400" y1="17295" x2="27800" y2="17627"/>
                        <a14:foregroundMark x1="27800" y1="17627" x2="23200" y2="17627"/>
                        <a14:foregroundMark x1="26000" y1="16186" x2="16599" y2="16576"/>
                        <a14:foregroundMark x1="16369" y1="16704" x2="28200" y2="17517"/>
                        <a14:foregroundMark x1="27300" y1="16297" x2="24532" y2="15698"/>
                        <a14:foregroundMark x1="29100" y1="17738" x2="23000" y2="15299"/>
                        <a14:foregroundMark x1="27902" y1="16944" x2="23897" y2="14988"/>
                        <a14:foregroundMark x1="27958" y1="16871" x2="22300" y2="14745"/>
                        <a14:foregroundMark x1="24763" y1="15324" x2="25100" y2="15299"/>
                        <a14:foregroundMark x1="19385" y1="15727" x2="23673" y2="15406"/>
                        <a14:foregroundMark x1="25100" y1="15299" x2="24838" y2="15203"/>
                        <a14:foregroundMark x1="26934" y1="15826" x2="25009" y2="14926"/>
                        <a14:foregroundMark x1="26630" y1="15590" x2="24925" y2="15062"/>
                        <a14:foregroundMark x1="28254" y1="16853" x2="22030" y2="14499"/>
                        <a14:foregroundMark x1="26745" y1="15679" x2="24999" y2="14943"/>
                        <a14:foregroundMark x1="15875" y1="16865" x2="16768" y2="16518"/>
                        <a14:foregroundMark x1="19464" y1="15703" x2="20800" y2="15521"/>
                        <a14:foregroundMark x1="16775" y1="16519" x2="20700" y2="15410"/>
                        <a14:foregroundMark x1="15925" y1="16759" x2="16775" y2="16519"/>
                        <a14:foregroundMark x1="20700" y1="15410" x2="21000" y2="15410"/>
                        <a14:foregroundMark x1="16923" y1="16519" x2="20300" y2="15521"/>
                        <a14:foregroundMark x1="15800" y1="16851" x2="16923" y2="16519"/>
                        <a14:foregroundMark x1="17526" y1="16075" x2="19400" y2="15521"/>
                        <a14:foregroundMark x1="16400" y1="16408" x2="17526" y2="16075"/>
                        <a14:foregroundMark x1="16200" y1="16297" x2="18200" y2="15632"/>
                        <a14:foregroundMark x1="15637" y1="17295" x2="17000" y2="16519"/>
                        <a14:foregroundMark x1="15993" y1="16613" x2="18900" y2="16075"/>
                        <a14:foregroundMark x1="16165" y1="16245" x2="18000" y2="15854"/>
                        <a14:foregroundMark x1="16801" y1="16075" x2="17900" y2="15632"/>
                        <a14:foregroundMark x1="16115" y1="16351" x2="16801" y2="16075"/>
                        <a14:foregroundMark x1="16231" y1="16104" x2="17600" y2="15743"/>
                        <a14:foregroundMark x1="18100" y1="15521" x2="22400" y2="14412"/>
                        <a14:foregroundMark x1="16201" y1="16075" x2="19000" y2="15299"/>
                        <a14:foregroundMark x1="16347" y1="15856" x2="20900" y2="14745"/>
                        <a14:foregroundMark x1="22500" y1="14523" x2="25000" y2="14523"/>
                        <a14:foregroundMark x1="25600" y1="14523" x2="27100" y2="15299"/>
                        <a14:foregroundMark x1="29524" y1="17723" x2="29600" y2="19401"/>
                        <a14:foregroundMark x1="30400" y1="18514" x2="30037" y2="17965"/>
                        <a14:foregroundMark x1="16500" y1="15529" x2="21900" y2="14412"/>
                        <a14:foregroundMark x1="21900" y1="14412" x2="22300" y2="14523"/>
                        <a14:foregroundMark x1="11800" y1="20288" x2="13654" y2="18233"/>
                        <a14:foregroundMark x1="29700" y1="18625" x2="31034" y2="18625"/>
                        <a14:foregroundMark x1="30000" y1="17960" x2="26700" y2="15410"/>
                        <a14:foregroundMark x1="27977" y1="15440" x2="28300" y2="15854"/>
                        <a14:foregroundMark x1="29600" y1="17517" x2="29154" y2="16947"/>
                        <a14:foregroundMark x1="27600" y1="15410" x2="27600" y2="15410"/>
                        <a14:foregroundMark x1="27600" y1="15299" x2="27600" y2="15299"/>
                        <a14:foregroundMark x1="26600" y1="14856" x2="28660" y2="15672"/>
                        <a14:foregroundMark x1="27700" y1="15078" x2="28745" y2="15892"/>
                        <a14:foregroundMark x1="12600" y1="19069" x2="13254" y2="18520"/>
                        <a14:foregroundMark x1="12800" y1="18736" x2="13047" y2="18485"/>
                        <a14:foregroundMark x1="16338" y1="15875" x2="25400" y2="14412"/>
                        <a14:foregroundMark x1="25400" y1="14412" x2="28567" y2="15434"/>
                        <a14:foregroundMark x1="13900" y1="17960" x2="17100" y2="15854"/>
                        <a14:foregroundMark x1="13800" y1="17738" x2="16400" y2="16075"/>
                        <a14:foregroundMark x1="14400" y1="17073" x2="16800" y2="15965"/>
                        <a14:foregroundMark x1="14400" y1="16851" x2="17200" y2="15299"/>
                        <a14:foregroundMark x1="28700" y1="15965" x2="31300" y2="18404"/>
                        <a14:foregroundMark x1="28900" y1="15854" x2="32200" y2="18736"/>
                        <a14:foregroundMark x1="28700" y1="15743" x2="33500" y2="19623"/>
                        <a14:foregroundMark x1="33300" y1="19623" x2="33300" y2="19623"/>
                        <a14:foregroundMark x1="33500" y1="19401" x2="33600" y2="19956"/>
                        <a14:backgroundMark x1="12000" y1="17960" x2="12000" y2="17960"/>
                        <a14:backgroundMark x1="11700" y1="19069" x2="11700" y2="19069"/>
                        <a14:backgroundMark x1="11500" y1="18071" x2="11500" y2="18071"/>
                        <a14:backgroundMark x1="8900" y1="19401" x2="8900" y2="19401"/>
                        <a14:backgroundMark x1="8300" y1="19180" x2="8300" y2="19180"/>
                        <a14:backgroundMark x1="9300" y1="19401" x2="9300" y2="19401"/>
                        <a14:backgroundMark x1="9100" y1="18847" x2="9000" y2="19069"/>
                        <a14:backgroundMark x1="10300" y1="18958" x2="10000" y2="16851"/>
                        <a14:backgroundMark x1="10600" y1="19180" x2="7600" y2="16962"/>
                        <a14:backgroundMark x1="7400" y1="19734" x2="8100" y2="18182"/>
                        <a14:backgroundMark x1="8000" y1="19734" x2="9300" y2="17517"/>
                        <a14:backgroundMark x1="16529" y1="13717" x2="21800" y2="10200"/>
                        <a14:backgroundMark x1="15767" y1="14226" x2="16381" y2="13816"/>
                        <a14:backgroundMark x1="11500" y1="17073" x2="15687" y2="14279"/>
                        <a14:backgroundMark x1="21800" y1="10200" x2="24000" y2="9978"/>
                        <a14:backgroundMark x1="12600" y1="15965" x2="13100" y2="15632"/>
                        <a14:backgroundMark x1="13469" y1="16933" x2="13300" y2="16186"/>
                        <a14:backgroundMark x1="10500" y1="18404" x2="10500" y2="17627"/>
                        <a14:backgroundMark x1="10300" y1="19180" x2="11000" y2="17627"/>
                        <a14:backgroundMark x1="11300" y1="17960" x2="11600" y2="17406"/>
                        <a14:backgroundMark x1="11000" y1="18293" x2="10300" y2="17517"/>
                        <a14:backgroundMark x1="10400" y1="18182" x2="11200" y2="17738"/>
                        <a14:backgroundMark x1="13000" y1="17295" x2="13415" y2="17065"/>
                        <a14:backgroundMark x1="34753" y1="19649" x2="37000" y2="21397"/>
                        <a14:backgroundMark x1="25600" y1="12528" x2="25984" y2="12827"/>
                        <a14:backgroundMark x1="37000" y1="21397" x2="36900" y2="22838"/>
                        <a14:backgroundMark x1="15200" y1="55211" x2="15200" y2="55211"/>
                        <a14:backgroundMark x1="15500" y1="52328" x2="15500" y2="52328"/>
                        <a14:backgroundMark x1="15800" y1="51663" x2="15800" y2="51663"/>
                        <a14:backgroundMark x1="15300" y1="64080" x2="15300" y2="64080"/>
                        <a14:backgroundMark x1="15500" y1="65632" x2="15500" y2="65632"/>
                        <a14:backgroundMark x1="15700" y1="66075" x2="15700" y2="66075"/>
                        <a14:backgroundMark x1="34500" y1="20067" x2="34500" y2="20067"/>
                        <a14:backgroundMark x1="34900" y1="20953" x2="34900" y2="20953"/>
                        <a14:backgroundMark x1="34500" y1="20843" x2="34500" y2="20843"/>
                        <a14:backgroundMark x1="34400" y1="20177" x2="34400" y2="20177"/>
                        <a14:backgroundMark x1="34600" y1="20399" x2="34600" y2="20399"/>
                        <a14:backgroundMark x1="34600" y1="20843" x2="34600" y2="20843"/>
                        <a14:backgroundMark x1="34400" y1="20399" x2="34400" y2="20399"/>
                        <a14:backgroundMark x1="34400" y1="20399" x2="34400" y2="20399"/>
                        <a14:backgroundMark x1="34100" y1="20177" x2="34100" y2="20177"/>
                        <a14:backgroundMark x1="34600" y1="20621" x2="34600" y2="20621"/>
                        <a14:backgroundMark x1="34600" y1="20732" x2="33799" y2="19912"/>
                        <a14:backgroundMark x1="13600" y1="17184" x2="13600" y2="17184"/>
                        <a14:backgroundMark x1="29101" y1="15579" x2="28300" y2="14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86" y="3396099"/>
            <a:ext cx="4499322" cy="4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5D78D6-1D0B-1A81-AD2B-A9FE7411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708" y1="16875" x2="59847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41" y="648240"/>
            <a:ext cx="2080319" cy="17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4E7FA-AC3D-A4D0-BBDA-F36F66DA0E56}"/>
              </a:ext>
            </a:extLst>
          </p:cNvPr>
          <p:cNvSpPr txBox="1"/>
          <p:nvPr/>
        </p:nvSpPr>
        <p:spPr>
          <a:xfrm>
            <a:off x="11716474" y="6415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710F3117-956A-0FB5-DD05-8D1770481698}"/>
              </a:ext>
            </a:extLst>
          </p:cNvPr>
          <p:cNvSpPr/>
          <p:nvPr/>
        </p:nvSpPr>
        <p:spPr>
          <a:xfrm>
            <a:off x="2886635" y="1739891"/>
            <a:ext cx="9149738" cy="153118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3945AA1-AF57-F31F-EEDC-C940667D3C43}"/>
              </a:ext>
            </a:extLst>
          </p:cNvPr>
          <p:cNvSpPr/>
          <p:nvPr/>
        </p:nvSpPr>
        <p:spPr>
          <a:xfrm>
            <a:off x="3004477" y="1879514"/>
            <a:ext cx="8916061" cy="12735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контроля: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«Служба автомобильных дорог Петропавловск-Камчатского городского округа»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CB627F76-C863-A2B6-29F9-C7C37AC36963}"/>
              </a:ext>
            </a:extLst>
          </p:cNvPr>
          <p:cNvSpPr/>
          <p:nvPr/>
        </p:nvSpPr>
        <p:spPr>
          <a:xfrm>
            <a:off x="660398" y="3352805"/>
            <a:ext cx="8832988" cy="55751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D54550D8-9387-1258-78D7-F45360AEDE85}"/>
              </a:ext>
            </a:extLst>
          </p:cNvPr>
          <p:cNvSpPr/>
          <p:nvPr/>
        </p:nvSpPr>
        <p:spPr>
          <a:xfrm>
            <a:off x="766763" y="3470850"/>
            <a:ext cx="8564374" cy="336819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.03.2025 по 16.04.2025.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id="{4D6E8C22-4D94-DE29-CACE-41BE9FA5B207}"/>
              </a:ext>
            </a:extLst>
          </p:cNvPr>
          <p:cNvSpPr/>
          <p:nvPr/>
        </p:nvSpPr>
        <p:spPr>
          <a:xfrm>
            <a:off x="2519638" y="3983635"/>
            <a:ext cx="9457766" cy="273046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EEDA9D5F-0FD8-2D6A-F1FC-0A8DCFCD7B1D}"/>
              </a:ext>
            </a:extLst>
          </p:cNvPr>
          <p:cNvSpPr/>
          <p:nvPr/>
        </p:nvSpPr>
        <p:spPr>
          <a:xfrm>
            <a:off x="2651760" y="4110087"/>
            <a:ext cx="9197732" cy="2469822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Результаты контрольного мероприятия: </a:t>
            </a:r>
          </a:p>
          <a:p>
            <a:pPr marL="4572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«Выборочная проверка целевого и эффективного использования средств бюджета Петропавловск-Камчатского городского округа, выделенных на реализацию основного мероприятия «Содержание, капитальный, текущий ремонт и устройство линий наружного уличного освещения» Подпрограммы 1 «Модернизация и развитие автомобильных дорог общего пользования местного значения» муниципальной программы «Развитие транспортной системы Петропавловск-Камчатского городского округа».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ADA9BABE-1A78-8E02-23AD-070A6353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3" b="90000" l="10000" r="93550">
                        <a14:foregroundMark x1="12400" y1="20933" x2="12400" y2="20933"/>
                        <a14:foregroundMark x1="28100" y1="10800" x2="28100" y2="10800"/>
                        <a14:foregroundMark x1="90250" y1="10133" x2="90250" y2="10133"/>
                        <a14:foregroundMark x1="93550" y1="7933" x2="93550" y2="7933"/>
                        <a14:foregroundMark x1="25250" y1="60533" x2="25250" y2="60533"/>
                        <a14:foregroundMark x1="22400" y1="81333" x2="22400" y2="81333"/>
                        <a14:foregroundMark x1="12650" y1="18733" x2="12650" y2="18733"/>
                        <a14:foregroundMark x1="25506" y1="11051" x2="25506" y2="11051"/>
                        <a14:foregroundMark x1="12146" y1="22372" x2="12146" y2="22372"/>
                        <a14:foregroundMark x1="11336" y1="22102" x2="11336" y2="22102"/>
                        <a14:backgroundMark x1="25000" y1="60667" x2="25000" y2="60667"/>
                        <a14:backgroundMark x1="25000" y1="59733" x2="25000" y2="59733"/>
                        <a14:backgroundMark x1="19250" y1="82600" x2="19500" y2="81800"/>
                        <a14:backgroundMark x1="24750" y1="62067" x2="24750" y2="59600"/>
                        <a14:backgroundMark x1="24750" y1="61133" x2="24900" y2="60400"/>
                        <a14:backgroundMark x1="29352" y1="74394" x2="29352" y2="7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1884448"/>
            <a:ext cx="2138763" cy="1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2BEDEB1A-6AEB-65E3-50E5-A8792E5AB5D5}"/>
              </a:ext>
            </a:extLst>
          </p:cNvPr>
          <p:cNvSpPr/>
          <p:nvPr/>
        </p:nvSpPr>
        <p:spPr>
          <a:xfrm>
            <a:off x="613956" y="226464"/>
            <a:ext cx="8502611" cy="123431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561C4EEC-D1C4-208A-0164-9F21EE70B7D2}"/>
              </a:ext>
            </a:extLst>
          </p:cNvPr>
          <p:cNvSpPr/>
          <p:nvPr/>
        </p:nvSpPr>
        <p:spPr>
          <a:xfrm>
            <a:off x="749808" y="294995"/>
            <a:ext cx="8206086" cy="10318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(иные периоды в случае необходимости).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6590F608-9688-8B08-5C53-87BA87A8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7" b="90000" l="10000" r="90000">
                        <a14:foregroundMark x1="64167" y1="8917" x2="64167" y2="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95" y="4362"/>
            <a:ext cx="1835427" cy="1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3619C4D-7043-C3D7-F9E9-6871B665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0875" y1="27875" x2="10875" y2="2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421" y="2891420"/>
            <a:ext cx="1328298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A4061-5203-FD52-337A-6AAA37414219}"/>
              </a:ext>
            </a:extLst>
          </p:cNvPr>
          <p:cNvSpPr txBox="1"/>
          <p:nvPr/>
        </p:nvSpPr>
        <p:spPr>
          <a:xfrm>
            <a:off x="11724998" y="649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186400" y="1504227"/>
            <a:ext cx="9364347" cy="192798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292608" y="1629800"/>
            <a:ext cx="9129883" cy="167225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соблюдения требований части 1 статьи 38 Закона № 44-ФЗ в Учреждении создана контрактная служба и утверждено Положение (регламент) о контрактной службе Учреждения от 21.08.2023. Положение (регламент) о контрактной службе Учреждения не в полной мере соответствует требованиям Приказа Минфина России № 158н.</a:t>
            </a: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1810574" y="3936457"/>
            <a:ext cx="10050909" cy="250080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1980302" y="4034671"/>
            <a:ext cx="9736474" cy="230207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Контракт № 902 содержит некорректные ссылки: например, в пункте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№ 902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указано, что Подрядчик размещает исполнительную документацию (перечень, которой указан в пункте 2.6. технического задания (приложение № 1 к Контракту № 902). Однако пункт 2.6. технического задания (приложения № 1 к Контракту № 902) содержит требования к гарантийному сроку и объему предоставления гарантий качества работ. Аналогично в пункте 7.10. Контракта № 902.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99" y="1240632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155" y="3680099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6" y="1841937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912" y="4165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575036" y="3627128"/>
            <a:ext cx="9605912" cy="2902748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нарушение пункта 2.8. Приложения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№ 902 Подрядчиком установлены не соответствующие требованиям Контракта № 902 светильники светодиодные с защитой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-65 вместо положенных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68, а Заказчиком в нарушение пункта 2.8. Приложения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№ 902 приняты и оплачены в полном объеме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36 628 413,78 рублей) установленные светильники светодиодные с защитой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-65 в количестве 864 штуки. Таким образом действия Заказчика, а именно принятие работ (услуг) не соответствующих условиям Контракта № 902, привели к ущербу бюджета городского округа. Данные действия Заказчика также имеют признаки административного правонарушения, предусмотренного частью 7 статьи 7.30.2. Кодекса Российской Федерации об административных правонарушениях</a:t>
            </a:r>
            <a:r>
              <a:rPr lang="ru-RU" dirty="0"/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75036" y="1068480"/>
            <a:ext cx="9512402" cy="128470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Подрядчиком выполнены работы по демонтажу и монтажу дополнительно трех светильников в рамках Контракта № 902, не заявленные в заявке на выполнение работ от 03.06.2024 № 15, а Заказчиком данные работы приняты и оплачены в полном объеме (корректировка заявки не осуществлялась).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09" y="776348"/>
            <a:ext cx="778336" cy="778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1EADF05-62A4-4212-B6A2-254264AD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172" l="10000" r="90000">
                        <a14:foregroundMark x1="43125" y1="10625" x2="43125" y2="10625"/>
                        <a14:foregroundMark x1="33984" y1="36328" x2="33984" y2="36328"/>
                        <a14:foregroundMark x1="57188" y1="91172" x2="57188" y2="9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38" y="60964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A869644-4125-5997-1A9B-B3ED2A93366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Окно браузера">
            <a:extLst>
              <a:ext uri="{FF2B5EF4-FFF2-40B4-BE49-F238E27FC236}">
                <a16:creationId xmlns:a16="http://schemas.microsoft.com/office/drawing/2014/main" id="{EB706055-FE5A-D5F5-D63E-EFFA927CA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219" y="3257487"/>
            <a:ext cx="967658" cy="967658"/>
          </a:xfrm>
          <a:prstGeom prst="rect">
            <a:avLst/>
          </a:prstGeom>
        </p:spPr>
      </p:pic>
      <p:pic>
        <p:nvPicPr>
          <p:cNvPr id="10" name="Рисунок 9" descr="Изображения">
            <a:extLst>
              <a:ext uri="{FF2B5EF4-FFF2-40B4-BE49-F238E27FC236}">
                <a16:creationId xmlns:a16="http://schemas.microsoft.com/office/drawing/2014/main" id="{E8196F77-8F1D-43D0-66A4-E9C3B1271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5005" y="4421227"/>
            <a:ext cx="914400" cy="914400"/>
          </a:xfrm>
          <a:prstGeom prst="rect">
            <a:avLst/>
          </a:prstGeom>
        </p:spPr>
      </p:pic>
      <p:sp>
        <p:nvSpPr>
          <p:cNvPr id="15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75036" y="2458986"/>
            <a:ext cx="9512402" cy="94602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Учреждением документ об обеспечении гарантийных обязательств по Контракту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902 по запросу КСП от 10.03.2025 не представлен.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09" y="3257487"/>
            <a:ext cx="778336" cy="778336"/>
          </a:xfrm>
          <a:prstGeom prst="rect">
            <a:avLst/>
          </a:prstGeom>
        </p:spPr>
      </p:pic>
      <p:pic>
        <p:nvPicPr>
          <p:cNvPr id="13" name="Рисунок 12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09" y="2230503"/>
            <a:ext cx="778336" cy="7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29706" y="1072870"/>
            <a:ext cx="9054845" cy="167225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нарушение пункта 2.5. технического задания к Контракту № 902 и технического задания к Договору № 66/10/2024 отчеты с приложенным фотоматериалом (фото до начала работ и фото по окончании работ) в МКУ «САД» отсутствуют.</a:t>
            </a: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559" y="743784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045" y="2945171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22748" y="4603021"/>
            <a:ext cx="914400" cy="914400"/>
          </a:xfrm>
          <a:prstGeom prst="rect">
            <a:avLst/>
          </a:prstGeom>
        </p:spPr>
      </p:pic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D5CD3D85-131C-DEE3-0097-A895C3F6E641}"/>
              </a:ext>
            </a:extLst>
          </p:cNvPr>
          <p:cNvSpPr/>
          <p:nvPr/>
        </p:nvSpPr>
        <p:spPr>
          <a:xfrm>
            <a:off x="1513895" y="3126963"/>
            <a:ext cx="9512402" cy="128470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нарушение пункта 6.2. Договоров №№ 66/10/2024, 77/11/2024 Заказчиком приняты работы в отсутствие отчетных документов по передаче (утилизации) различных предметов и мусора.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онтрольный список (справа налево)">
            <a:extLst>
              <a:ext uri="{FF2B5EF4-FFF2-40B4-BE49-F238E27FC236}">
                <a16:creationId xmlns:a16="http://schemas.microsoft.com/office/drawing/2014/main" id="{4BC84575-F8AC-8507-D442-111203EF2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468" y="2834831"/>
            <a:ext cx="778336" cy="778336"/>
          </a:xfrm>
          <a:prstGeom prst="rect">
            <a:avLst/>
          </a:prstGeom>
        </p:spPr>
      </p:pic>
      <p:sp>
        <p:nvSpPr>
          <p:cNvPr id="10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2A855CDA-0B56-BD89-5710-E0392520F143}"/>
              </a:ext>
            </a:extLst>
          </p:cNvPr>
          <p:cNvSpPr/>
          <p:nvPr/>
        </p:nvSpPr>
        <p:spPr>
          <a:xfrm>
            <a:off x="202866" y="5060221"/>
            <a:ext cx="9512402" cy="94602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Контрактам № 02/01/2023, 02/01/2024 отсутствует информация о Тарифном плане и Приложение «Перечень оказываемых услуг».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Контрольный список (справа налево)">
            <a:extLst>
              <a:ext uri="{FF2B5EF4-FFF2-40B4-BE49-F238E27FC236}">
                <a16:creationId xmlns:a16="http://schemas.microsoft.com/office/drawing/2014/main" id="{DD467174-E006-7548-019C-3C1F1B920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439" y="4819557"/>
            <a:ext cx="778336" cy="7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2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227504" y="1722246"/>
            <a:ext cx="9602311" cy="127226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1.3. Договора № 043/24-Ар Приложение № 1 к Договору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043/24-Ар отсутствует. Таким образом точное описание вида определяемой стоимости Объекта оценки (иная информация) у Учреждения по Договору № 043/24-Ар отсутствует. </a:t>
            </a: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040998" y="3618714"/>
            <a:ext cx="9813302" cy="247924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5.2. Договора № 043/24-Ар Заказчиком произведена оплата выполненных работ платежным поручением от 15.07.2024 № 753053 с нарушением срока на 12 рабочих дней. В нарушение пункта 2 части 13.1 статьи 34 Закона № 44-ФЗ оплата произведена на 9 рабочих дней позже платежным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15.07.2024 № 753053. Данное нарушение имеет признаки состава административного правонарушения, предусмотренного частью 8 статьи 7.30.2. КоАП РФ</a:t>
            </a:r>
            <a:r>
              <a:rPr lang="ru-RU" dirty="0"/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356" y="1393160"/>
            <a:ext cx="825395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6851" y="3337299"/>
            <a:ext cx="778336" cy="778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259" y="4374509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859" y="3284593"/>
            <a:ext cx="914400" cy="91440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E92BB98-BE28-2C03-7432-178E138D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172" l="10000" r="90000">
                        <a14:foregroundMark x1="43125" y1="10625" x2="43125" y2="10625"/>
                        <a14:foregroundMark x1="33984" y1="36328" x2="33984" y2="36328"/>
                        <a14:foregroundMark x1="57188" y1="91172" x2="57188" y2="9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54" y="1256514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186400" y="1504227"/>
            <a:ext cx="9364347" cy="139633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41150" y="1630185"/>
            <a:ext cx="9054845" cy="111532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пунктов 5.12., 5.13., 6.3. Контракта № 277 документы по форме Приложения № 7 к Контракту № 277 по 113 объектам энергопотребления за 2024 год у Учреждения отсутствуют.</a:t>
            </a: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1836768" y="4732255"/>
            <a:ext cx="10050909" cy="172733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1955571" y="4844327"/>
            <a:ext cx="9813302" cy="155771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целевого показателя «Общая мощность установленных, реконструированных и отремонтированных линий наружного освещения (нарастающим итогом)» муниципальной программы за 2024 год составляет 1400 кВт/ч или 34,53% от запланированного (согласно представленных данных Учреждением).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99" y="1300714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265" y="4547627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14" y="1504227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021" y="4904626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2920" y="3503029"/>
            <a:ext cx="914400" cy="914400"/>
          </a:xfrm>
          <a:prstGeom prst="rect">
            <a:avLst/>
          </a:prstGeom>
        </p:spPr>
      </p:pic>
      <p:sp>
        <p:nvSpPr>
          <p:cNvPr id="13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851198" y="3093053"/>
            <a:ext cx="9054845" cy="133964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2.2. Договора № 77/11/2024 Заказчиком оплата выполненных работ произведена лишь 27.12.2024 платежным поручением от 27.12.2024 № 443530, то есть с нарушением срока на 12 рабочих дней.</a:t>
            </a:r>
          </a:p>
        </p:txBody>
      </p:sp>
      <p:pic>
        <p:nvPicPr>
          <p:cNvPr id="15" name="Рисунок 14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9787" y="2933793"/>
            <a:ext cx="778336" cy="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14561" y="1415684"/>
            <a:ext cx="4349670" cy="228905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Петропавловск-Камчатского городского округа.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51333-4DFD-C12A-89DE-8BFF85532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063" y1="27865" x2="19824" y2="26953"/>
                        <a14:foregroundMark x1="10547" y1="64974" x2="10449" y2="68880"/>
                        <a14:foregroundMark x1="50098" y1="71615" x2="48336" y2="76760"/>
                        <a14:foregroundMark x1="75195" y1="61328" x2="81641" y2="80990"/>
                        <a14:foregroundMark x1="79785" y1="73307" x2="81738" y2="80859"/>
                        <a14:foregroundMark x1="81055" y1="76302" x2="82422" y2="80859"/>
                        <a14:foregroundMark x1="48012" y1="78385" x2="47949" y2="78776"/>
                        <a14:foregroundMark x1="48242" y1="76953" x2="48012" y2="78385"/>
                        <a14:foregroundMark x1="89648" y1="13802" x2="89355" y2="51693"/>
                        <a14:foregroundMark x1="16514" y1="27344" x2="19915" y2="26803"/>
                        <a14:foregroundMark x1="14063" y1="27734" x2="16514" y2="27344"/>
                        <a14:foregroundMark x1="22856" y1="28062" x2="21387" y2="27083"/>
                        <a14:foregroundMark x1="22804" y1="27901" x2="21387" y2="27214"/>
                        <a14:foregroundMark x1="14160" y1="27474" x2="19629" y2="26823"/>
                        <a14:foregroundMark x1="19629" y1="26823" x2="22913" y2="28243"/>
                        <a14:foregroundMark x1="16339" y1="27214" x2="19434" y2="26563"/>
                        <a14:foregroundMark x1="19434" y1="26563" x2="22656" y2="27083"/>
                        <a14:foregroundMark x1="23926" y1="29297" x2="22363" y2="27474"/>
                        <a14:foregroundMark x1="16142" y1="26953" x2="19043" y2="26432"/>
                        <a14:foregroundMark x1="13965" y1="27344" x2="16142" y2="26953"/>
                        <a14:foregroundMark x1="19043" y1="26432" x2="22949" y2="27083"/>
                        <a14:foregroundMark x1="13672" y1="28255" x2="14941" y2="27474"/>
                        <a14:foregroundMark x1="14160" y1="56120" x2="14160" y2="56120"/>
                        <a14:foregroundMark x1="14355" y1="56380" x2="14355" y2="56380"/>
                        <a14:foregroundMark x1="82715" y1="80078" x2="82715" y2="80078"/>
                        <a14:foregroundMark x1="82813" y1="80990" x2="82813" y2="80990"/>
                        <a14:backgroundMark x1="82715" y1="78255" x2="81348" y2="74870"/>
                        <a14:backgroundMark x1="82715" y1="79427" x2="81836" y2="77083"/>
                        <a14:backgroundMark x1="48828" y1="78385" x2="48828" y2="78385"/>
                        <a14:backgroundMark x1="13086" y1="60938" x2="13770" y2="58073"/>
                        <a14:backgroundMark x1="24512" y1="29427" x2="23436" y2="27802"/>
                        <a14:backgroundMark x1="22656" y1="27083" x2="22656" y2="27083"/>
                        <a14:backgroundMark x1="23145" y1="26953" x2="23145" y2="26953"/>
                        <a14:backgroundMark x1="23047" y1="26953" x2="23047" y2="26953"/>
                        <a14:backgroundMark x1="22949" y1="27083" x2="22949" y2="27083"/>
                        <a14:backgroundMark x1="22363" y1="26953" x2="22363" y2="26953"/>
                        <a14:backgroundMark x1="22559" y1="26693" x2="22559" y2="26693"/>
                        <a14:backgroundMark x1="22461" y1="27083" x2="22461" y2="27083"/>
                        <a14:backgroundMark x1="22070" y1="26693" x2="22070" y2="26693"/>
                        <a14:backgroundMark x1="21680" y1="26432" x2="21680" y2="26432"/>
                        <a14:backgroundMark x1="21680" y1="26563" x2="21680" y2="26563"/>
                        <a14:backgroundMark x1="13965" y1="27214" x2="13965" y2="27214"/>
                        <a14:backgroundMark x1="14258" y1="27214" x2="14258" y2="27214"/>
                        <a14:backgroundMark x1="14551" y1="27083" x2="14551" y2="27083"/>
                        <a14:backgroundMark x1="15137" y1="26953" x2="15137" y2="26953"/>
                        <a14:backgroundMark x1="14160" y1="56380" x2="14160" y2="56380"/>
                        <a14:backgroundMark x1="24023" y1="53516" x2="24023" y2="53516"/>
                        <a14:backgroundMark x1="82910" y1="81120" x2="82910" y2="81120"/>
                        <a14:backgroundMark x1="83105" y1="81120" x2="83105" y2="8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2" y="3907189"/>
            <a:ext cx="3691917" cy="2768938"/>
          </a:xfrm>
          <a:prstGeom prst="rect">
            <a:avLst/>
          </a:prstGeom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4977711" y="1415684"/>
            <a:ext cx="7164231" cy="5006783"/>
          </a:xfrm>
          <a:custGeom>
            <a:avLst/>
            <a:gdLst>
              <a:gd name="connsiteX0" fmla="*/ 0 w 7060676"/>
              <a:gd name="connsiteY0" fmla="*/ 0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0 w 7060676"/>
              <a:gd name="connsiteY7" fmla="*/ 0 h 5215224"/>
              <a:gd name="connsiteX0" fmla="*/ 75415 w 7060676"/>
              <a:gd name="connsiteY0" fmla="*/ 9427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75415 w 7060676"/>
              <a:gd name="connsiteY7" fmla="*/ 9427 h 5215224"/>
              <a:gd name="connsiteX0" fmla="*/ 103695 w 7088956"/>
              <a:gd name="connsiteY0" fmla="*/ 9427 h 5215224"/>
              <a:gd name="connsiteX1" fmla="*/ 6219735 w 7088956"/>
              <a:gd name="connsiteY1" fmla="*/ 0 h 5215224"/>
              <a:gd name="connsiteX2" fmla="*/ 7088956 w 7088956"/>
              <a:gd name="connsiteY2" fmla="*/ 869221 h 5215224"/>
              <a:gd name="connsiteX3" fmla="*/ 7088956 w 7088956"/>
              <a:gd name="connsiteY3" fmla="*/ 5215224 h 5215224"/>
              <a:gd name="connsiteX4" fmla="*/ 7088956 w 7088956"/>
              <a:gd name="connsiteY4" fmla="*/ 5215224 h 5215224"/>
              <a:gd name="connsiteX5" fmla="*/ 897501 w 7088956"/>
              <a:gd name="connsiteY5" fmla="*/ 5215224 h 5215224"/>
              <a:gd name="connsiteX6" fmla="*/ 0 w 7088956"/>
              <a:gd name="connsiteY6" fmla="*/ 4723075 h 5215224"/>
              <a:gd name="connsiteX7" fmla="*/ 103695 w 7088956"/>
              <a:gd name="connsiteY7" fmla="*/ 9427 h 5215224"/>
              <a:gd name="connsiteX0" fmla="*/ 0 w 7098232"/>
              <a:gd name="connsiteY0" fmla="*/ 28280 h 5215224"/>
              <a:gd name="connsiteX1" fmla="*/ 6229011 w 7098232"/>
              <a:gd name="connsiteY1" fmla="*/ 0 h 5215224"/>
              <a:gd name="connsiteX2" fmla="*/ 7098232 w 7098232"/>
              <a:gd name="connsiteY2" fmla="*/ 869221 h 5215224"/>
              <a:gd name="connsiteX3" fmla="*/ 7098232 w 7098232"/>
              <a:gd name="connsiteY3" fmla="*/ 5215224 h 5215224"/>
              <a:gd name="connsiteX4" fmla="*/ 7098232 w 7098232"/>
              <a:gd name="connsiteY4" fmla="*/ 5215224 h 5215224"/>
              <a:gd name="connsiteX5" fmla="*/ 906777 w 7098232"/>
              <a:gd name="connsiteY5" fmla="*/ 5215224 h 5215224"/>
              <a:gd name="connsiteX6" fmla="*/ 9276 w 7098232"/>
              <a:gd name="connsiteY6" fmla="*/ 4723075 h 5215224"/>
              <a:gd name="connsiteX7" fmla="*/ 0 w 7098232"/>
              <a:gd name="connsiteY7" fmla="*/ 28280 h 5215224"/>
              <a:gd name="connsiteX0" fmla="*/ 0 w 7154718"/>
              <a:gd name="connsiteY0" fmla="*/ 47134 h 5215224"/>
              <a:gd name="connsiteX1" fmla="*/ 6285497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5182400 h 5215224"/>
              <a:gd name="connsiteX7" fmla="*/ 0 w 7154718"/>
              <a:gd name="connsiteY7" fmla="*/ 47134 h 52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4718" h="5215224">
                <a:moveTo>
                  <a:pt x="0" y="47134"/>
                </a:moveTo>
                <a:lnTo>
                  <a:pt x="7151611" y="0"/>
                </a:lnTo>
                <a:cubicBezTo>
                  <a:pt x="7152647" y="289740"/>
                  <a:pt x="7153682" y="579481"/>
                  <a:pt x="7154718" y="869221"/>
                </a:cubicBezTo>
                <a:lnTo>
                  <a:pt x="7154718" y="5215224"/>
                </a:lnTo>
                <a:lnTo>
                  <a:pt x="7154718" y="5215224"/>
                </a:lnTo>
                <a:lnTo>
                  <a:pt x="963263" y="5215224"/>
                </a:lnTo>
                <a:lnTo>
                  <a:pt x="65762" y="5182400"/>
                </a:lnTo>
                <a:lnTo>
                  <a:pt x="0" y="47134"/>
                </a:lnTo>
                <a:close/>
              </a:path>
            </a:pathLst>
          </a:cu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представление в Муниципальное казенное учреждение «Служба автомобильных дорог Петропавловск-Камчатского городского округа» в целях принятия мер по устранению выявленных нарушений и недостатков, предотвращению нанесения материального ущерба городскому округу, возмещению причиненного вреда, по привлечению к ответственности должностных лиц, виновных в допущенных нарушениях, а также мер по пресечению, устранению и предупреждению нарушений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Направить информационное письмо в адрес Управления дорожного хозяйства, транспорта и благоустройства администрации Петропавловск-Камчатского городского округа, в целях устранения нарушений в отчетах и предупреждения выявленных нарушений в подведомственных Управлению учреждениях.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Отчет о результатах контрольного мероприятия направить в Прокуратуру города Петропавловска-Камчатского для сведения и применения мер прокурорского реагирования в случае необходимости.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Направить информационное письмо в Управление Федеральной антимонопольной службы по Камчатскому краю о наличии признаков состава административных правонарушений.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Направить информационное письмо о результатах контрольного мероприятия Главе Петропавловск-Камчатского городского округа.</a:t>
            </a: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1369272" y="250866"/>
            <a:ext cx="9453455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id="{FEC7AE75-4777-E3FE-30D7-20C89FB2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3867" y="4350521"/>
            <a:ext cx="751979" cy="853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6975</TotalTime>
  <Words>523</Words>
  <Application>Microsoft Office PowerPoint</Application>
  <PresentationFormat>Широкоэкранный</PresentationFormat>
  <Paragraphs>63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Segoe UI Black</vt:lpstr>
      <vt:lpstr>Times New Roman</vt:lpstr>
      <vt:lpstr>Tw Cen MT</vt:lpstr>
      <vt:lpstr>Tw Cen MT Condensed</vt:lpstr>
      <vt:lpstr>Wingdings 3</vt:lpstr>
      <vt:lpstr>La mente</vt:lpstr>
      <vt:lpstr>Тема Office</vt:lpstr>
      <vt:lpstr>Интеграл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Широкова Ирина Викторовна</cp:lastModifiedBy>
  <cp:revision>427</cp:revision>
  <cp:lastPrinted>2025-05-29T04:14:30Z</cp:lastPrinted>
  <dcterms:created xsi:type="dcterms:W3CDTF">2022-03-02T21:34:15Z</dcterms:created>
  <dcterms:modified xsi:type="dcterms:W3CDTF">2025-05-29T19:47:09Z</dcterms:modified>
</cp:coreProperties>
</file>