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8">
  <p:sldMasterIdLst>
    <p:sldMasterId id="2147484143" r:id="rId1"/>
  </p:sldMasterIdLst>
  <p:notesMasterIdLst>
    <p:notesMasterId r:id="rId22"/>
  </p:notesMasterIdLst>
  <p:sldIdLst>
    <p:sldId id="256" r:id="rId2"/>
    <p:sldId id="257" r:id="rId3"/>
    <p:sldId id="369" r:id="rId4"/>
    <p:sldId id="334" r:id="rId5"/>
    <p:sldId id="381" r:id="rId6"/>
    <p:sldId id="400" r:id="rId7"/>
    <p:sldId id="401" r:id="rId8"/>
    <p:sldId id="398" r:id="rId9"/>
    <p:sldId id="399" r:id="rId10"/>
    <p:sldId id="390" r:id="rId11"/>
    <p:sldId id="402" r:id="rId12"/>
    <p:sldId id="403" r:id="rId13"/>
    <p:sldId id="404" r:id="rId14"/>
    <p:sldId id="405" r:id="rId15"/>
    <p:sldId id="396" r:id="rId16"/>
    <p:sldId id="406" r:id="rId17"/>
    <p:sldId id="383" r:id="rId18"/>
    <p:sldId id="367" r:id="rId19"/>
    <p:sldId id="363" r:id="rId20"/>
    <p:sldId id="288" r:id="rId2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18E41F-5B59-46AF-90E2-BA3079713F67}">
          <p14:sldIdLst>
            <p14:sldId id="256"/>
            <p14:sldId id="257"/>
            <p14:sldId id="369"/>
            <p14:sldId id="334"/>
            <p14:sldId id="381"/>
            <p14:sldId id="400"/>
            <p14:sldId id="401"/>
            <p14:sldId id="398"/>
            <p14:sldId id="399"/>
            <p14:sldId id="390"/>
            <p14:sldId id="402"/>
            <p14:sldId id="403"/>
            <p14:sldId id="404"/>
            <p14:sldId id="405"/>
            <p14:sldId id="396"/>
            <p14:sldId id="406"/>
            <p14:sldId id="383"/>
            <p14:sldId id="367"/>
          </p14:sldIdLst>
        </p14:section>
        <p14:section name="Раздел без заголовка" id="{9AED7EE5-FA59-4E48-81D3-C05EED1D7049}">
          <p14:sldIdLst>
            <p14:sldId id="363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8C9"/>
    <a:srgbClr val="3A904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46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иные цели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предоставленные</a:t>
            </a:r>
            <a:r>
              <a:rPr lang="ru-RU" sz="2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</a:t>
            </a: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</a:t>
            </a:r>
            <a:r>
              <a:rPr lang="ru-RU" sz="2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42»</a:t>
            </a:r>
            <a:endParaRPr lang="ru-RU" sz="2000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000"/>
            </a:pPr>
            <a:r>
              <a:rPr lang="ru-RU" sz="20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2024 году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(ед. измерения %)</a:t>
            </a:r>
          </a:p>
        </c:rich>
      </c:tx>
      <c:layout>
        <c:manualLayout>
          <c:xMode val="edge"/>
          <c:yMode val="edge"/>
          <c:x val="0.110854593074012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view3D>
      <c:rotX val="30"/>
      <c:rotY val="149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27212865033939E-2"/>
          <c:y val="0.2044560107952608"/>
          <c:w val="0.44540248423076245"/>
          <c:h val="0.673930334979313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24A-4D4C-AB4B-8B21BD2818F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24A-4D4C-AB4B-8B21BD2818F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24A-4D4C-AB4B-8B21BD2818F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24A-4D4C-AB4B-8B21BD2818FA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24A-4D4C-AB4B-8B21BD2818FA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24A-4D4C-AB4B-8B21BD2818FA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24A-4D4C-AB4B-8B21BD2818FA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24A-4D4C-AB4B-8B21BD2818FA}"/>
              </c:ext>
            </c:extLst>
          </c:dPt>
          <c:dLbls>
            <c:dLbl>
              <c:idx val="0"/>
              <c:layout>
                <c:manualLayout>
                  <c:x val="-2.9825632063719298E-2"/>
                  <c:y val="6.015608410973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4A-4D4C-AB4B-8B21BD2818FA}"/>
                </c:ext>
              </c:extLst>
            </c:dLbl>
            <c:dLbl>
              <c:idx val="2"/>
              <c:layout>
                <c:manualLayout>
                  <c:x val="-2.7465808041100458E-2"/>
                  <c:y val="4.335047261724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24A-4D4C-AB4B-8B21BD2818FA}"/>
                </c:ext>
              </c:extLst>
            </c:dLbl>
            <c:dLbl>
              <c:idx val="3"/>
              <c:layout>
                <c:manualLayout>
                  <c:x val="-2.7481280504573644E-2"/>
                  <c:y val="-1.1625467372089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24A-4D4C-AB4B-8B21BD2818FA}"/>
                </c:ext>
              </c:extLst>
            </c:dLbl>
            <c:dLbl>
              <c:idx val="4"/>
              <c:layout>
                <c:manualLayout>
                  <c:x val="-2.0144972611991351E-2"/>
                  <c:y val="-6.6158107586794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24A-4D4C-AB4B-8B21BD2818FA}"/>
                </c:ext>
              </c:extLst>
            </c:dLbl>
            <c:dLbl>
              <c:idx val="5"/>
              <c:layout>
                <c:manualLayout>
                  <c:x val="-2.4778494639447018E-2"/>
                  <c:y val="-7.668501597540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24A-4D4C-AB4B-8B21BD2818FA}"/>
                </c:ext>
              </c:extLst>
            </c:dLbl>
            <c:dLbl>
              <c:idx val="7"/>
              <c:layout>
                <c:manualLayout>
                  <c:x val="1.9912193534737249E-2"/>
                  <c:y val="1.127707208006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24A-4D4C-AB4B-8B21BD2818FA}"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Субсидия на оплату стоимости проезда и провоза багажа к месту использования отпуска и обратно 2 295,91 тыс. рублей</c:v>
                </c:pt>
                <c:pt idx="1">
                  <c:v>Субсидия по выплате вознаграждения за выполнение функций классного руководителя педагогическим работникам  12 418,34 тыс. рублей</c:v>
                </c:pt>
                <c:pt idx="2">
                  <c:v>Субсидия на обеспечение реализации региональных проектов Камчатского края, направленных на реализацию национальных проектов 708,58 тыс. рублей</c:v>
                </c:pt>
                <c:pt idx="3">
                  <c:v>Субсидия на организацию временных рабочих мест для несовершеннолетних граждан 558,03 тыс. рублей</c:v>
                </c:pt>
                <c:pt idx="4">
                  <c:v>Субсидия на обеспечение выплат ежемесячного денежного вознаграждения советникам директоров по воспитанию и взаимодействию с детскими общественными организациями  55,90 тыс. рублей</c:v>
                </c:pt>
                <c:pt idx="5">
                  <c:v>Субсидия на организацию отдыха детей в каникулярное время 2 709,06 тыс. рублей
</c:v>
                </c:pt>
                <c:pt idx="6">
                  <c:v>Субсидия на предоставление социальных гарантий и мер социальной поддержки населения 28 306,18 тыс.рублей
</c:v>
                </c:pt>
                <c:pt idx="7">
                  <c:v>Субсидия на реализацию комплексных мер, направленных на предупреждение, выявление, устранение причин и условий, способствующих совершению преступлений и иных правонарушений среди несовершеннолетних 300,00 тыс.рублей
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4.8399999999999999E-2</c:v>
                </c:pt>
                <c:pt idx="1">
                  <c:v>0.26219999999999999</c:v>
                </c:pt>
                <c:pt idx="2">
                  <c:v>1.4999999999999999E-2</c:v>
                </c:pt>
                <c:pt idx="3">
                  <c:v>1.2E-2</c:v>
                </c:pt>
                <c:pt idx="4">
                  <c:v>1.1999999999999999E-3</c:v>
                </c:pt>
                <c:pt idx="5">
                  <c:v>5.7700000000000001E-2</c:v>
                </c:pt>
                <c:pt idx="6">
                  <c:v>0.59770000000000001</c:v>
                </c:pt>
                <c:pt idx="7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24A-4D4C-AB4B-8B21BD281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756660562388158"/>
          <c:y val="0.1117801800198704"/>
          <c:w val="0.47243339437611837"/>
          <c:h val="0.88821981998012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29.05.2025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0F59-E365-42EF-A193-276CAB8E738C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700B-C59D-4415-91AB-9CBA236D1199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88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A3E5-0D9D-490B-83A6-AB38AFAC469A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1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91C9-BAB8-4378-8AAF-31D11051462C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86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E23F-C2CD-451D-9048-1B56E23D7700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10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4751-44B8-473A-AB95-34229A07E5F9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67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62AB1-C6EB-42E0-9BD8-F01A7C2D959D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5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C11E-9A2F-46AC-9015-FF4B19CE04C8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7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1109-0AD5-4AEC-945A-6E40C5DB45BD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A14D-7048-4A17-93F2-3E5B6E52F014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4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FD36-0540-4856-BA5F-38C134CD9231}" type="datetime1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6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D388-8E6D-46AE-86F2-603FE7860D24}" type="datetime1">
              <a:rPr lang="ru-RU" smtClean="0"/>
              <a:t>29.05.2025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2E40-41A8-43FA-AFE3-E94BDF8AB422}" type="datetime1">
              <a:rPr lang="ru-RU" smtClean="0"/>
              <a:t>29.05.2025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4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9C6C-2F63-4203-B36D-CFCC07CC6B8C}" type="datetime1">
              <a:rPr lang="ru-RU" smtClean="0"/>
              <a:t>29.05.2025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9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A894-5C19-4B52-B054-417B079689B2}" type="datetime1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ED99-B788-4FAC-819B-CCB41ADC4D49}" type="datetime1">
              <a:rPr lang="ru-RU" smtClean="0"/>
              <a:t>29.05.2025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8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D24EB-0D52-434D-8DCD-F15348342010}" type="datetime1">
              <a:rPr lang="ru-RU" smtClean="0"/>
              <a:t>29.05.2025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9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67" y="2294314"/>
            <a:ext cx="11848785" cy="14879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Контрольно-счетная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палата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655" y="3333404"/>
            <a:ext cx="9676014" cy="283464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формирования и исполнения муниципального задания, целевого и эффективного использования субсидий на иные цели»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год (иные периоды)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232917"/>
            <a:ext cx="11713166" cy="6758086"/>
          </a:xfrm>
        </p:spPr>
        <p:txBody>
          <a:bodyPr>
            <a:noAutofit/>
          </a:bodyPr>
          <a:lstStyle/>
          <a:p>
            <a:pPr marL="0" indent="0" algn="just" defTabSz="914400">
              <a:lnSpc>
                <a:spcPct val="147000"/>
              </a:lnSpc>
              <a:buNone/>
              <a:tabLst>
                <a:tab pos="54038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defTabSz="914400">
              <a:lnSpc>
                <a:spcPct val="147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утверждении Управлению образования бюджетных ассигнований (лимитов) на текущий финансовый год и плановый период, объем финансового обеспечения по субсидии на обеспечение расходов, связанных с оплатой стоимости проезда и провоза багажа к месту использования отпуска и обратно, а также гарантий и компенсаций расходов, связанных с переездом доведен Учреждению только на очередной финансовый год.   </a:t>
            </a: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анализа Соглашений № 42/Ш-1.7, № 42-Ш-1.5 на соответствие требованиям Приказа Управления финансов № 136/20, установлено, что преамбула соглашений не содержит ссылку на </a:t>
            </a:r>
          </a:p>
          <a:p>
            <a:pPr marL="0" indent="0" algn="just" defTabSz="914400">
              <a:lnSpc>
                <a:spcPct val="147000"/>
              </a:lnSpc>
              <a:buNone/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Постановление № 2279</a:t>
            </a:r>
            <a:r>
              <a:rPr lang="ru-RU" dirty="0" smtClean="0"/>
              <a:t>.</a:t>
            </a:r>
            <a:endParaRPr lang="ru-RU" b="1" dirty="0"/>
          </a:p>
          <a:p>
            <a:pPr marL="285750" indent="-285750" algn="r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Несоблюдение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Управлением образования сроков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предоставления субсидии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                             субсидий на иные цели не установлено.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27000"/>
              </a:lnSpc>
              <a:buFontTx/>
              <a:buChar char="-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" y="4239491"/>
            <a:ext cx="3906982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232917"/>
            <a:ext cx="11713166" cy="6758086"/>
          </a:xfrm>
        </p:spPr>
        <p:txBody>
          <a:bodyPr>
            <a:noAutofit/>
          </a:bodyPr>
          <a:lstStyle/>
          <a:p>
            <a:pPr marL="285750" indent="-285750" algn="just" defTabSz="914400">
              <a:lnSpc>
                <a:spcPct val="147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достижения целевых показателей, установленных соглашениями, показала следующее:</a:t>
            </a:r>
          </a:p>
          <a:p>
            <a:pPr marL="0" indent="0" algn="just" defTabSz="914400">
              <a:lnSpc>
                <a:spcPct val="147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Соглашениями 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20-2024-027897,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20-2024-032219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20-2024-093514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установлено, что данные отчетов о достижении результатов предоставления субсидий на иные цели по состоянию на 01.01.2025 содержат недостоверные сведения.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факты свидетельствуют об отсутствии со стороны Управления образования должного контроля за достижением результатов предоставления субсидии на иные цели Учреждением и несоблюдением Учреждением требований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соглашений;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47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результате анализа плановых значений с фактическими результатами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47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на обеспечение бесплатным питанием отдельных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категорий</a:t>
            </a:r>
          </a:p>
          <a:p>
            <a:pPr marL="0" indent="0" algn="just" defTabSz="914400">
              <a:lnSpc>
                <a:spcPct val="147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финансируемых за счет средств федерального и краевого бюджета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 algn="just" defTabSz="914400">
              <a:lnSpc>
                <a:spcPct val="147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значительные расхождения, что говорит об отсутствии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47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внесений корректировок в соглашения МАОУ «Средняя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indent="0" algn="just" defTabSz="914400">
              <a:lnSpc>
                <a:spcPct val="147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следствие, отсутствие пересчета объема финансового обеспечения.</a:t>
            </a:r>
          </a:p>
          <a:p>
            <a:pPr indent="0" algn="just">
              <a:lnSpc>
                <a:spcPct val="127000"/>
              </a:lnSpc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99583" l="510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82" t="13342" r="27551" b="-1091"/>
          <a:stretch/>
        </p:blipFill>
        <p:spPr>
          <a:xfrm>
            <a:off x="9784080" y="3144089"/>
            <a:ext cx="2269907" cy="32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011" y="232917"/>
            <a:ext cx="11713166" cy="6758086"/>
          </a:xfrm>
        </p:spPr>
        <p:txBody>
          <a:bodyPr>
            <a:noAutofit/>
          </a:bodyPr>
          <a:lstStyle/>
          <a:p>
            <a:pPr marL="0" indent="0" algn="just" defTabSz="914400">
              <a:lnSpc>
                <a:spcPct val="147000"/>
              </a:lnSpc>
              <a:buNone/>
              <a:tabLst>
                <a:tab pos="540385" algn="l"/>
              </a:tabLst>
            </a:pP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defTabSz="914400">
              <a:lnSpc>
                <a:spcPct val="147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Плановое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результатов предоставления субсидии на обеспечение бесплатным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питанием отдельных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категорий обучающихся, финансируемых за счет средств бюджета городского округа, установленное Соглашением 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42-Ш/питание,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достигнуто в количестве 83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/дня.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7000"/>
              </a:lnSpc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47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образом, Управлением доведенный Учреждению объем финансового обеспечения больше на сумму 44 856,50 рублей.</a:t>
            </a: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916365"/>
              </p:ext>
            </p:extLst>
          </p:nvPr>
        </p:nvGraphicFramePr>
        <p:xfrm>
          <a:off x="648390" y="2111435"/>
          <a:ext cx="10972802" cy="3652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0170">
                  <a:extLst>
                    <a:ext uri="{9D8B030D-6E8A-4147-A177-3AD203B41FA5}">
                      <a16:colId xmlns:a16="http://schemas.microsoft.com/office/drawing/2014/main" val="3956348188"/>
                    </a:ext>
                  </a:extLst>
                </a:gridCol>
                <a:gridCol w="1812225">
                  <a:extLst>
                    <a:ext uri="{9D8B030D-6E8A-4147-A177-3AD203B41FA5}">
                      <a16:colId xmlns:a16="http://schemas.microsoft.com/office/drawing/2014/main" val="4068537991"/>
                    </a:ext>
                  </a:extLst>
                </a:gridCol>
                <a:gridCol w="1233019">
                  <a:extLst>
                    <a:ext uri="{9D8B030D-6E8A-4147-A177-3AD203B41FA5}">
                      <a16:colId xmlns:a16="http://schemas.microsoft.com/office/drawing/2014/main" val="925283430"/>
                    </a:ext>
                  </a:extLst>
                </a:gridCol>
                <a:gridCol w="1862098">
                  <a:extLst>
                    <a:ext uri="{9D8B030D-6E8A-4147-A177-3AD203B41FA5}">
                      <a16:colId xmlns:a16="http://schemas.microsoft.com/office/drawing/2014/main" val="3170378222"/>
                    </a:ext>
                  </a:extLst>
                </a:gridCol>
                <a:gridCol w="1657558">
                  <a:extLst>
                    <a:ext uri="{9D8B030D-6E8A-4147-A177-3AD203B41FA5}">
                      <a16:colId xmlns:a16="http://schemas.microsoft.com/office/drawing/2014/main" val="1595286486"/>
                    </a:ext>
                  </a:extLst>
                </a:gridCol>
                <a:gridCol w="1567732">
                  <a:extLst>
                    <a:ext uri="{9D8B030D-6E8A-4147-A177-3AD203B41FA5}">
                      <a16:colId xmlns:a16="http://schemas.microsoft.com/office/drawing/2014/main" val="159479116"/>
                    </a:ext>
                  </a:extLst>
                </a:gridCol>
              </a:tblGrid>
              <a:tr h="1532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предоставления 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расходов по бюджетной классификации РФ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результатов предоставления субсидии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результатов предоставления субсидии (по данным отчета на 01.01.2025)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результатов предоставления субсидии (по данным КСП)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996225"/>
                  </a:ext>
                </a:extLst>
              </a:tr>
              <a:tr h="434765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по организации бесплатного горячего питания обучающимся в период получения ими образования в муниципальных общеобразовательных организациях Петропавловск-Камчатского городского округа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905100313128R3040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Человеко-день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72875687"/>
                  </a:ext>
                </a:extLst>
              </a:tr>
              <a:tr h="268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90510031312840180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04838258"/>
                  </a:ext>
                </a:extLst>
              </a:tr>
              <a:tr h="258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/дня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60 719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60 719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61 497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82046732"/>
                  </a:ext>
                </a:extLst>
              </a:tr>
              <a:tr h="297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90510061310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ГОГО50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4552648"/>
                  </a:ext>
                </a:extLst>
              </a:tr>
              <a:tr h="7158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/дня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2997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6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14273"/>
            <a:ext cx="11696541" cy="6658333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	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5. Проверкой целевого и эффективного использования субсидий на иные цели установлено следующее.</a:t>
            </a:r>
          </a:p>
          <a:p>
            <a:pPr marL="285750" indent="-285750" algn="just" defTabSz="9144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defTabSz="914400">
              <a:lnSpc>
                <a:spcPct val="114000"/>
              </a:lnSpc>
              <a:spcBef>
                <a:spcPts val="0"/>
              </a:spcBef>
              <a:buNone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1059987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6" y="2764277"/>
            <a:ext cx="1320472" cy="4008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750" l="10000" r="9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r="3305" b="1737"/>
          <a:stretch/>
        </p:blipFill>
        <p:spPr>
          <a:xfrm>
            <a:off x="9718936" y="989566"/>
            <a:ext cx="2547880" cy="234383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549071" y="1424634"/>
            <a:ext cx="8169866" cy="17449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выборочной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проверкой первичных учетных документов, подтверждающих принятие к учету расходов, связанных с оплатой стоимости проезда и провоза багажа к месту использования отпуска и обратно, установлены нарушения требований Приказа Минфина РФ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52н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9071" y="3868115"/>
            <a:ext cx="8169866" cy="23282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проверки полноты и правильности начисления денежного вознаграждения за выполнение функций классного руководителя педагогическим работникам муниципальных образовательных организаций установлено неправомерное начисление в общей сумме 11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105,85 рублей (без учета отчисления с заработной платы в сумме 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353,97 рубля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14273"/>
            <a:ext cx="11696541" cy="6658333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	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defTabSz="914400">
              <a:lnSpc>
                <a:spcPct val="114000"/>
              </a:lnSpc>
              <a:spcBef>
                <a:spcPts val="0"/>
              </a:spcBef>
              <a:buNone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1059987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2296" y="293223"/>
            <a:ext cx="6922259" cy="14715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 пришкольном лагере не соответствует требованиям, установленным пунктом 4.9.1.1 национального стандарта РФ ГОСТ Р 52887-2018, пунктом 2.1 Постановления 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1819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2296" y="1976887"/>
            <a:ext cx="6922259" cy="1466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становлено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срока оплаты Учреждением по отдельным договорам, заключенным в целях организации отдыха детей в каникулярное время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72247"/>
            <a:ext cx="2576946" cy="2354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73"/>
            <a:ext cx="2438405" cy="19933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887" y="1294992"/>
            <a:ext cx="2599113" cy="206120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2296" y="3665721"/>
            <a:ext cx="6922258" cy="146655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набора продуктов летнего и осеннего пришкольного лагеря на одного ребенка в возрасте от 6 лет 6 месяцев до 11 лет превысила нормы, установленные Постановлением 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1048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76947" y="5258740"/>
            <a:ext cx="6924501" cy="138971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сверки показателей численности довольствующих, отраженных в накопительной ведомости по расходу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(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0504038) и показателей табеля учета посещения детей установлено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расхождение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601"/>
            <a:ext cx="11696541" cy="6658333"/>
          </a:xfrm>
        </p:spPr>
        <p:txBody>
          <a:bodyPr>
            <a:noAutofit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несоответствие данных меню-требования (ф. 0504202) с показателями ЖО 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ходе анализа данных меню-требований (ф. 0504202) с показателями накопительных ведомостей по расходу (ф. 0504038) выявлены расхождения в сумме 1 721,94 рубль, из них в феврале и марте в результате арифметических ошибок, при этом данные ЖО № 7 соответствуют показателям накопительной ведомости по расходу (ф. 0504038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ходе проведения контрольного мероприятия Учреждением представлены документы по исправлению арифметических ошибок в меню-требованиях (ф. 0504202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 февраль и март.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Допущение случаев нецелевого использования средств субсидий на иные цели не установлено.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47000"/>
              </a:lnSpc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27000"/>
              </a:lnSpc>
              <a:buFontTx/>
              <a:buChar char="-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724" y="3662427"/>
            <a:ext cx="3258590" cy="303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17144" t="36604" r="46782" b="20195"/>
          <a:stretch/>
        </p:blipFill>
        <p:spPr bwMode="auto">
          <a:xfrm>
            <a:off x="5442892" y="3662427"/>
            <a:ext cx="3320668" cy="303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44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459" y="124852"/>
            <a:ext cx="11696541" cy="6658333"/>
          </a:xfrm>
        </p:spPr>
        <p:txBody>
          <a:bodyPr>
            <a:noAutofit/>
          </a:bodyPr>
          <a:lstStyle/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роверкой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соблюдения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законодательства в сфере закупок товаров, работ, услуг установлено следующее:</a:t>
            </a:r>
          </a:p>
          <a:p>
            <a:pPr marL="285750" indent="-285750" algn="just" defTabSz="914400"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285750" algn="just" defTabSz="914400">
              <a:lnSpc>
                <a:spcPct val="120000"/>
              </a:lnSpc>
              <a:buFontTx/>
              <a:buChar char="-"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0000"/>
              </a:lnSpc>
              <a:buNone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7277" y="1187794"/>
            <a:ext cx="8958003" cy="17210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части 5.1 статьи 3, части 2 статьи 4.1. Федерального закона 223-ФЗ, выразившееся в отсутствии информации о заключенных договорах в ЕИС в сумме 987 507,42 рублей, осуществление закупок без внесения этих процедур в план закупок в сумме 3 870 874,30 рубля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7278" y="4412420"/>
            <a:ext cx="8958003" cy="229595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нарушение Постановления Правительства РФ № 1352, пункта 3 Приложения № 7 к Положению о закупках товаров, работ, услуг установлен срок оплаты по договорам, заключенным по результатам закупки у субъектов малого и среднего предпринимательства, более 7 рабочих дней со дня подписания документов о приемке поставленного товара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89" b="74889" l="35375" r="64625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86" t="20112" r="35804" b="31251"/>
          <a:stretch/>
        </p:blipFill>
        <p:spPr>
          <a:xfrm>
            <a:off x="3762588" y="2908834"/>
            <a:ext cx="2141951" cy="142877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6" b="92256" l="18384" r="81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14" r="26783" b="10919"/>
          <a:stretch/>
        </p:blipFill>
        <p:spPr>
          <a:xfrm>
            <a:off x="9393382" y="882500"/>
            <a:ext cx="3158291" cy="51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459" y="124852"/>
            <a:ext cx="11696541" cy="6658333"/>
          </a:xfrm>
        </p:spPr>
        <p:txBody>
          <a:bodyPr>
            <a:noAutofit/>
          </a:bodyPr>
          <a:lstStyle/>
          <a:p>
            <a:pPr marL="285750" indent="-285750" algn="just" defTabSz="914400"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285750" algn="just" defTabSz="914400">
              <a:lnSpc>
                <a:spcPct val="120000"/>
              </a:lnSpc>
              <a:buFontTx/>
              <a:buChar char="-"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0000"/>
              </a:lnSpc>
              <a:buNone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216" y="463255"/>
            <a:ext cx="10172890" cy="31838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пункта 4.3.6 Соглашения № 42-Ш/ОЗК Учреждением не включено в содержание договоров, заключенных за счет средств субсидии на иные цели в целях организации отдыха и оздоровления обучающихся в период каникул, обязательное условие о возможности изменения по соглашению сторон размера и (или) сроков оплаты и (или) объема товаров, работ, услуг в случае уменьшения Учредителю, предоставляющему субсидии, бюджетных средств, ранее доведенных в установленном порядке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лимитов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4796" r="12691" b="1826"/>
          <a:stretch/>
        </p:blipFill>
        <p:spPr>
          <a:xfrm rot="5400000">
            <a:off x="1923996" y="3443238"/>
            <a:ext cx="2610196" cy="3669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9" t="13149" r="4936" b="7143"/>
          <a:stretch/>
        </p:blipFill>
        <p:spPr>
          <a:xfrm>
            <a:off x="5962729" y="3985552"/>
            <a:ext cx="3669886" cy="261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6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33164"/>
            <a:ext cx="11618422" cy="6724835"/>
          </a:xfrm>
        </p:spPr>
        <p:txBody>
          <a:bodyPr>
            <a:noAutofit/>
          </a:bodyPr>
          <a:lstStyle/>
          <a:p>
            <a:pPr marL="0" indent="0" algn="just" defTabSz="914400">
              <a:lnSpc>
                <a:spcPct val="147000"/>
              </a:lnSpc>
              <a:buNone/>
              <a:tabLst>
                <a:tab pos="540385" algn="l"/>
              </a:tabLs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6. Проверкой правильности отражения в бухгалтерском учете субсидий на иные цели установлены: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7000"/>
              </a:lnSpc>
              <a:buNone/>
            </a:pPr>
            <a:endParaRPr lang="ru-RU" sz="2100" b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indent="0" algn="just">
              <a:lnSpc>
                <a:spcPct val="127000"/>
              </a:lnSpc>
              <a:buNone/>
            </a:pP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7. В ходе рассмотрения иных вопросов установлено, что: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46800" indent="0" algn="just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19" y="907547"/>
            <a:ext cx="2714481" cy="243840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439786" y="840333"/>
            <a:ext cx="6159731" cy="119703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47000"/>
              </a:lnSpc>
              <a:tabLst>
                <a:tab pos="54038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пунктов 40.3, 40.6, 64.19 Приказа Минфина РФ № 61н, Приложения № 5 к Приказу Минфина РФ № 52н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97927" y="3433156"/>
            <a:ext cx="6810895" cy="324196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47000"/>
              </a:lnSpc>
              <a:tabLst>
                <a:tab pos="54038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пункта 2.16. Постановления № 2279 результаты предоставления субсидий и показатели, необходимые для достижения результатов предоставления субсидий, установленные Постановлением № 2279 и предоставляемые в целях реализации региональных проектов, не соответствуют показателям региональных проектов, обеспечивающих достижение целей, показателей и результатов федеральных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2935" b="4013"/>
          <a:stretch/>
        </p:blipFill>
        <p:spPr>
          <a:xfrm>
            <a:off x="555568" y="3237887"/>
            <a:ext cx="3106189" cy="30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850" y="225468"/>
            <a:ext cx="11691453" cy="65987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Предложения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контрольного мероприятия:</a:t>
            </a:r>
          </a:p>
          <a:p>
            <a:pPr marL="4572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результатах контрольного мероприятия направить для сведения: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Городскую Думу Петропавловск-Камчатского городского округа;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Направить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принятия мер по устранению выявленных нарушений и недостатков, их причин и условий, им способствующих, а также привлечению к ответственности должностных лиц, виновных в допущенных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нарушениях в: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Управление образования администрации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Петропавловск-Камчатского городского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округа;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МАОУ «Средняя школа № 42».</a:t>
            </a:r>
          </a:p>
          <a:p>
            <a:pPr marL="685800" algn="just">
              <a:lnSpc>
                <a:spcPct val="107000"/>
              </a:lnSpc>
              <a:buFontTx/>
              <a:buChar char="-"/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algn="just">
              <a:lnSpc>
                <a:spcPct val="107000"/>
              </a:lnSpc>
              <a:buFontTx/>
              <a:buChar char="-"/>
            </a:pP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08661" y="5934075"/>
            <a:ext cx="683339" cy="890166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1" y="149627"/>
            <a:ext cx="1142373" cy="10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522" y="127862"/>
            <a:ext cx="11265764" cy="6616931"/>
          </a:xfrm>
        </p:spPr>
        <p:txBody>
          <a:bodyPr>
            <a:normAutofit fontScale="25000" lnSpcReduction="20000"/>
          </a:bodyPr>
          <a:lstStyle/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50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lnSpc>
                <a:spcPct val="13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8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8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Основание для проведения контрольного мероприятия:</a:t>
            </a:r>
            <a:r>
              <a:rPr 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1.4.2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деятельности Контрольно-счетной палаты Петропавловск-Камчатского городского округа на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утвержденного приказом Контрольно-счетной палаты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27.12.2024              № 66-КСП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31200" indent="-284400"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Отчет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на основании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проведения контрольного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8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15.05.2025 № 01-06/06-1.4.2, № 01-06/06/1-1.4.2.</a:t>
            </a:r>
          </a:p>
          <a:p>
            <a:pPr marL="332550" indent="-285750" algn="just">
              <a:lnSpc>
                <a:spcPct val="134000"/>
              </a:lnSpc>
              <a:buFont typeface="Wingdings" panose="05000000000000000000" pitchFamily="2" charset="2"/>
              <a:buChar char="Ø"/>
            </a:pPr>
            <a:r>
              <a:rPr lang="ru-RU" sz="8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</a:t>
            </a:r>
            <a:r>
              <a:rPr lang="ru-RU" sz="8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мероприятия:</a:t>
            </a:r>
            <a:r>
              <a:rPr 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осуществление контроля за целевым и эффективным использованием средств бюджета Петропавловск-Камчатского городского </a:t>
            </a:r>
            <a:r>
              <a:rPr lang="ru-RU" sz="8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округа.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lnSpc>
                <a:spcPct val="134000"/>
              </a:lnSpc>
              <a:buFont typeface="Wingdings" panose="05000000000000000000" pitchFamily="2" charset="2"/>
              <a:buChar char="Ø"/>
            </a:pPr>
            <a:r>
              <a:rPr lang="ru-RU" sz="8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контрольного мероприятия:</a:t>
            </a:r>
            <a:r>
              <a:rPr 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деятельность Управления образования администрации Петропавловск-Камчатского городского округа и муниципального автономного общеобразовательного учреждения «Средняя школа № 42» Петропавловск-Камчатского городского округа по формирования и исполнению муниципального задания, по целевому и эффективному использованию бюджетных средств, выделенных на субсидии на иные цели.</a:t>
            </a:r>
          </a:p>
          <a:p>
            <a:pPr marL="46800" indent="0" algn="just">
              <a:lnSpc>
                <a:spcPct val="134000"/>
              </a:lnSpc>
              <a:buNone/>
            </a:pPr>
            <a:endParaRPr lang="ru-RU" sz="8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34000"/>
              </a:lnSpc>
              <a:buNone/>
            </a:pPr>
            <a:endParaRPr lang="ru-RU" sz="8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lnSpc>
                <a:spcPct val="134000"/>
              </a:lnSpc>
              <a:buFont typeface="Wingdings" panose="05000000000000000000" pitchFamily="2" charset="2"/>
              <a:buChar char="Ø"/>
            </a:pPr>
            <a:endParaRPr lang="ru-RU" sz="8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9638" y="5931017"/>
            <a:ext cx="942362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83" y="2861078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349" y="2368636"/>
            <a:ext cx="112230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8" y="1181726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04000"/>
              </a:schemeClr>
            </a:gs>
            <a:gs pos="37000">
              <a:schemeClr val="bg1">
                <a:shade val="96000"/>
                <a:lumMod val="8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720" y="363255"/>
            <a:ext cx="10753725" cy="6494745"/>
          </a:xfrm>
        </p:spPr>
        <p:txBody>
          <a:bodyPr>
            <a:normAutofit/>
          </a:bodyPr>
          <a:lstStyle/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(иные периоды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Объекты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4973" y="5816321"/>
            <a:ext cx="2917027" cy="104167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86317" y="1687584"/>
            <a:ext cx="4382715" cy="166475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Петропавловск-Камчатского городского округа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86317" y="4053926"/>
            <a:ext cx="4382714" cy="160704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42»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20834" t="11766" r="36723" b="12933"/>
          <a:stretch/>
        </p:blipFill>
        <p:spPr bwMode="auto">
          <a:xfrm>
            <a:off x="7487682" y="3904296"/>
            <a:ext cx="3339631" cy="208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21592" t="28394" r="36857" b="30017"/>
          <a:stretch/>
        </p:blipFill>
        <p:spPr bwMode="auto">
          <a:xfrm>
            <a:off x="7487682" y="1572858"/>
            <a:ext cx="3339631" cy="1894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30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196" y="180375"/>
            <a:ext cx="11261060" cy="6494745"/>
          </a:xfrm>
        </p:spPr>
        <p:txBody>
          <a:bodyPr>
            <a:normAutofit/>
          </a:bodyPr>
          <a:lstStyle/>
          <a:p>
            <a:pPr marL="33147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Срок проведения контрольного мероприятия: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.03.2025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15.05.2025. </a:t>
            </a:r>
          </a:p>
          <a:p>
            <a:pPr marL="33147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пояснений и/или 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замечаний, поступивших на акты 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проведения контрольного 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пояснения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Управления образования от 22.05.2025, МАОУ «Средняя школа № 42» - отсутствуют.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Объем проверенных средств и/или имущества: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47 352 016,12 рублей.</a:t>
            </a:r>
          </a:p>
          <a:p>
            <a:pPr marL="33147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контрольного мероприятия</a:t>
            </a: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формирования и исполнения муниципального задания, целевого и эффективного использования субсидий на иные цели»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год:</a:t>
            </a: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4973" y="5816321"/>
            <a:ext cx="2917027" cy="104167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33164"/>
            <a:ext cx="11696541" cy="6658333"/>
          </a:xfrm>
        </p:spPr>
        <p:txBody>
          <a:bodyPr>
            <a:noAutofit/>
          </a:bodyPr>
          <a:lstStyle/>
          <a:p>
            <a:pPr indent="0" algn="just">
              <a:lnSpc>
                <a:spcPct val="114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1.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Проверка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правильности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формирования муниципального задания и его финансовое обеспечение на соответствие требованиям статьи 69.2 Бюджетного кодекса Российской Федерации, постановления администрации Петропавловск-Камчатского городского округа от 20.01.2016 № 50 «Об утверждении Порядка формирования муниципального задания на оказание муниципальных услуг (выполнение работ) в отношении муниципальных учреждений и финансового обеспечения выполнения муниципального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задания» показала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следующее. </a:t>
            </a:r>
          </a:p>
          <a:p>
            <a:pPr marL="0" indent="0" algn="just" defTabSz="914400">
              <a:lnSpc>
                <a:spcPct val="147000"/>
              </a:lnSpc>
              <a:buNone/>
              <a:tabLst>
                <a:tab pos="540385" algn="l"/>
              </a:tabLs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marL="285750" indent="-285750" algn="just" defTabSz="914400">
              <a:lnSpc>
                <a:spcPct val="147000"/>
              </a:lnSpc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27000"/>
              </a:lnSpc>
              <a:buFontTx/>
              <a:buChar char="-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47000"/>
              </a:lnSpc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1059987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/>
          <a:stretch/>
        </p:blipFill>
        <p:spPr>
          <a:xfrm>
            <a:off x="9983586" y="3568634"/>
            <a:ext cx="1678503" cy="216287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46614" y="2402079"/>
            <a:ext cx="6841724" cy="21303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задание № 34 сформировано в соответствии с общероссийскими базовыми (отраслевыми) перечнями (классификаторами) государственных и муниципальных услуг.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финансового обеспечения муниципального задания № 34 нарушений 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6614" y="4715298"/>
            <a:ext cx="6936972" cy="207619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Уточнение показателей муниципального задания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20000"/>
              </a:lnSpc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 по результату анализа предварительного отчета о выполнении муниципального задания произведено 09.01.2025, а значит, после перечисления последней части субсидии Учреждению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9" r="6855"/>
          <a:stretch/>
        </p:blipFill>
        <p:spPr>
          <a:xfrm>
            <a:off x="170411" y="2902159"/>
            <a:ext cx="2876204" cy="302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33164"/>
            <a:ext cx="11696541" cy="6658333"/>
          </a:xfrm>
        </p:spPr>
        <p:txBody>
          <a:bodyPr>
            <a:noAutofit/>
          </a:bodyPr>
          <a:lstStyle/>
          <a:p>
            <a:pPr lvl="0" indent="0" algn="just">
              <a:lnSpc>
                <a:spcPct val="114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2.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Проверка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соответствия муниципальных услуг (выполненных работ), содержащихся в муниципальном задании, основным видам деятельности МАОУ «Средняя школа № 42», установленным уставом Учреждения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показала следующее.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indent="0" algn="just">
              <a:lnSpc>
                <a:spcPct val="114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части 2 статьи 4 Федерального закона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№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174-ФЗ,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 2.1 Постановления № 50</a:t>
            </a: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муниципальное задание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34, сформированное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Управлением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соотносится с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основными видами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устава</a:t>
            </a: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МАОУ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школа № 42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а также пункт </a:t>
            </a: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2.8.5 устава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 не соответствует </a:t>
            </a: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требованиям Приказа Минфина РФ № 186н.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27000"/>
              </a:lnSpc>
              <a:buFontTx/>
              <a:buChar char="-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47000"/>
              </a:lnSpc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1059987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1782" t="11994" r="28872" b="3885"/>
          <a:stretch/>
        </p:blipFill>
        <p:spPr bwMode="auto">
          <a:xfrm>
            <a:off x="8441268" y="1674464"/>
            <a:ext cx="3437465" cy="4465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r="14259"/>
          <a:stretch/>
        </p:blipFill>
        <p:spPr>
          <a:xfrm>
            <a:off x="126344" y="2331568"/>
            <a:ext cx="2028151" cy="31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114273"/>
            <a:ext cx="11696541" cy="6658333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	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3.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Выборочной проверкой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выполнения показателей муниципального задания, характеризующих качество и объем (содержание) оказанных муниципальных услуг (выполнение работ),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анализом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достоверности отчета о выполнении муниципального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задания установлено следующее.</a:t>
            </a:r>
          </a:p>
          <a:p>
            <a:pPr marL="285750" indent="-285750" algn="just" defTabSz="9144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0385" algn="l"/>
              </a:tabLst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нарушение пункта 3.30 Постановления № 50 </a:t>
            </a: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отчете о выполнении муниципального</a:t>
            </a: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задания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34 не учтены требования, </a:t>
            </a: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установленные муниципальным заданием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34.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defTabSz="9144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соответствия объема фактически </a:t>
            </a: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оказанных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Учреждением в проверяемом периоде</a:t>
            </a: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услуг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параметрам, установленным в </a:t>
            </a: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муниципальном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задании установлены </a:t>
            </a: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расхождения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отдельным муниципальным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услугам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фактическое значение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отклонения от установленных показателей</a:t>
            </a: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объема  муниципальных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 составило не более 5%,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соответствует пункту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Постановления</a:t>
            </a:r>
          </a:p>
          <a:p>
            <a:pPr marL="0" indent="0" algn="just" defTabSz="914400"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defTabSz="9144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исполнение показателей, характеризующих качество муниципальной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услуги принимается в размере равном утвержденному значению муниципального задания.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 defTabSz="914400">
              <a:lnSpc>
                <a:spcPct val="114000"/>
              </a:lnSpc>
              <a:spcBef>
                <a:spcPts val="0"/>
              </a:spcBef>
              <a:buNone/>
              <a:tabLst>
                <a:tab pos="540385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1059987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7203" t="14383" r="8523" b="12156"/>
          <a:stretch/>
        </p:blipFill>
        <p:spPr bwMode="auto">
          <a:xfrm>
            <a:off x="5993476" y="1387008"/>
            <a:ext cx="5952446" cy="3500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4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113" y="-74813"/>
            <a:ext cx="11932467" cy="189113"/>
          </a:xfrm>
        </p:spPr>
        <p:txBody>
          <a:bodyPr>
            <a:noAutofit/>
          </a:bodyPr>
          <a:lstStyle/>
          <a:p>
            <a:pPr marL="342900" algn="just">
              <a:lnSpc>
                <a:spcPct val="114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0" y="1504603"/>
            <a:ext cx="11671223" cy="5187141"/>
          </a:xfrm>
        </p:spPr>
        <p:txBody>
          <a:bodyPr>
            <a:normAutofit/>
          </a:bodyPr>
          <a:lstStyle/>
          <a:p>
            <a:pPr marL="0" indent="0" algn="just" defTabSz="914400">
              <a:lnSpc>
                <a:spcPct val="170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55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30000"/>
              </a:lnSpc>
              <a:buNone/>
              <a:tabLst>
                <a:tab pos="540385" algn="l"/>
              </a:tabLst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862470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522583"/>
              </p:ext>
            </p:extLst>
          </p:nvPr>
        </p:nvGraphicFramePr>
        <p:xfrm>
          <a:off x="216130" y="114300"/>
          <a:ext cx="11555450" cy="674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0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33164"/>
            <a:ext cx="11696541" cy="6658333"/>
          </a:xfrm>
        </p:spPr>
        <p:txBody>
          <a:bodyPr>
            <a:noAutofit/>
          </a:bodyPr>
          <a:lstStyle/>
          <a:p>
            <a:pPr indent="0" algn="just">
              <a:lnSpc>
                <a:spcPct val="114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	4. Проверка соблюдения условий и порядка предоставления субсидий на иные цели показала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следующее. </a:t>
            </a:r>
          </a:p>
          <a:p>
            <a:pPr marL="285750" indent="-285750" algn="just" defTabSz="914400">
              <a:lnSpc>
                <a:spcPct val="147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Установлены нарушения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пунктов 10, 17, 23, 24 приложения № 1 к Постановлению 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2279 по следующим субсидиям:</a:t>
            </a:r>
          </a:p>
          <a:p>
            <a:pPr marL="0" indent="0" algn="just" defTabSz="914400">
              <a:lnSpc>
                <a:spcPct val="147000"/>
              </a:lnSpc>
              <a:spcBef>
                <a:spcPts val="0"/>
              </a:spcBef>
              <a:buNone/>
              <a:tabLst>
                <a:tab pos="54038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285750" algn="just">
              <a:lnSpc>
                <a:spcPct val="127000"/>
              </a:lnSpc>
              <a:buFontTx/>
              <a:buChar char="-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endParaRPr lang="ru-RU" sz="3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914400">
              <a:lnSpc>
                <a:spcPct val="147000"/>
              </a:lnSpc>
              <a:buNone/>
              <a:tabLst>
                <a:tab pos="540385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13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55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80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470" indent="-28575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0000" y="5931017"/>
            <a:ext cx="762000" cy="1059987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5453" y="2424840"/>
            <a:ext cx="2722139" cy="33250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tabLst>
                <a:tab pos="540385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Субсидия на обеспечение реализации региональных проектов, направленных на реализацию национальных проектов (Региональный проект Камчатского края «Успех каждого ребенка»)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33669" y="2424841"/>
            <a:ext cx="3133899" cy="33250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tabLst>
                <a:tab pos="540385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Субсидия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муниципальных общеобразовательных организаций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01548" y="2426863"/>
            <a:ext cx="2122572" cy="333767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tabLst>
                <a:tab pos="540385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Субсидия на предоставление социальных гарантий и мер социальной поддержки населения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58100" y="2424841"/>
            <a:ext cx="2887823" cy="334171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tabLst>
                <a:tab pos="540385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реализацию комплексных мер, направленных на предупреждение, выявление, устранение причин и условий, способствующих совершению преступлений и иных правонарушений среди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19098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13063</TotalTime>
  <Words>1218</Words>
  <Application>Microsoft Office PowerPoint</Application>
  <PresentationFormat>Широкоэкранный</PresentationFormat>
  <Paragraphs>306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   Контрольно-счетная палата  Петропавловск-Камчатского городского округа Отчет о результатах контрольного мероприятия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Яковлева Марина Сергеевна</cp:lastModifiedBy>
  <cp:revision>691</cp:revision>
  <cp:lastPrinted>2025-05-25T23:24:49Z</cp:lastPrinted>
  <dcterms:created xsi:type="dcterms:W3CDTF">2022-03-02T21:34:15Z</dcterms:created>
  <dcterms:modified xsi:type="dcterms:W3CDTF">2025-05-29T01:38:50Z</dcterms:modified>
</cp:coreProperties>
</file>