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4358" r:id="rId1"/>
    <p:sldMasterId id="2147484370" r:id="rId2"/>
    <p:sldMasterId id="2147484394" r:id="rId3"/>
  </p:sldMasterIdLst>
  <p:notesMasterIdLst>
    <p:notesMasterId r:id="rId20"/>
  </p:notesMasterIdLst>
  <p:sldIdLst>
    <p:sldId id="256" r:id="rId4"/>
    <p:sldId id="362" r:id="rId5"/>
    <p:sldId id="363" r:id="rId6"/>
    <p:sldId id="364" r:id="rId7"/>
    <p:sldId id="369" r:id="rId8"/>
    <p:sldId id="371" r:id="rId9"/>
    <p:sldId id="365" r:id="rId10"/>
    <p:sldId id="367" r:id="rId11"/>
    <p:sldId id="368" r:id="rId12"/>
    <p:sldId id="373" r:id="rId13"/>
    <p:sldId id="377" r:id="rId14"/>
    <p:sldId id="378" r:id="rId15"/>
    <p:sldId id="379" r:id="rId16"/>
    <p:sldId id="352" r:id="rId17"/>
    <p:sldId id="380" r:id="rId18"/>
    <p:sldId id="288" r:id="rId19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C2CA"/>
    <a:srgbClr val="CC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1090" autoAdjust="0"/>
  </p:normalViewPr>
  <p:slideViewPr>
    <p:cSldViewPr snapToGrid="0">
      <p:cViewPr varScale="1">
        <p:scale>
          <a:sx n="112" d="100"/>
          <a:sy n="112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28C6-BA60-4288-8294-054D4ED65875}" type="datetimeFigureOut">
              <a:rPr lang="ru-RU" smtClean="0"/>
              <a:t>03.04.2025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53125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4CE31-6DE7-45F3-95CF-1654736712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1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51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AD65E-5507-FF1E-FCA3-98D8C448A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B9D09F7-993B-39F9-5D46-3ACE13EA4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B7C3E69-E49F-E145-7E85-9DFD4DE08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899ECF-479C-6625-B680-0A535481D4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68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435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BB438-32C5-C248-E914-B356642E3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5808046-D0C5-A546-C96F-9054ED8CB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3A83C6D-0D6E-D37F-8D01-B07A12E41F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8F51CD-C269-8E48-B3C5-B51D61F088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65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4CE31-6DE7-45F3-95CF-1654736712C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73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8936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29351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998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21072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52138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2412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2956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2538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06029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353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724303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57622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388995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027318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093024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9290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1266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42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95083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52700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46418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598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42842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097852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3471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1519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77796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150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29092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39100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81353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83242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9850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2192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1800"/>
          </a:p>
        </p:txBody>
      </p:sp>
    </p:spTree>
    <p:extLst>
      <p:ext uri="{BB962C8B-B14F-4D97-AF65-F5344CB8AC3E}">
        <p14:creationId xmlns:p14="http://schemas.microsoft.com/office/powerpoint/2010/main" val="140819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9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4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92EB44-216C-4FE0-9DC8-CF896C48DB60}" type="datetime1">
              <a:rPr lang="ru-RU" smtClean="0"/>
              <a:t>03.04.2025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897165A-551A-48BC-820A-2B6675CA242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171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396" r:id="rId2"/>
    <p:sldLayoutId id="2147484397" r:id="rId3"/>
    <p:sldLayoutId id="2147484398" r:id="rId4"/>
    <p:sldLayoutId id="2147484399" r:id="rId5"/>
    <p:sldLayoutId id="2147484400" r:id="rId6"/>
    <p:sldLayoutId id="2147484401" r:id="rId7"/>
    <p:sldLayoutId id="2147484402" r:id="rId8"/>
    <p:sldLayoutId id="2147484403" r:id="rId9"/>
    <p:sldLayoutId id="2147484404" r:id="rId10"/>
    <p:sldLayoutId id="2147484405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6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microsoft.com/office/2007/relationships/hdphoto" Target="../media/hdphoto9.wdp"/><Relationship Id="rId9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microsoft.com/office/2007/relationships/hdphoto" Target="../media/hdphoto9.wdp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14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E14057-269F-2A8B-673A-439720839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5235"/>
            <a:ext cx="12277164" cy="81528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281" y="2239862"/>
            <a:ext cx="11719420" cy="2148580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результатах Контрольного мероприятия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3126" y="3920150"/>
            <a:ext cx="11223056" cy="2391873"/>
          </a:xfrm>
        </p:spPr>
        <p:txBody>
          <a:bodyPr>
            <a:noAutofit/>
          </a:bodyPr>
          <a:lstStyle/>
          <a:p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«Выборочная проверка целевого и эффективного использования средств бюджета Петропавловск-Камчатского городского округа, выделенных на исполнение судебных актов по обращению взыскания на средства бюджета Петропавловск-Камчатского городского округа и иных судебных актов»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2024 </a:t>
            </a:r>
            <a:r>
              <a:rPr lang="ru-RU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(иные периоды в случае необходимости).</a:t>
            </a:r>
            <a:r>
              <a:rPr lang="ru-RU" dirty="0" smtClean="0"/>
              <a:t>.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3126" y="1361564"/>
            <a:ext cx="112230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0" y="355689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0248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99A53A6-995F-71B9-1770-D4F6B654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10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833B61-0F5C-71B6-2C15-F687EC008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6" y="986478"/>
            <a:ext cx="5960534" cy="5369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6937A4-DB8A-FD61-98BA-AB310507BEF5}"/>
              </a:ext>
            </a:extLst>
          </p:cNvPr>
          <p:cNvSpPr txBox="1"/>
          <p:nvPr/>
        </p:nvSpPr>
        <p:spPr>
          <a:xfrm>
            <a:off x="3170766" y="2471085"/>
            <a:ext cx="547793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2024 году в Управление коммунального хозяйства и жилищного фонда поступило 155 исполнительных листов и 7 постановлений об административном правонарушении.</a:t>
            </a:r>
            <a:endParaRPr lang="ru-RU" sz="2500" dirty="0"/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972C222A-B162-8EA9-D84D-486EE250B1D8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E43C1F-588A-1526-8E44-AB8B69A417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3" b="95208" l="1894" r="95644">
                        <a14:foregroundMark x1="39962" y1="10064" x2="36742" y2="10543"/>
                        <a14:foregroundMark x1="29167" y1="12620" x2="18939" y2="23163"/>
                        <a14:foregroundMark x1="14583" y1="29553" x2="23106" y2="17093"/>
                        <a14:foregroundMark x1="10227" y1="40256" x2="14583" y2="26358"/>
                        <a14:foregroundMark x1="34280" y1="34026" x2="49053" y2="29393"/>
                        <a14:foregroundMark x1="32197" y1="36262" x2="40341" y2="29553"/>
                        <a14:foregroundMark x1="30114" y1="13259" x2="86364" y2="22204"/>
                        <a14:foregroundMark x1="68371" y1="12780" x2="47727" y2="9265"/>
                        <a14:foregroundMark x1="47727" y1="9265" x2="15720" y2="17093"/>
                        <a14:foregroundMark x1="9091" y1="15495" x2="26326" y2="18690"/>
                        <a14:foregroundMark x1="6629" y1="21246" x2="20076" y2="20288"/>
                        <a14:foregroundMark x1="2083" y1="17093" x2="10795" y2="19808"/>
                        <a14:foregroundMark x1="16667" y1="90096" x2="34848" y2="86102"/>
                        <a14:foregroundMark x1="88636" y1="61981" x2="78598" y2="76837"/>
                        <a14:foregroundMark x1="94129" y1="60064" x2="92992" y2="73163"/>
                        <a14:foregroundMark x1="39962" y1="92173" x2="53788" y2="93131"/>
                        <a14:foregroundMark x1="39962" y1="91374" x2="55871" y2="92332"/>
                        <a14:foregroundMark x1="37500" y1="94249" x2="47348" y2="95527"/>
                        <a14:foregroundMark x1="32197" y1="34824" x2="33523" y2="33067"/>
                        <a14:foregroundMark x1="30114" y1="34345" x2="43939" y2="30351"/>
                        <a14:foregroundMark x1="31818" y1="35623" x2="45833" y2="26837"/>
                        <a14:foregroundMark x1="30114" y1="33067" x2="50000" y2="28594"/>
                        <a14:foregroundMark x1="73485" y1="30671" x2="50000" y2="38818"/>
                        <a14:foregroundMark x1="68750" y1="94089" x2="55871" y2="92812"/>
                        <a14:foregroundMark x1="94697" y1="23003" x2="95644" y2="18690"/>
                        <a14:foregroundMark x1="63258" y1="4473" x2="54924" y2="6869"/>
                        <a14:foregroundMark x1="60577" y1="42308" x2="60577" y2="42308"/>
                        <a14:foregroundMark x1="60577" y1="41903" x2="61058" y2="47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1" y="4587250"/>
            <a:ext cx="1729315" cy="20502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D17599-ED3A-35AF-6769-C96279AB38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22" b="89941" l="9989" r="89955">
                        <a14:foregroundMark x1="56473" y1="16992" x2="53348" y2="22266"/>
                        <a14:foregroundMark x1="53348" y1="22266" x2="48438" y2="23438"/>
                        <a14:foregroundMark x1="75112" y1="7422" x2="74275" y2="17773"/>
                        <a14:foregroundMark x1="47879" y1="38477" x2="47879" y2="42188"/>
                        <a14:backgroundMark x1="45368" y1="8594" x2="53683" y2="8887"/>
                        <a14:backgroundMark x1="35882" y1="16309" x2="50279" y2="8105"/>
                        <a14:backgroundMark x1="30525" y1="27148" x2="33371" y2="3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273" y="1338083"/>
            <a:ext cx="4999854" cy="28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98AE-59E7-4F5D-0076-10F7EDEBB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D7BD33-C235-9BD1-4566-018B5F873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89617" l="9425" r="90415">
                        <a14:foregroundMark x1="9585" y1="27476" x2="9425" y2="31789"/>
                        <a14:foregroundMark x1="10224" y1="22204" x2="10064" y2="24760"/>
                        <a14:foregroundMark x1="90415" y1="30032" x2="89936" y2="38978"/>
                        <a14:foregroundMark x1="89617" y1="77955" x2="90415" y2="75719"/>
                        <a14:foregroundMark x1="67412" y1="76198" x2="76677" y2="76837"/>
                        <a14:foregroundMark x1="75879" y1="78594" x2="24760" y2="78275"/>
                        <a14:foregroundMark x1="10064" y1="76997" x2="10064" y2="75559"/>
                        <a14:foregroundMark x1="89776" y1="22684" x2="89776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822" y="-2699657"/>
            <a:ext cx="14895222" cy="12598400"/>
          </a:xfrm>
          <a:prstGeom prst="rect">
            <a:avLst/>
          </a:prstGeom>
        </p:spPr>
      </p:pic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BC3FC0D1-C1FC-6DC9-4FCC-4B5328F3A6E6}"/>
              </a:ext>
            </a:extLst>
          </p:cNvPr>
          <p:cNvSpPr/>
          <p:nvPr/>
        </p:nvSpPr>
        <p:spPr>
          <a:xfrm>
            <a:off x="6328921" y="1632305"/>
            <a:ext cx="5430728" cy="3701695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13FFBD-B245-6F46-F3B0-A1A3A3A935F7}"/>
              </a:ext>
            </a:extLst>
          </p:cNvPr>
          <p:cNvSpPr/>
          <p:nvPr/>
        </p:nvSpPr>
        <p:spPr>
          <a:xfrm>
            <a:off x="6711687" y="2082652"/>
            <a:ext cx="298384" cy="288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6A459-042F-76BA-A418-32B2D4B48E93}"/>
              </a:ext>
            </a:extLst>
          </p:cNvPr>
          <p:cNvSpPr txBox="1"/>
          <p:nvPr/>
        </p:nvSpPr>
        <p:spPr>
          <a:xfrm>
            <a:off x="7025337" y="1890149"/>
            <a:ext cx="4519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 содержание и оказание коммунальных услуг, поставленных в незаселенные жилые помещения многоквартирных жилых домов, принадлежащих городскому округу</a:t>
            </a:r>
            <a:endParaRPr lang="ru-RU" sz="12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1160F2-7226-D5A6-D32C-7CDBFE4837F6}"/>
              </a:ext>
            </a:extLst>
          </p:cNvPr>
          <p:cNvSpPr/>
          <p:nvPr/>
        </p:nvSpPr>
        <p:spPr>
          <a:xfrm>
            <a:off x="6711687" y="2587973"/>
            <a:ext cx="298384" cy="28875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AEE5FE-1065-332D-EBD2-1436A35BCA64}"/>
              </a:ext>
            </a:extLst>
          </p:cNvPr>
          <p:cNvSpPr txBox="1"/>
          <p:nvPr/>
        </p:nvSpPr>
        <p:spPr>
          <a:xfrm>
            <a:off x="7025337" y="2495620"/>
            <a:ext cx="4621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Прочие (например: не согласие со способом изъятия жилого помещения, возложение обязанности заключить договор социального найма и другие)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F6E954-E52D-A598-C104-537BB50DB56B}"/>
              </a:ext>
            </a:extLst>
          </p:cNvPr>
          <p:cNvSpPr/>
          <p:nvPr/>
        </p:nvSpPr>
        <p:spPr>
          <a:xfrm>
            <a:off x="6709499" y="3181336"/>
            <a:ext cx="298384" cy="288758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151373-39BC-4B8E-A5D3-B15B2C225446}"/>
              </a:ext>
            </a:extLst>
          </p:cNvPr>
          <p:cNvSpPr txBox="1"/>
          <p:nvPr/>
        </p:nvSpPr>
        <p:spPr>
          <a:xfrm>
            <a:off x="7010071" y="3055627"/>
            <a:ext cx="462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Ошибочное решение (поворот исполнения решения суда)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4CBA3B8-1B48-9A1E-DCB4-FD4464738DBA}"/>
              </a:ext>
            </a:extLst>
          </p:cNvPr>
          <p:cNvSpPr/>
          <p:nvPr/>
        </p:nvSpPr>
        <p:spPr>
          <a:xfrm>
            <a:off x="6711687" y="3630965"/>
            <a:ext cx="298384" cy="28875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614B07-5139-6089-527B-6A1B8EDEA96C}"/>
              </a:ext>
            </a:extLst>
          </p:cNvPr>
          <p:cNvSpPr txBox="1"/>
          <p:nvPr/>
        </p:nvSpPr>
        <p:spPr>
          <a:xfrm>
            <a:off x="7025337" y="3513734"/>
            <a:ext cx="462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Возмещение материального ущерба от залива жилого помещения</a:t>
            </a:r>
          </a:p>
        </p:txBody>
      </p:sp>
      <p:sp>
        <p:nvSpPr>
          <p:cNvPr id="22" name="Прямоугольник: усеченные противолежащие углы 21">
            <a:extLst>
              <a:ext uri="{FF2B5EF4-FFF2-40B4-BE49-F238E27FC236}">
                <a16:creationId xmlns:a16="http://schemas.microsoft.com/office/drawing/2014/main" id="{1AA20CC1-56E6-4ED7-FE3C-83EDAB40ED0C}"/>
              </a:ext>
            </a:extLst>
          </p:cNvPr>
          <p:cNvSpPr/>
          <p:nvPr/>
        </p:nvSpPr>
        <p:spPr>
          <a:xfrm>
            <a:off x="1895476" y="4957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37121C-BB5C-9DFD-0D41-C6B7F2C9969D}"/>
              </a:ext>
            </a:extLst>
          </p:cNvPr>
          <p:cNvSpPr txBox="1"/>
          <p:nvPr/>
        </p:nvSpPr>
        <p:spPr>
          <a:xfrm>
            <a:off x="332803" y="761904"/>
            <a:ext cx="11727542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Информация о видах исковых требований, взысканий и причинах обращения по Управлению коммунального хозяйства и жилищного фонда (за 2024 год)</a:t>
            </a:r>
          </a:p>
        </p:txBody>
      </p:sp>
      <p:sp>
        <p:nvSpPr>
          <p:cNvPr id="28" name="Прямоугольник: усеченные противолежащие углы 27">
            <a:extLst>
              <a:ext uri="{FF2B5EF4-FFF2-40B4-BE49-F238E27FC236}">
                <a16:creationId xmlns:a16="http://schemas.microsoft.com/office/drawing/2014/main" id="{CE163EED-F7E2-345C-E9B7-DC0179AEF56E}"/>
              </a:ext>
            </a:extLst>
          </p:cNvPr>
          <p:cNvSpPr/>
          <p:nvPr/>
        </p:nvSpPr>
        <p:spPr>
          <a:xfrm>
            <a:off x="2268091" y="5493232"/>
            <a:ext cx="9276383" cy="832067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Основным видом исковых требований (взысканий) по Управлению коммунального хозяйства и жилищного фонда является «За содержание и оказание коммунальных услуг, поставленных в незаселенные жилые помещения многоквартирных жилых </a:t>
            </a: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домов,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принадлежащих городскому округу»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4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92AFD7E-D137-FD43-2450-7D2E2FDFA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2424" y="6360055"/>
            <a:ext cx="2844800" cy="365125"/>
          </a:xfrm>
        </p:spPr>
        <p:txBody>
          <a:bodyPr/>
          <a:lstStyle/>
          <a:p>
            <a:fld id="{A897165A-551A-48BC-820A-2B6675CA2424}" type="slidenum">
              <a:rPr lang="ru-RU" smtClean="0"/>
              <a:t>11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0FB6EB-034C-460A-6D9A-722F25E14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799" y="1445035"/>
            <a:ext cx="4305055" cy="370169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B17ACB8-07F2-64EA-A7F0-956E12E67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3" b="98034" l="3994" r="93291">
                        <a14:foregroundMark x1="49201" y1="18539" x2="47125" y2="22191"/>
                        <a14:foregroundMark x1="47284" y1="16292" x2="46326" y2="35112"/>
                        <a14:foregroundMark x1="44569" y1="20365" x2="59744" y2="15871"/>
                        <a14:foregroundMark x1="73163" y1="26826" x2="72843" y2="35393"/>
                        <a14:foregroundMark x1="73642" y1="29354" x2="79393" y2="31601"/>
                        <a14:foregroundMark x1="4313" y1="12640" x2="9585" y2="31601"/>
                        <a14:foregroundMark x1="5431" y1="6320" x2="8626" y2="14607"/>
                        <a14:foregroundMark x1="61661" y1="33287" x2="65335" y2="35815"/>
                        <a14:foregroundMark x1="50000" y1="26124" x2="50000" y2="27949"/>
                        <a14:foregroundMark x1="56390" y1="34972" x2="46645" y2="42275"/>
                        <a14:foregroundMark x1="40575" y1="88904" x2="33665" y2="90782"/>
                        <a14:foregroundMark x1="56070" y1="91854" x2="53195" y2="95787"/>
                        <a14:foregroundMark x1="73596" y1="88963" x2="76837" y2="90169"/>
                        <a14:foregroundMark x1="91693" y1="84410" x2="93291" y2="98034"/>
                        <a14:foregroundMark x1="41693" y1="4213" x2="42173" y2="9551"/>
                        <a14:backgroundMark x1="70128" y1="92556" x2="79233" y2="94663"/>
                        <a14:backgroundMark x1="69968" y1="87781" x2="74281" y2="88062"/>
                        <a14:backgroundMark x1="33387" y1="90590" x2="31470" y2="92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351" y="4522484"/>
            <a:ext cx="1835740" cy="185493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7AFBF1C-40D2-713A-08CF-0D0E836242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24" b="92663" l="9783" r="92120">
                        <a14:foregroundMark x1="18614" y1="89266" x2="30299" y2="91576"/>
                        <a14:foregroundMark x1="92527" y1="45924" x2="87908" y2="46739"/>
                        <a14:foregroundMark x1="46603" y1="46332" x2="45516" y2="48505"/>
                        <a14:foregroundMark x1="73641" y1="9103" x2="68886" y2="10598"/>
                        <a14:foregroundMark x1="16712" y1="8424" x2="15489" y2="8424"/>
                        <a14:foregroundMark x1="68886" y1="91440" x2="56114" y2="92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38" y="4058056"/>
            <a:ext cx="1538191" cy="153819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E784ED8-241D-59DC-92F3-596665F2B3C0}"/>
              </a:ext>
            </a:extLst>
          </p:cNvPr>
          <p:cNvSpPr/>
          <p:nvPr/>
        </p:nvSpPr>
        <p:spPr>
          <a:xfrm>
            <a:off x="6711687" y="4136043"/>
            <a:ext cx="298384" cy="28875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2DD448D-8AE7-C73F-69AA-AB580D568D56}"/>
              </a:ext>
            </a:extLst>
          </p:cNvPr>
          <p:cNvSpPr/>
          <p:nvPr/>
        </p:nvSpPr>
        <p:spPr>
          <a:xfrm>
            <a:off x="6711687" y="4675947"/>
            <a:ext cx="298384" cy="28875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E44D87-6AD4-CD5A-6501-EBC11E9671D6}"/>
              </a:ext>
            </a:extLst>
          </p:cNvPr>
          <p:cNvSpPr txBox="1"/>
          <p:nvPr/>
        </p:nvSpPr>
        <p:spPr>
          <a:xfrm>
            <a:off x="7036676" y="4044121"/>
            <a:ext cx="462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Административные штрафы (исполнительские сборы)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5B5EF-9600-1199-1730-3D61956A41AB}"/>
              </a:ext>
            </a:extLst>
          </p:cNvPr>
          <p:cNvSpPr txBox="1"/>
          <p:nvPr/>
        </p:nvSpPr>
        <p:spPr>
          <a:xfrm>
            <a:off x="7036676" y="4505147"/>
            <a:ext cx="462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Процессуальное правопреемство (замена на правопреемника)</a:t>
            </a:r>
          </a:p>
        </p:txBody>
      </p:sp>
    </p:spTree>
    <p:extLst>
      <p:ext uri="{BB962C8B-B14F-4D97-AF65-F5344CB8AC3E}">
        <p14:creationId xmlns:p14="http://schemas.microsoft.com/office/powerpoint/2010/main" val="307462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D83A4-48BD-D7E5-C036-97B4EF1B8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515F951-23F3-FB3B-B282-9C7F70983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9E6A4C-F50B-351D-A4CF-0FEC2E784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110" y="1170134"/>
            <a:ext cx="3904005" cy="3977966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DA54D6F7-3F78-752A-7371-5DF552A95797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50B761-AFF8-CD9F-F2A8-3DD6FC251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9" y="945976"/>
            <a:ext cx="6402899" cy="5948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133E3-CC7E-FE64-7584-FD0571437126}"/>
              </a:ext>
            </a:extLst>
          </p:cNvPr>
          <p:cNvSpPr txBox="1"/>
          <p:nvPr/>
        </p:nvSpPr>
        <p:spPr>
          <a:xfrm>
            <a:off x="720969" y="1934058"/>
            <a:ext cx="5178669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Несвоевременная </a:t>
            </a:r>
            <a:r>
              <a:rPr lang="ru-RU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Управлением 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коммунального хозяйства и жилищного фонда имущественных и земельных отношений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и оказание коммунальных услуг, поставленных в незаселенные жилые помещения многоквартирных жилых домов, принадлежащих городскому округу, в анализируемом периоде привели к выставлению требований к городскому округу образовавшейся задолженности в сумме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91 624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134,99 рублей, а также штрафных санкций в виде неустойки, пени и судебных издержек (о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плата государственной пошлины и др.) – </a:t>
            </a:r>
            <a:r>
              <a:rPr lang="ru-RU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45 929 880,13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рублей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затраты (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штрафные санкции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неустойки, пени 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издержки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(оплата государственной пошлины и др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.)),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 являются неэффективным расходованием средств бюджета городского округа в сумме 45 929 880,13 рублей.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74FE7F-A106-004B-C4BD-42EDD7C1FA3A}"/>
              </a:ext>
            </a:extLst>
          </p:cNvPr>
          <p:cNvSpPr txBox="1"/>
          <p:nvPr/>
        </p:nvSpPr>
        <p:spPr>
          <a:xfrm>
            <a:off x="7800432" y="2126481"/>
            <a:ext cx="31353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Неисполнение должностными лицами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УКХиЖФ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решений суда в установленные законом сроки повлекло дополнительные расходы бюджета городского округа в 2024 году в размере 310 000,00 рублей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CE9840-A690-9CB0-277F-2A48201D4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6" b="93555" l="4590" r="90430">
                        <a14:foregroundMark x1="50391" y1="17578" x2="50391" y2="17578"/>
                        <a14:foregroundMark x1="36523" y1="17188" x2="54785" y2="16113"/>
                        <a14:foregroundMark x1="25195" y1="16113" x2="30371" y2="17383"/>
                        <a14:foregroundMark x1="71094" y1="16895" x2="80957" y2="12402"/>
                        <a14:foregroundMark x1="54297" y1="11621" x2="69238" y2="15723"/>
                        <a14:foregroundMark x1="82227" y1="6836" x2="77930" y2="11523"/>
                        <a14:foregroundMark x1="60156" y1="16699" x2="55371" y2="18555"/>
                        <a14:foregroundMark x1="50781" y1="21680" x2="54492" y2="21094"/>
                        <a14:foregroundMark x1="20703" y1="20508" x2="26855" y2="22070"/>
                        <a14:foregroundMark x1="74219" y1="11523" x2="78711" y2="9961"/>
                        <a14:foregroundMark x1="22070" y1="41309" x2="23535" y2="47266"/>
                        <a14:foregroundMark x1="26074" y1="51270" x2="34277" y2="55762"/>
                        <a14:foregroundMark x1="34473" y1="57617" x2="46289" y2="56152"/>
                        <a14:foregroundMark x1="22559" y1="29980" x2="20898" y2="35352"/>
                        <a14:foregroundMark x1="79297" y1="20215" x2="80566" y2="26855"/>
                        <a14:foregroundMark x1="14648" y1="79297" x2="20898" y2="78711"/>
                        <a14:foregroundMark x1="15527" y1="69824" x2="21094" y2="71680"/>
                        <a14:foregroundMark x1="8008" y1="69238" x2="16699" y2="67773"/>
                        <a14:foregroundMark x1="83691" y1="32813" x2="81152" y2="42773"/>
                        <a14:foregroundMark x1="8301" y1="80957" x2="18750" y2="83105"/>
                        <a14:foregroundMark x1="8301" y1="91113" x2="17773" y2="89844"/>
                        <a14:foregroundMark x1="4590" y1="80371" x2="10938" y2="72070"/>
                        <a14:foregroundMark x1="85742" y1="78320" x2="86816" y2="84863"/>
                        <a14:foregroundMark x1="87793" y1="74609" x2="90039" y2="81250"/>
                        <a14:foregroundMark x1="85547" y1="90039" x2="90527" y2="85742"/>
                        <a14:foregroundMark x1="52930" y1="91699" x2="63184" y2="91113"/>
                        <a14:foregroundMark x1="50195" y1="13184" x2="55566" y2="13184"/>
                        <a14:foregroundMark x1="8887" y1="93555" x2="18359" y2="91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38" y="4843849"/>
            <a:ext cx="2275239" cy="22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216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431BF-23FC-045B-1DBA-3E0E96AE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548BFA5-B2EB-7D04-DEE4-1BB90ED0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13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63F9F9-5E59-0DE9-E2C5-6F44DA7D1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60" y="1018002"/>
            <a:ext cx="4333499" cy="4468666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186C184C-F5FF-28DD-DB97-5949BDB2D410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342539-D09E-5BAF-8AD3-1D067811CBA1}"/>
              </a:ext>
            </a:extLst>
          </p:cNvPr>
          <p:cNvSpPr txBox="1"/>
          <p:nvPr/>
        </p:nvSpPr>
        <p:spPr>
          <a:xfrm>
            <a:off x="4296832" y="1908439"/>
            <a:ext cx="33157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результатам проверки установлено, что Управлениями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оп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лата выставленных исполнительных листов в 2024 году производилась в соответствии с требованиями пунктов 5,6 статьи 242.2 БК РФ, то есть </a:t>
            </a:r>
            <a:r>
              <a:rPr lang="ru-RU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трех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месячный срок со дня поступления исполнительных документов на исполнение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EA1028-2D19-A71B-548A-C2E1C61D0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2676" l="6836" r="91699">
                        <a14:foregroundMark x1="91699" y1="68848" x2="88184" y2="69238"/>
                        <a14:foregroundMark x1="8691" y1="43750" x2="13379" y2="47266"/>
                        <a14:foregroundMark x1="8008" y1="10352" x2="8496" y2="12207"/>
                        <a14:foregroundMark x1="6836" y1="42773" x2="10352" y2="44629"/>
                        <a14:foregroundMark x1="60938" y1="91699" x2="66504" y2="92188"/>
                        <a14:foregroundMark x1="40918" y1="92773" x2="46680" y2="92773"/>
                        <a14:foregroundMark x1="91113" y1="73535" x2="91699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204" y="4638235"/>
            <a:ext cx="2138218" cy="221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6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332FA939-63F2-BC97-9664-C895FFA7DBEB}"/>
              </a:ext>
            </a:extLst>
          </p:cNvPr>
          <p:cNvSpPr/>
          <p:nvPr/>
        </p:nvSpPr>
        <p:spPr>
          <a:xfrm>
            <a:off x="275761" y="250866"/>
            <a:ext cx="11659064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ПРЕДЛОЖЕНИЯ ПО РЕЗУЛЬТАТАМ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8F813-77C8-40DF-BC21-00819E742981}"/>
              </a:ext>
            </a:extLst>
          </p:cNvPr>
          <p:cNvSpPr txBox="1"/>
          <p:nvPr/>
        </p:nvSpPr>
        <p:spPr>
          <a:xfrm>
            <a:off x="11575734" y="642912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dirty="0" smtClean="0">
                <a:solidFill>
                  <a:schemeClr val="tx1">
                    <a:tint val="75000"/>
                  </a:schemeClr>
                </a:solidFill>
              </a:rPr>
              <a:t>14</a:t>
            </a:r>
            <a:endParaRPr lang="ru-RU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8C7485-28B8-4031-B4F1-1D02D8D9C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9866" y="-3022634"/>
            <a:ext cx="1422468" cy="998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E65BE4-EE7D-08AD-DB64-97190B2730F7}"/>
              </a:ext>
            </a:extLst>
          </p:cNvPr>
          <p:cNvSpPr txBox="1"/>
          <p:nvPr/>
        </p:nvSpPr>
        <p:spPr>
          <a:xfrm>
            <a:off x="1935294" y="1527156"/>
            <a:ext cx="80469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Отчет о результатах контрольного мероприятия направить для сведения: 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Городскую Думу Петропавловск-Камчатского городского округа;</a:t>
            </a:r>
          </a:p>
          <a:p>
            <a:pPr marL="45720" indent="0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Главе Петропавловск-Камчатского городского округа.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01A1883-1B4E-7AAD-BC4C-95DB7567F0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9" b="89900" l="2344" r="91797">
                        <a14:foregroundMark x1="9473" y1="39453" x2="12695" y2="41853"/>
                        <a14:foregroundMark x1="8496" y1="37612" x2="6829" y2="35706"/>
                        <a14:foregroundMark x1="2344" y1="26283" x2="4980" y2="30190"/>
                        <a14:foregroundMark x1="52832" y1="16741" x2="50098" y2="17411"/>
                        <a14:foregroundMark x1="46296" y1="19669" x2="43066" y2="21373"/>
                        <a14:foregroundMark x1="50684" y1="17355" x2="47225" y2="19180"/>
                        <a14:foregroundMark x1="53833" y1="17491" x2="46808" y2="18910"/>
                        <a14:foregroundMark x1="47070" y1="18806" x2="45020" y2="20145"/>
                        <a14:foregroundMark x1="89160" y1="70536" x2="91797" y2="71373"/>
                        <a14:foregroundMark x1="32813" y1="22600" x2="34277" y2="21429"/>
                        <a14:foregroundMark x1="34766" y1="20815" x2="35742" y2="22154"/>
                        <a14:backgroundMark x1="54395" y1="16574" x2="56836" y2="17578"/>
                        <a14:backgroundMark x1="5371" y1="34431" x2="6152" y2="35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85" y="2251354"/>
            <a:ext cx="2823209" cy="49406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D1AAC3-6487-4DC2-470D-BF945E1FB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1651" y="211669"/>
            <a:ext cx="3842174" cy="91467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D179F0-6F7C-8D0E-FBE7-AE6D15919052}"/>
              </a:ext>
            </a:extLst>
          </p:cNvPr>
          <p:cNvSpPr txBox="1"/>
          <p:nvPr/>
        </p:nvSpPr>
        <p:spPr>
          <a:xfrm>
            <a:off x="1943100" y="3429000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Направить информационное письмо Главе Петропавловск-Камчатского городского округа для сведения.</a:t>
            </a:r>
            <a:endParaRPr lang="ru-RU" sz="1800" dirty="0" smtClean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Направить информационное письмо в адрес Управления дорожного хозяйства, транспорта и благоустройства администрации Петропавловск-Камчатского городского округа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целью дальнейшего использования в работе и усилению контроля за подведомственными учреждениями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8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7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87C6362-9347-62D1-CE49-66DC33F6B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FECBAB-4025-9F8F-1190-3CD28401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" y="1180979"/>
            <a:ext cx="6597467" cy="54430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CA8809-762B-B890-6E9D-0AD8F22AFF64}"/>
              </a:ext>
            </a:extLst>
          </p:cNvPr>
          <p:cNvSpPr txBox="1"/>
          <p:nvPr/>
        </p:nvSpPr>
        <p:spPr>
          <a:xfrm>
            <a:off x="478565" y="2358408"/>
            <a:ext cx="5617435" cy="357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Направить информационное письмо Управлению финансов администрации Петропавловск-Камчатского городского округа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целью дальнейшего использования </a:t>
            </a:r>
            <a:r>
              <a:rPr lang="ru-RU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1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работе.</a:t>
            </a:r>
            <a:endParaRPr lang="ru-RU" sz="1800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Направить информационное письмо Управлению коммунального хозяйства и жилищного фонда администрации Петропавловск-Камчатского городского округа с предложениями (рекомендациями) с целью дальнейшего использования в работе и недопущению установленных судом нарушений действующего законодательства Российской Федерации.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B26DA8AD-6D1D-B4CE-93E6-BBED48A7170C}"/>
              </a:ext>
            </a:extLst>
          </p:cNvPr>
          <p:cNvSpPr/>
          <p:nvPr/>
        </p:nvSpPr>
        <p:spPr>
          <a:xfrm>
            <a:off x="275761" y="250866"/>
            <a:ext cx="11659064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ПРЕДЛОЖЕНИЯ ПО РЕЗУЛЬТАТАМ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CC6B4-573C-7256-EF96-3A014D777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79" y="1323456"/>
            <a:ext cx="5209546" cy="421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2F803-ABC9-ECA1-24E3-2813AC58DB95}"/>
              </a:ext>
            </a:extLst>
          </p:cNvPr>
          <p:cNvSpPr txBox="1"/>
          <p:nvPr/>
        </p:nvSpPr>
        <p:spPr>
          <a:xfrm>
            <a:off x="7076032" y="2286946"/>
            <a:ext cx="443285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Направить информационное письмо Управлению имущественных и земельных отношений администрации Петропавловск-Камчатского городского округа с предложениями (рекомендациями) с целью дальнейшего использования в работе и недопущению установленных судом нарушений действующего законодательства Российской Федерации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FEAE75-C1DC-9620-9D7B-6EF939A8EF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0" b="99805" l="9989" r="95313">
                        <a14:foregroundMark x1="37165" y1="4199" x2="41071" y2="10840"/>
                        <a14:foregroundMark x1="70033" y1="2832" x2="65848" y2="4688"/>
                        <a14:foregroundMark x1="44196" y1="92676" x2="50781" y2="95215"/>
                        <a14:foregroundMark x1="77400" y1="98145" x2="66629" y2="96777"/>
                        <a14:foregroundMark x1="91629" y1="72852" x2="90067" y2="76758"/>
                        <a14:foregroundMark x1="94978" y1="75781" x2="95424" y2="77051"/>
                        <a14:foregroundMark x1="21150" y1="15820" x2="19939" y2="7959"/>
                        <a14:foregroundMark x1="18917" y1="4883" x2="19587" y2="8203"/>
                        <a14:foregroundMark x1="47824" y1="99219" x2="49888" y2="99805"/>
                        <a14:foregroundMark x1="35212" y1="2148" x2="36161" y2="2148"/>
                        <a14:foregroundMark x1="69922" y1="1660" x2="69420" y2="2539"/>
                        <a14:backgroundMark x1="64453" y1="95801" x2="62444" y2="99707"/>
                        <a14:backgroundMark x1="20368" y1="8496" x2="21763" y2="13184"/>
                        <a14:backgroundMark x1="20759" y1="11621" x2="22042" y2="15039"/>
                        <a14:backgroundMark x1="19085" y1="9961" x2="19643" y2="1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22" y="4886953"/>
            <a:ext cx="3758903" cy="214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8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092F73-3CB7-46CA-0367-B3F191F8EF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3" b="18857"/>
          <a:stretch/>
        </p:blipFill>
        <p:spPr>
          <a:xfrm>
            <a:off x="-182715" y="-656603"/>
            <a:ext cx="12557430" cy="79626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290" y="5320584"/>
            <a:ext cx="11719420" cy="984885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9153" y="3511859"/>
            <a:ext cx="87334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Контрольно-счетная палата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Петропавловск-Камчатского городского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368705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7A99E65-C084-2680-EF86-B43E3854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6D0A5C-9C9D-3ACF-EBB1-33DC49678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9247" y="-1616011"/>
            <a:ext cx="3028474" cy="65335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5FFB5-BC4E-9726-68A2-C7C73E7A9EF8}"/>
              </a:ext>
            </a:extLst>
          </p:cNvPr>
          <p:cNvSpPr txBox="1"/>
          <p:nvPr/>
        </p:nvSpPr>
        <p:spPr>
          <a:xfrm>
            <a:off x="1286261" y="536841"/>
            <a:ext cx="5065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Основание для проведения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пункт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1.3.1.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плана деятельности Контрольно-счетной палаты Петропавловск-Камчатского городского округа на 2025 год, утвержденного приказом Контрольно-счетной палаты Петропавловск-Камчатского городского округа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от 27.12.2024 № 66-КСП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4B67FD-7D01-A402-F730-C4E1ADD37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28" y="136523"/>
            <a:ext cx="4269351" cy="49307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2E61F3-2804-2914-88DD-3219549DDB20}"/>
              </a:ext>
            </a:extLst>
          </p:cNvPr>
          <p:cNvSpPr txBox="1"/>
          <p:nvPr/>
        </p:nvSpPr>
        <p:spPr>
          <a:xfrm>
            <a:off x="7758844" y="1124291"/>
            <a:ext cx="31468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Цели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осуществление контроля за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расходованием бюджетных средств на исполнение судебных актов по обращению взыскания на средства бюджета Петропавловск-Камчатского городского округа и иных судебных актов.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62F445-9124-87D8-4D75-826E98D87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9248" y="1575342"/>
            <a:ext cx="3028474" cy="65335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865C0-4093-F161-15FE-DB4E78D6838F}"/>
              </a:ext>
            </a:extLst>
          </p:cNvPr>
          <p:cNvSpPr txBox="1"/>
          <p:nvPr/>
        </p:nvSpPr>
        <p:spPr>
          <a:xfrm>
            <a:off x="1493520" y="3857412"/>
            <a:ext cx="4599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Предмет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деятельность Управлений по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исполнению судебных актов по обращению взыскания на средства бюджета Петропавловск-Камчатского городского округа и иных судебных актов.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378AD7-43A9-6B38-5500-859A73ABB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07" b="95527" l="9441" r="89336">
                        <a14:foregroundMark x1="45629" y1="8626" x2="51923" y2="8946"/>
                        <a14:foregroundMark x1="31993" y1="89297" x2="44406" y2="90096"/>
                        <a14:foregroundMark x1="44406" y1="90096" x2="55769" y2="89936"/>
                        <a14:foregroundMark x1="55769" y1="89936" x2="55769" y2="89936"/>
                        <a14:foregroundMark x1="70629" y1="90096" x2="31469" y2="92971"/>
                        <a14:foregroundMark x1="31469" y1="92971" x2="41958" y2="95048"/>
                        <a14:foregroundMark x1="41958" y1="95048" x2="50874" y2="94569"/>
                        <a14:foregroundMark x1="50874" y1="94569" x2="61014" y2="94728"/>
                        <a14:foregroundMark x1="61014" y1="94728" x2="69930" y2="92971"/>
                        <a14:foregroundMark x1="69930" y1="92971" x2="62063" y2="90415"/>
                        <a14:foregroundMark x1="62063" y1="90415" x2="62063" y2="90415"/>
                        <a14:foregroundMark x1="72727" y1="89457" x2="72203" y2="95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7237" y="4164983"/>
            <a:ext cx="2460712" cy="269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9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217AB7A-F916-D9BE-136B-D113BE8A4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5BF62F-2422-7B16-3687-4DE62D630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" y="0"/>
            <a:ext cx="6830618" cy="6890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55807-EE62-CD31-8F82-63168A249953}"/>
              </a:ext>
            </a:extLst>
          </p:cNvPr>
          <p:cNvSpPr txBox="1"/>
          <p:nvPr/>
        </p:nvSpPr>
        <p:spPr>
          <a:xfrm>
            <a:off x="449226" y="1325550"/>
            <a:ext cx="6096000" cy="5030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Проверяемый период:</a:t>
            </a:r>
            <a:r>
              <a:rPr lang="ru-RU" sz="1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(иные периоды).</a:t>
            </a:r>
            <a:endParaRPr lang="ru-RU" sz="18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контроля:</a:t>
            </a:r>
            <a:endParaRPr lang="ru-RU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финансов администрации Петропавловск-Камчатского городского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округа –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дорожного хозяйства, транспорта и благоустройства администрации Петропавловск-Камчатского городского округа – муниципальное учреждение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имущественных и земельных отношений администрации Петропавловск-Камчатского городского округа – муниципальное учреждение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Clr>
                <a:schemeClr val="accent4"/>
              </a:buClr>
              <a:buFont typeface="Wingdings" panose="05000000000000000000" pitchFamily="2" charset="2"/>
              <a:buChar char="ü"/>
            </a:pP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коммунального хозяйства и жилищного фонда администрации Петропавловск-Камчатского городского округа – муниципальное учреждение.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FDDFA9-D0C6-307E-6B97-571FFE899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067" y="136524"/>
            <a:ext cx="4967191" cy="59211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10E24E-FF43-3943-E366-DE3FE77D1490}"/>
              </a:ext>
            </a:extLst>
          </p:cNvPr>
          <p:cNvSpPr txBox="1"/>
          <p:nvPr/>
        </p:nvSpPr>
        <p:spPr>
          <a:xfrm>
            <a:off x="7353302" y="1363903"/>
            <a:ext cx="43894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Срок проведения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.01.2025 по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17.02.2025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Результаты </a:t>
            </a:r>
            <a:r>
              <a:rPr lang="ru-RU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контрольного мероприятия</a:t>
            </a:r>
            <a:r>
              <a:rPr lang="ru-RU" sz="18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«Выборочная проверка целевого и эффективного использования средств бюджета Петропавловск-Камчатского городского округа, выделенных на исполнение судебных актов по обращению взыскания на средства бюджета Петропавловск-Камчатского городского округа и иных судебных актов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E488F7-33F3-FB0F-DB77-120B54805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6" y="-116286"/>
            <a:ext cx="1235870" cy="12358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049533-5E07-08B1-E5C1-1F781D994C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7" b="94109" l="9916" r="89241">
                        <a14:foregroundMark x1="58439" y1="6452" x2="39873" y2="6452"/>
                        <a14:foregroundMark x1="56962" y1="5470" x2="45992" y2="3787"/>
                        <a14:foregroundMark x1="45992" y1="3787" x2="34810" y2="6872"/>
                        <a14:foregroundMark x1="47468" y1="22160" x2="45992" y2="25386"/>
                        <a14:foregroundMark x1="49156" y1="21178" x2="46624" y2="25947"/>
                        <a14:foregroundMark x1="48945" y1="22721" x2="43249" y2="23983"/>
                        <a14:foregroundMark x1="44726" y1="23703" x2="45570" y2="26367"/>
                        <a14:foregroundMark x1="28903" y1="90323" x2="38186" y2="85694"/>
                        <a14:foregroundMark x1="38186" y1="85694" x2="39873" y2="71669"/>
                        <a14:foregroundMark x1="62658" y1="64236" x2="28059" y2="68583"/>
                        <a14:foregroundMark x1="66245" y1="72651" x2="50422" y2="75736"/>
                        <a14:foregroundMark x1="63291" y1="89201" x2="55907" y2="90182"/>
                        <a14:foregroundMark x1="38397" y1="91865" x2="32911" y2="94109"/>
                        <a14:foregroundMark x1="68565" y1="75736" x2="51477" y2="80785"/>
                        <a14:foregroundMark x1="51055" y1="72791" x2="38186" y2="72791"/>
                        <a14:foregroundMark x1="88186" y1="58065" x2="88186" y2="60048"/>
                        <a14:backgroundMark x1="87553" y1="62973" x2="89451" y2="63675"/>
                        <a14:backgroundMark x1="90084" y1="62412" x2="88608" y2="61711"/>
                        <a14:backgroundMark x1="87553" y1="61711" x2="90084" y2="61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236" y="4506340"/>
            <a:ext cx="1397528" cy="21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6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4DBB61-351A-5F8A-78B0-1A0E1299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4</a:t>
            </a:fld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C6773AE4-BC7C-FDA0-43E2-D2889B2E76EE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2B4638-70DA-4141-4585-992391B69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93634" y="-1124177"/>
            <a:ext cx="1946276" cy="6533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D89353-EEFD-24C8-4D2B-530F0FD9AC15}"/>
              </a:ext>
            </a:extLst>
          </p:cNvPr>
          <p:cNvSpPr txBox="1"/>
          <p:nvPr/>
        </p:nvSpPr>
        <p:spPr>
          <a:xfrm>
            <a:off x="1252009" y="1542429"/>
            <a:ext cx="48439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Порядок организации исполнения судебных актов в соответствии с главой 24.1 Бюджетного кодекса Российской Федерации утвержден приказом Управления финансов №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127.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73B77D-E077-CE25-7729-699DCC87B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0958" y="751147"/>
            <a:ext cx="1751628" cy="65335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3196CC-33B5-E59A-CE1B-811CDFE02C31}"/>
              </a:ext>
            </a:extLst>
          </p:cNvPr>
          <p:cNvSpPr txBox="1"/>
          <p:nvPr/>
        </p:nvSpPr>
        <p:spPr>
          <a:xfrm>
            <a:off x="1293813" y="3429000"/>
            <a:ext cx="47603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Проверкой установлено, что Приказ Управления финансов № 127 соответствует требованиям Бюджетного кодекса Российской Федерации.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B6929B-4C5C-1E54-3FF7-4A727085C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90957" y="2525267"/>
            <a:ext cx="1751628" cy="6533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9264C8-AD57-879F-3EFD-F0C2CC6C57F8}"/>
              </a:ext>
            </a:extLst>
          </p:cNvPr>
          <p:cNvSpPr txBox="1"/>
          <p:nvPr/>
        </p:nvSpPr>
        <p:spPr>
          <a:xfrm>
            <a:off x="1252009" y="533037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Всего в 2024 году Управлениями оплачено по 284 исполнительным листам и 15 постановлениям – 168 710 250,98 рублей.</a:t>
            </a: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29F968-4596-7EC5-9176-81EBFA03F3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46" b="97045" l="3750" r="94375">
                        <a14:foregroundMark x1="20313" y1="87707" x2="20313" y2="80969"/>
                        <a14:foregroundMark x1="5000" y1="80024" x2="3906" y2="86879"/>
                        <a14:foregroundMark x1="19688" y1="93617" x2="13750" y2="93617"/>
                        <a14:foregroundMark x1="54844" y1="90071" x2="51563" y2="97045"/>
                        <a14:foregroundMark x1="91719" y1="73286" x2="94375" y2="71631"/>
                        <a14:foregroundMark x1="65000" y1="7683" x2="51563" y2="6383"/>
                        <a14:foregroundMark x1="80000" y1="2246" x2="78125" y2="72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192" y="3521174"/>
            <a:ext cx="2189616" cy="28943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F5DB61C-953B-129C-8B47-68ECF1143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0" b="93544" l="5707" r="97283">
                        <a14:foregroundMark x1="40897" y1="39039" x2="43478" y2="48198"/>
                        <a14:foregroundMark x1="45924" y1="34084" x2="47554" y2="42192"/>
                        <a14:foregroundMark x1="44837" y1="40541" x2="44701" y2="33333"/>
                        <a14:foregroundMark x1="63587" y1="37538" x2="62228" y2="49399"/>
                        <a14:foregroundMark x1="64538" y1="46246" x2="65625" y2="37087"/>
                        <a14:foregroundMark x1="96739" y1="31081" x2="90897" y2="43694"/>
                        <a14:foregroundMark x1="97418" y1="39039" x2="95380" y2="42492"/>
                        <a14:foregroundMark x1="8152" y1="13514" x2="11413" y2="25225"/>
                        <a14:foregroundMark x1="5707" y1="21021" x2="9511" y2="27928"/>
                        <a14:foregroundMark x1="66033" y1="89189" x2="65897" y2="91592"/>
                        <a14:foregroundMark x1="56658" y1="91291" x2="55978" y2="93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74" y="1017294"/>
            <a:ext cx="2767050" cy="25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3BBE17-DCEB-5A57-3D26-D40D3046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5</a:t>
            </a:fld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419DEBD2-BA91-B451-959A-80DEA0584300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BFA36D-03C9-9040-5D93-44EF53EFB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174663"/>
            <a:ext cx="7012016" cy="511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9EFDD3-AC14-1BA2-6E2A-5385FAA5DF16}"/>
              </a:ext>
            </a:extLst>
          </p:cNvPr>
          <p:cNvSpPr txBox="1"/>
          <p:nvPr/>
        </p:nvSpPr>
        <p:spPr>
          <a:xfrm>
            <a:off x="3148574" y="2090341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2024 году к Управлению финансов и Управлению дорожного хозяйства, транспорта и благоустройства исковые требования, взыскания и иные обращения в судебные органы не предъявлялись. Вместе с тем, в Управление финансов поступали 3 исполнительных листа с требованиями об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оплате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 счет средств казны бюджета городского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округа. </a:t>
            </a:r>
            <a:r>
              <a:rPr lang="ru-RU" sz="180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подведомственные Управлению дорожного хозяйства, транспорта и благоустройства учреждения поступило 11 исполнительных листов, из 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них</a:t>
            </a:r>
            <a:r>
              <a:rPr lang="en-US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/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исполнительных листа на МКУ «Служба автомобильных дорог Петропавловск-Камчатского городского округа»; </a:t>
            </a: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исполнительных листов на МКУ «Служба благоустройства Петропавловск-Камчатского городского округа».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18DA74F-3D58-20D3-88FA-5C2BBCCC9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71" b="91848" l="8832" r="89946">
                        <a14:foregroundMark x1="36549" y1="37364" x2="36549" y2="37364"/>
                        <a14:foregroundMark x1="70788" y1="45245" x2="70788" y2="45245"/>
                        <a14:foregroundMark x1="67935" y1="40353" x2="71332" y2="48505"/>
                        <a14:foregroundMark x1="61141" y1="51630" x2="61141" y2="51630"/>
                        <a14:foregroundMark x1="61821" y1="54212" x2="57065" y2="51630"/>
                        <a14:foregroundMark x1="32473" y1="91168" x2="44293" y2="91848"/>
                        <a14:foregroundMark x1="47826" y1="38315" x2="40353" y2="35598"/>
                        <a14:foregroundMark x1="41848" y1="52038" x2="50543" y2="48641"/>
                        <a14:foregroundMark x1="51087" y1="52717" x2="48098" y2="52038"/>
                        <a14:foregroundMark x1="8832" y1="87092" x2="9103" y2="79484"/>
                        <a14:foregroundMark x1="12228" y1="69565" x2="18478" y2="67935"/>
                        <a14:foregroundMark x1="47962" y1="7609" x2="56793" y2="6114"/>
                        <a14:foregroundMark x1="56793" y1="6114" x2="57745" y2="6114"/>
                        <a14:foregroundMark x1="39130" y1="37364" x2="32201" y2="43342"/>
                        <a14:foregroundMark x1="64402" y1="38179" x2="54620" y2="36821"/>
                        <a14:foregroundMark x1="35734" y1="76630" x2="32745" y2="71467"/>
                        <a14:foregroundMark x1="21807" y1="67510" x2="22826" y2="67527"/>
                        <a14:foregroundMark x1="14674" y1="67391" x2="19580" y2="67473"/>
                        <a14:foregroundMark x1="17255" y1="67255" x2="14946" y2="66168"/>
                        <a14:foregroundMark x1="12636" y1="69429" x2="14946" y2="66304"/>
                        <a14:foregroundMark x1="12364" y1="68886" x2="13723" y2="66440"/>
                        <a14:foregroundMark x1="12364" y1="66848" x2="15761" y2="65217"/>
                        <a14:foregroundMark x1="19837" y1="43478" x2="17145" y2="42424"/>
                        <a14:foregroundMark x1="20788" y1="29755" x2="18750" y2="28940"/>
                        <a14:foregroundMark x1="53940" y1="5571" x2="52038" y2="5978"/>
                        <a14:foregroundMark x1="23098" y1="68478" x2="21968" y2="67826"/>
                        <a14:foregroundMark x1="12636" y1="66168" x2="14851" y2="65002"/>
                        <a14:foregroundMark x1="21332" y1="67255" x2="17255" y2="65761"/>
                        <a14:backgroundMark x1="18750" y1="28533" x2="18750" y2="28533"/>
                        <a14:backgroundMark x1="18342" y1="62228" x2="18342" y2="62228"/>
                        <a14:backgroundMark x1="19429" y1="62228" x2="19429" y2="62228"/>
                        <a14:backgroundMark x1="19837" y1="62364" x2="19837" y2="62364"/>
                        <a14:backgroundMark x1="20788" y1="64130" x2="20516" y2="63315"/>
                        <a14:backgroundMark x1="19429" y1="62636" x2="16304" y2="60734"/>
                        <a14:backgroundMark x1="19837" y1="63315" x2="20516" y2="61277"/>
                        <a14:backgroundMark x1="18342" y1="61549" x2="19429" y2="64130"/>
                        <a14:backgroundMark x1="19973" y1="62364" x2="19973" y2="60870"/>
                        <a14:backgroundMark x1="85326" y1="68207" x2="83832" y2="67799"/>
                        <a14:backgroundMark x1="85870" y1="68478" x2="86277" y2="69429"/>
                        <a14:backgroundMark x1="85326" y1="68342" x2="84511" y2="66440"/>
                        <a14:backgroundMark x1="88315" y1="68342" x2="88179" y2="67255"/>
                        <a14:backgroundMark x1="84647" y1="68207" x2="85190" y2="68886"/>
                        <a14:backgroundMark x1="85734" y1="68342" x2="91168" y2="66984"/>
                        <a14:backgroundMark x1="81658" y1="67935" x2="87364" y2="68750"/>
                        <a14:backgroundMark x1="17255" y1="41304" x2="17799" y2="41984"/>
                        <a14:backgroundMark x1="16674" y1="64643" x2="14130" y2="63587"/>
                        <a14:backgroundMark x1="21332" y1="66576" x2="20881" y2="66389"/>
                        <a14:backgroundMark x1="82745" y1="71603" x2="84239" y2="71603"/>
                        <a14:backgroundMark x1="86957" y1="74864" x2="87908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79" y="3627620"/>
            <a:ext cx="2500043" cy="25000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BA4CA2-270A-E01E-8124-BE786385B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4" b="90000" l="10000" r="90000">
                        <a14:foregroundMark x1="13438" y1="9844" x2="12188" y2="9844"/>
                        <a14:foregroundMark x1="57656" y1="17031" x2="57656" y2="17031"/>
                        <a14:backgroundMark x1="57188" y1="17500" x2="57500" y2="1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" y="730337"/>
            <a:ext cx="3038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D0627-29AA-DEAB-92EE-AF1488C2C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0F6C895-DF4F-26A6-13CD-0A52362C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89617" l="9425" r="90415">
                        <a14:foregroundMark x1="9585" y1="27476" x2="9425" y2="31789"/>
                        <a14:foregroundMark x1="10224" y1="22204" x2="10064" y2="24760"/>
                        <a14:foregroundMark x1="90415" y1="30032" x2="89936" y2="38978"/>
                        <a14:foregroundMark x1="89617" y1="77955" x2="90415" y2="75719"/>
                        <a14:foregroundMark x1="67412" y1="76198" x2="76677" y2="76837"/>
                        <a14:foregroundMark x1="75879" y1="78594" x2="24760" y2="78275"/>
                        <a14:foregroundMark x1="10064" y1="76997" x2="10064" y2="75559"/>
                        <a14:foregroundMark x1="89776" y1="22684" x2="89776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822" y="-2699657"/>
            <a:ext cx="14895222" cy="12598400"/>
          </a:xfrm>
          <a:prstGeom prst="rect">
            <a:avLst/>
          </a:prstGeom>
        </p:spPr>
      </p:pic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2DA52985-E5FB-EF81-B48B-E7B0ACAC535B}"/>
              </a:ext>
            </a:extLst>
          </p:cNvPr>
          <p:cNvSpPr/>
          <p:nvPr/>
        </p:nvSpPr>
        <p:spPr>
          <a:xfrm>
            <a:off x="6328921" y="1828397"/>
            <a:ext cx="3889781" cy="2760687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1924A6-EF88-3A5A-4041-98122B0B01F0}"/>
              </a:ext>
            </a:extLst>
          </p:cNvPr>
          <p:cNvSpPr/>
          <p:nvPr/>
        </p:nvSpPr>
        <p:spPr>
          <a:xfrm>
            <a:off x="6711687" y="2099187"/>
            <a:ext cx="298384" cy="288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8166D-732D-64F2-44A7-BFB28C2AF53E}"/>
              </a:ext>
            </a:extLst>
          </p:cNvPr>
          <p:cNvSpPr txBox="1"/>
          <p:nvPr/>
        </p:nvSpPr>
        <p:spPr>
          <a:xfrm>
            <a:off x="7025337" y="2091766"/>
            <a:ext cx="4340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Моральный вред</a:t>
            </a:r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F40640-954A-F36F-F39B-B496AAA9CF6F}"/>
              </a:ext>
            </a:extLst>
          </p:cNvPr>
          <p:cNvSpPr/>
          <p:nvPr/>
        </p:nvSpPr>
        <p:spPr>
          <a:xfrm>
            <a:off x="6711687" y="2587973"/>
            <a:ext cx="298384" cy="28875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DC4B0D-A01E-19F2-EBC2-9435B51CD862}"/>
              </a:ext>
            </a:extLst>
          </p:cNvPr>
          <p:cNvSpPr txBox="1"/>
          <p:nvPr/>
        </p:nvSpPr>
        <p:spPr>
          <a:xfrm>
            <a:off x="7025338" y="2584219"/>
            <a:ext cx="4399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Материальный ущерб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85EFDA2-5EBB-FEDA-F3CF-1D146A3EB500}"/>
              </a:ext>
            </a:extLst>
          </p:cNvPr>
          <p:cNvSpPr/>
          <p:nvPr/>
        </p:nvSpPr>
        <p:spPr>
          <a:xfrm>
            <a:off x="6716958" y="3093051"/>
            <a:ext cx="298384" cy="288758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4C9A4-BCDB-E52E-2E3A-A436253FBF64}"/>
              </a:ext>
            </a:extLst>
          </p:cNvPr>
          <p:cNvSpPr txBox="1"/>
          <p:nvPr/>
        </p:nvSpPr>
        <p:spPr>
          <a:xfrm>
            <a:off x="7010071" y="3089386"/>
            <a:ext cx="462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Судебные расходы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BB7A80A-1591-A8F6-3B01-CC91992DE97B}"/>
              </a:ext>
            </a:extLst>
          </p:cNvPr>
          <p:cNvSpPr/>
          <p:nvPr/>
        </p:nvSpPr>
        <p:spPr>
          <a:xfrm>
            <a:off x="6711687" y="3630965"/>
            <a:ext cx="298384" cy="28875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7BD270-9231-7709-7836-7207CE046BDC}"/>
              </a:ext>
            </a:extLst>
          </p:cNvPr>
          <p:cNvSpPr txBox="1"/>
          <p:nvPr/>
        </p:nvSpPr>
        <p:spPr>
          <a:xfrm>
            <a:off x="7025337" y="3617913"/>
            <a:ext cx="462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Убытки</a:t>
            </a:r>
          </a:p>
        </p:txBody>
      </p:sp>
      <p:sp>
        <p:nvSpPr>
          <p:cNvPr id="22" name="Прямоугольник: усеченные противолежащие углы 21">
            <a:extLst>
              <a:ext uri="{FF2B5EF4-FFF2-40B4-BE49-F238E27FC236}">
                <a16:creationId xmlns:a16="http://schemas.microsoft.com/office/drawing/2014/main" id="{90E172B2-0006-3E55-B587-81ECC6F05D14}"/>
              </a:ext>
            </a:extLst>
          </p:cNvPr>
          <p:cNvSpPr/>
          <p:nvPr/>
        </p:nvSpPr>
        <p:spPr>
          <a:xfrm>
            <a:off x="1895476" y="4957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756034-04C8-2C87-C102-DD8BA9FB59DD}"/>
              </a:ext>
            </a:extLst>
          </p:cNvPr>
          <p:cNvSpPr txBox="1"/>
          <p:nvPr/>
        </p:nvSpPr>
        <p:spPr>
          <a:xfrm>
            <a:off x="332803" y="761904"/>
            <a:ext cx="11727542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Информация о видах исковых требований, взысканий и причинах обращения по МКУ «САД» и МКУ «Служба благоустройства»</a:t>
            </a:r>
          </a:p>
        </p:txBody>
      </p:sp>
      <p:sp>
        <p:nvSpPr>
          <p:cNvPr id="28" name="Прямоугольник: усеченные противолежащие углы 27">
            <a:extLst>
              <a:ext uri="{FF2B5EF4-FFF2-40B4-BE49-F238E27FC236}">
                <a16:creationId xmlns:a16="http://schemas.microsoft.com/office/drawing/2014/main" id="{A20AF78E-F25D-8232-C359-3F5268A2E86E}"/>
              </a:ext>
            </a:extLst>
          </p:cNvPr>
          <p:cNvSpPr/>
          <p:nvPr/>
        </p:nvSpPr>
        <p:spPr>
          <a:xfrm>
            <a:off x="2268091" y="5493232"/>
            <a:ext cx="9276383" cy="832067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Основным видом исковых требований (взысканий) по МКУ «САД» и МКУ «Служба благоустройства» является компенсация морального вреда.</a:t>
            </a:r>
            <a:endParaRPr lang="ru-RU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AB1B6E2-00AE-F9FD-1B48-38051C97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2424" y="6360055"/>
            <a:ext cx="2844800" cy="365125"/>
          </a:xfrm>
        </p:spPr>
        <p:txBody>
          <a:bodyPr/>
          <a:lstStyle/>
          <a:p>
            <a:fld id="{A897165A-551A-48BC-820A-2B6675CA2424}" type="slidenum">
              <a:rPr lang="ru-RU" smtClean="0"/>
              <a:t>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55FB31-C738-22EA-DF6D-085BE879A6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26" r="5242"/>
          <a:stretch/>
        </p:blipFill>
        <p:spPr>
          <a:xfrm>
            <a:off x="764100" y="1618521"/>
            <a:ext cx="5090061" cy="318043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472227B-9E47-C325-67A9-F46DBDBCA4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3" b="98034" l="3994" r="93291">
                        <a14:foregroundMark x1="49201" y1="18539" x2="47125" y2="22191"/>
                        <a14:foregroundMark x1="47284" y1="16292" x2="46326" y2="35112"/>
                        <a14:foregroundMark x1="44569" y1="20365" x2="59744" y2="15871"/>
                        <a14:foregroundMark x1="73163" y1="26826" x2="72843" y2="35393"/>
                        <a14:foregroundMark x1="73642" y1="29354" x2="79393" y2="31601"/>
                        <a14:foregroundMark x1="4313" y1="12640" x2="9585" y2="31601"/>
                        <a14:foregroundMark x1="5431" y1="6320" x2="8626" y2="14607"/>
                        <a14:foregroundMark x1="61661" y1="33287" x2="65335" y2="35815"/>
                        <a14:foregroundMark x1="50000" y1="26124" x2="50000" y2="27949"/>
                        <a14:foregroundMark x1="56390" y1="34972" x2="46645" y2="42275"/>
                        <a14:foregroundMark x1="40575" y1="88904" x2="33665" y2="90782"/>
                        <a14:foregroundMark x1="56070" y1="91854" x2="53195" y2="95787"/>
                        <a14:foregroundMark x1="73596" y1="88963" x2="76837" y2="90169"/>
                        <a14:foregroundMark x1="91693" y1="84410" x2="93291" y2="98034"/>
                        <a14:foregroundMark x1="41693" y1="4213" x2="42173" y2="9551"/>
                        <a14:backgroundMark x1="70128" y1="92556" x2="79233" y2="94663"/>
                        <a14:backgroundMark x1="69968" y1="87781" x2="74281" y2="88062"/>
                        <a14:backgroundMark x1="33387" y1="90590" x2="31470" y2="92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351" y="4522484"/>
            <a:ext cx="1835740" cy="185493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5A9F3B5-967C-FA8A-BC46-04D1E104EE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24" b="92663" l="9783" r="92120">
                        <a14:foregroundMark x1="18614" y1="89266" x2="30299" y2="91576"/>
                        <a14:foregroundMark x1="92527" y1="45924" x2="87908" y2="46739"/>
                        <a14:foregroundMark x1="46603" y1="46332" x2="45516" y2="48505"/>
                        <a14:foregroundMark x1="73641" y1="9103" x2="68886" y2="10598"/>
                        <a14:foregroundMark x1="16712" y1="8424" x2="15489" y2="8424"/>
                        <a14:foregroundMark x1="68886" y1="91440" x2="56114" y2="92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99" y="4018985"/>
            <a:ext cx="1627983" cy="16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C26F-03C1-7DD7-0AF7-BA349979E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E1D0CD8-5DB4-F9F9-F361-0B8481E3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7165A-551A-48BC-820A-2B6675CA2424}" type="slidenum">
              <a:rPr lang="ru-RU" smtClean="0"/>
              <a:t>7</a:t>
            </a:fld>
            <a:endParaRPr lang="ru-RU"/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>
                <a16:creationId xmlns:a16="http://schemas.microsoft.com/office/drawing/2014/main" id="{B6EBE612-C467-CAEC-2AE3-AC98F1FC1A42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E0430F-6726-A01A-3E5A-76618EA26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682" y="1381955"/>
            <a:ext cx="7173193" cy="4828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D39DE8-09F2-38C5-EFBF-EF3EDA9F3F82}"/>
              </a:ext>
            </a:extLst>
          </p:cNvPr>
          <p:cNvSpPr txBox="1"/>
          <p:nvPr/>
        </p:nvSpPr>
        <p:spPr>
          <a:xfrm>
            <a:off x="3371850" y="2905125"/>
            <a:ext cx="61912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2024 году в Управление имущественных и земельных отношений поступил 91 исполнительный лист и 8 постановлений об административном правонарушении.</a:t>
            </a:r>
            <a:endParaRPr lang="ru-RU" sz="25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3C9B4DE-E84C-DADF-84BC-2608D0BC9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8" b="91798" l="4620" r="95516">
                        <a14:foregroundMark x1="23777" y1="25393" x2="23098" y2="25730"/>
                        <a14:foregroundMark x1="20380" y1="21685" x2="22826" y2="27640"/>
                        <a14:foregroundMark x1="45516" y1="22697" x2="41440" y2="28989"/>
                        <a14:foregroundMark x1="41440" y1="28989" x2="44565" y2="32809"/>
                        <a14:foregroundMark x1="42527" y1="24719" x2="43071" y2="35056"/>
                        <a14:foregroundMark x1="43071" y1="35056" x2="45245" y2="36292"/>
                        <a14:foregroundMark x1="9647" y1="49888" x2="4620" y2="64719"/>
                        <a14:foregroundMark x1="25815" y1="3708" x2="27582" y2="16067"/>
                        <a14:foregroundMark x1="95652" y1="23933" x2="90625" y2="35281"/>
                        <a14:foregroundMark x1="41576" y1="26966" x2="41576" y2="37303"/>
                        <a14:foregroundMark x1="34511" y1="89888" x2="34783" y2="917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89" y="3741969"/>
            <a:ext cx="2683191" cy="324461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6974A82-9BD7-E37E-55A3-BA7397D0F8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7" b="96527" l="2077" r="96965">
                        <a14:foregroundMark x1="9904" y1="2925" x2="9585" y2="31444"/>
                        <a14:foregroundMark x1="2396" y1="13528" x2="7348" y2="28336"/>
                        <a14:foregroundMark x1="51278" y1="52285" x2="42492" y2="55576"/>
                        <a14:foregroundMark x1="42492" y1="55576" x2="42173" y2="62523"/>
                        <a14:foregroundMark x1="49201" y1="52102" x2="46166" y2="59781"/>
                        <a14:foregroundMark x1="50479" y1="48446" x2="43291" y2="47898"/>
                        <a14:foregroundMark x1="43291" y1="47898" x2="40256" y2="55027"/>
                        <a14:foregroundMark x1="40256" y1="55027" x2="40256" y2="55759"/>
                        <a14:foregroundMark x1="31949" y1="51554" x2="24920" y2="57770"/>
                        <a14:foregroundMark x1="24920" y1="57770" x2="24920" y2="60695"/>
                        <a14:foregroundMark x1="23642" y1="57587" x2="31150" y2="49177"/>
                        <a14:foregroundMark x1="31150" y1="49177" x2="31150" y2="49177"/>
                        <a14:foregroundMark x1="31150" y1="48629" x2="24281" y2="54479"/>
                        <a14:foregroundMark x1="24601" y1="52651" x2="31629" y2="46984"/>
                        <a14:foregroundMark x1="57730" y1="88848" x2="56566" y2="93206"/>
                        <a14:foregroundMark x1="57827" y1="88483" x2="57730" y2="88848"/>
                        <a14:foregroundMark x1="43706" y1="95064" x2="47444" y2="92870"/>
                        <a14:foregroundMark x1="41214" y1="96527" x2="43706" y2="95064"/>
                        <a14:foregroundMark x1="90415" y1="77514" x2="83067" y2="80256"/>
                        <a14:foregroundMark x1="94409" y1="13163" x2="85463" y2="24680"/>
                        <a14:foregroundMark x1="96965" y1="24680" x2="86901" y2="33272"/>
                        <a14:backgroundMark x1="59425" y1="88848" x2="59425" y2="88848"/>
                        <a14:backgroundMark x1="55431" y1="95247" x2="56550" y2="95247"/>
                        <a14:backgroundMark x1="46326" y1="95064" x2="46326" y2="950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092027"/>
            <a:ext cx="1849200" cy="16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4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A8888D-3CC7-2D92-F258-EA7E8C007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5" b="89617" l="9425" r="90415">
                        <a14:foregroundMark x1="9585" y1="27476" x2="9425" y2="31789"/>
                        <a14:foregroundMark x1="10224" y1="22204" x2="10064" y2="24760"/>
                        <a14:foregroundMark x1="90415" y1="30032" x2="89936" y2="38978"/>
                        <a14:foregroundMark x1="89617" y1="77955" x2="90415" y2="75719"/>
                        <a14:foregroundMark x1="67412" y1="76198" x2="76677" y2="76837"/>
                        <a14:foregroundMark x1="75879" y1="78594" x2="24760" y2="78275"/>
                        <a14:foregroundMark x1="10064" y1="76997" x2="10064" y2="75559"/>
                        <a14:foregroundMark x1="89776" y1="22684" x2="89776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822" y="-2699657"/>
            <a:ext cx="14895222" cy="12598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9928D2-820E-EB59-8168-85E17D1E68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617" r="4393"/>
          <a:stretch/>
        </p:blipFill>
        <p:spPr>
          <a:xfrm>
            <a:off x="560554" y="2095405"/>
            <a:ext cx="5012932" cy="3185655"/>
          </a:xfrm>
          <a:prstGeom prst="rect">
            <a:avLst/>
          </a:prstGeom>
        </p:spPr>
      </p:pic>
      <p:sp>
        <p:nvSpPr>
          <p:cNvPr id="9" name="Прямоугольник: усеченные противолежащие углы 8">
            <a:extLst>
              <a:ext uri="{FF2B5EF4-FFF2-40B4-BE49-F238E27FC236}">
                <a16:creationId xmlns:a16="http://schemas.microsoft.com/office/drawing/2014/main" id="{F20195BF-6A62-B086-E603-2838CD3533B8}"/>
              </a:ext>
            </a:extLst>
          </p:cNvPr>
          <p:cNvSpPr/>
          <p:nvPr/>
        </p:nvSpPr>
        <p:spPr>
          <a:xfrm>
            <a:off x="5661718" y="1608587"/>
            <a:ext cx="5333569" cy="3012218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0547DC-9954-E8CE-6C9A-560E46EB0172}"/>
              </a:ext>
            </a:extLst>
          </p:cNvPr>
          <p:cNvSpPr/>
          <p:nvPr/>
        </p:nvSpPr>
        <p:spPr>
          <a:xfrm>
            <a:off x="6044484" y="1860118"/>
            <a:ext cx="298384" cy="2887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C20CB-5A45-AF50-70F7-E475B5FA1AFC}"/>
              </a:ext>
            </a:extLst>
          </p:cNvPr>
          <p:cNvSpPr txBox="1"/>
          <p:nvPr/>
        </p:nvSpPr>
        <p:spPr>
          <a:xfrm>
            <a:off x="6358134" y="1742887"/>
            <a:ext cx="4340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Изъятие в собственность городского округа земли, имущества и прочих объектов</a:t>
            </a:r>
            <a:r>
              <a:rPr lang="ru-RU" sz="1400" b="1" dirty="0"/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03A28E8-D7A5-7358-00B3-6BFE884F8306}"/>
              </a:ext>
            </a:extLst>
          </p:cNvPr>
          <p:cNvSpPr/>
          <p:nvPr/>
        </p:nvSpPr>
        <p:spPr>
          <a:xfrm>
            <a:off x="6044484" y="2383338"/>
            <a:ext cx="298384" cy="288758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0ED874-383F-AE23-E3E4-1A5009C563D6}"/>
              </a:ext>
            </a:extLst>
          </p:cNvPr>
          <p:cNvSpPr txBox="1"/>
          <p:nvPr/>
        </p:nvSpPr>
        <p:spPr>
          <a:xfrm>
            <a:off x="6373400" y="2266107"/>
            <a:ext cx="4340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 оказание коммунальных услуг в нежилых помещениях, принадлежащих городскому округу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3388707-9353-5377-F8C6-0466C6381481}"/>
              </a:ext>
            </a:extLst>
          </p:cNvPr>
          <p:cNvSpPr/>
          <p:nvPr/>
        </p:nvSpPr>
        <p:spPr>
          <a:xfrm>
            <a:off x="6044484" y="2906558"/>
            <a:ext cx="298384" cy="288758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50D40-7B00-AC7E-6CFB-417F87801A74}"/>
              </a:ext>
            </a:extLst>
          </p:cNvPr>
          <p:cNvSpPr txBox="1"/>
          <p:nvPr/>
        </p:nvSpPr>
        <p:spPr>
          <a:xfrm>
            <a:off x="6358134" y="2897048"/>
            <a:ext cx="462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Незаконное решение (незаконный отказ) Управления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3049B1A-8E44-AB9C-F186-90D1E5C3A40E}"/>
              </a:ext>
            </a:extLst>
          </p:cNvPr>
          <p:cNvSpPr/>
          <p:nvPr/>
        </p:nvSpPr>
        <p:spPr>
          <a:xfrm>
            <a:off x="6044484" y="3429778"/>
            <a:ext cx="298384" cy="288758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FF682-A743-AE1A-5CA2-10382F458317}"/>
              </a:ext>
            </a:extLst>
          </p:cNvPr>
          <p:cNvSpPr txBox="1"/>
          <p:nvPr/>
        </p:nvSpPr>
        <p:spPr>
          <a:xfrm>
            <a:off x="6373400" y="3420268"/>
            <a:ext cx="4621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Кредитный договор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A884890-DEAD-BACA-7370-A7F97A6276CA}"/>
              </a:ext>
            </a:extLst>
          </p:cNvPr>
          <p:cNvSpPr/>
          <p:nvPr/>
        </p:nvSpPr>
        <p:spPr>
          <a:xfrm>
            <a:off x="6044484" y="3952998"/>
            <a:ext cx="298384" cy="28875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FCAD7-C298-5465-AAB7-0FE1FCB580ED}"/>
              </a:ext>
            </a:extLst>
          </p:cNvPr>
          <p:cNvSpPr txBox="1"/>
          <p:nvPr/>
        </p:nvSpPr>
        <p:spPr>
          <a:xfrm>
            <a:off x="6377087" y="3835767"/>
            <a:ext cx="4340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Административные штрафы (исполнительские сборы)</a:t>
            </a:r>
          </a:p>
        </p:txBody>
      </p:sp>
      <p:sp>
        <p:nvSpPr>
          <p:cNvPr id="22" name="Прямоугольник: усеченные противолежащие углы 21">
            <a:extLst>
              <a:ext uri="{FF2B5EF4-FFF2-40B4-BE49-F238E27FC236}">
                <a16:creationId xmlns:a16="http://schemas.microsoft.com/office/drawing/2014/main" id="{82AF4609-E022-7C75-B5AF-D0D702E0EB2C}"/>
              </a:ext>
            </a:extLst>
          </p:cNvPr>
          <p:cNvSpPr/>
          <p:nvPr/>
        </p:nvSpPr>
        <p:spPr>
          <a:xfrm>
            <a:off x="1895476" y="4957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 dirty="0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0D4950-3D03-EE99-399F-AB0C7DDBB5F5}"/>
              </a:ext>
            </a:extLst>
          </p:cNvPr>
          <p:cNvSpPr txBox="1"/>
          <p:nvPr/>
        </p:nvSpPr>
        <p:spPr>
          <a:xfrm>
            <a:off x="332803" y="761904"/>
            <a:ext cx="11727542" cy="747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Информация о видах исковых требований, взысканий и причинах обращения по Управлению имущественных и земельных отношений (за 2024 год)</a:t>
            </a:r>
          </a:p>
        </p:txBody>
      </p:sp>
      <p:sp>
        <p:nvSpPr>
          <p:cNvPr id="28" name="Прямоугольник: усеченные противолежащие углы 27">
            <a:extLst>
              <a:ext uri="{FF2B5EF4-FFF2-40B4-BE49-F238E27FC236}">
                <a16:creationId xmlns:a16="http://schemas.microsoft.com/office/drawing/2014/main" id="{35E3EA57-2043-166C-650E-972E1EBCEDB5}"/>
              </a:ext>
            </a:extLst>
          </p:cNvPr>
          <p:cNvSpPr/>
          <p:nvPr/>
        </p:nvSpPr>
        <p:spPr>
          <a:xfrm>
            <a:off x="2268091" y="5493232"/>
            <a:ext cx="9276383" cy="832067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algn="ctr"/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Основным видом исковых требований (взысканий) по Управлению имущественных и земельных отношений является изъятие в собственность городского округа земли, имущества и прочих объектов.</a:t>
            </a:r>
            <a:endParaRPr lang="ru-RU" sz="16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BDFA3-82DB-0F12-AD7D-732DE406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2424" y="6360055"/>
            <a:ext cx="2844800" cy="365125"/>
          </a:xfrm>
        </p:spPr>
        <p:txBody>
          <a:bodyPr/>
          <a:lstStyle/>
          <a:p>
            <a:fld id="{A897165A-551A-48BC-820A-2B6675CA2424}" type="slidenum">
              <a:rPr lang="ru-RU" smtClean="0"/>
              <a:t>8</a:t>
            </a:fld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E734FF-90A6-CFD7-B6E0-6DE7F1017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3" b="98034" l="3994" r="93291">
                        <a14:foregroundMark x1="49201" y1="18539" x2="47125" y2="22191"/>
                        <a14:foregroundMark x1="47284" y1="16292" x2="46326" y2="35112"/>
                        <a14:foregroundMark x1="44569" y1="20365" x2="59744" y2="15871"/>
                        <a14:foregroundMark x1="73163" y1="26826" x2="72843" y2="35393"/>
                        <a14:foregroundMark x1="73642" y1="29354" x2="79393" y2="31601"/>
                        <a14:foregroundMark x1="4313" y1="12640" x2="9585" y2="31601"/>
                        <a14:foregroundMark x1="5431" y1="6320" x2="8626" y2="14607"/>
                        <a14:foregroundMark x1="61661" y1="33287" x2="65335" y2="35815"/>
                        <a14:foregroundMark x1="50000" y1="26124" x2="50000" y2="27949"/>
                        <a14:foregroundMark x1="56390" y1="34972" x2="46645" y2="42275"/>
                        <a14:foregroundMark x1="40575" y1="88904" x2="33665" y2="90782"/>
                        <a14:foregroundMark x1="56070" y1="91854" x2="53195" y2="95787"/>
                        <a14:foregroundMark x1="73596" y1="88963" x2="76837" y2="90169"/>
                        <a14:foregroundMark x1="91693" y1="84410" x2="93291" y2="98034"/>
                        <a14:foregroundMark x1="41693" y1="4213" x2="42173" y2="9551"/>
                        <a14:backgroundMark x1="70128" y1="92556" x2="79233" y2="94663"/>
                        <a14:backgroundMark x1="69968" y1="87781" x2="74281" y2="88062"/>
                        <a14:backgroundMark x1="33387" y1="90590" x2="31470" y2="92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46" y="4719629"/>
            <a:ext cx="1835740" cy="185493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9735D92-39F6-E0E2-92DC-AA218AA23B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24" b="92663" l="9783" r="92120">
                        <a14:foregroundMark x1="18614" y1="89266" x2="30299" y2="91576"/>
                        <a14:foregroundMark x1="92527" y1="45924" x2="87908" y2="46739"/>
                        <a14:foregroundMark x1="46603" y1="46332" x2="45516" y2="48505"/>
                        <a14:foregroundMark x1="73641" y1="9103" x2="68886" y2="10598"/>
                        <a14:foregroundMark x1="16712" y1="8424" x2="15489" y2="8424"/>
                        <a14:foregroundMark x1="68886" y1="91440" x2="56114" y2="926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99" y="4018985"/>
            <a:ext cx="1627983" cy="16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1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2DD1D44-B913-1AC6-EE89-B19C29ABD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0150" y="6356351"/>
            <a:ext cx="2844800" cy="365125"/>
          </a:xfrm>
        </p:spPr>
        <p:txBody>
          <a:bodyPr/>
          <a:lstStyle/>
          <a:p>
            <a:fld id="{A897165A-551A-48BC-820A-2B6675CA2424}" type="slidenum">
              <a:rPr lang="ru-RU" smtClean="0"/>
              <a:t>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438A40-F51E-5AC1-02D4-B2D3BBE9B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83473" y="-3669769"/>
            <a:ext cx="2744982" cy="11976472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095B9508-4050-7B1F-C5CA-FEF41F31C432}"/>
              </a:ext>
            </a:extLst>
          </p:cNvPr>
          <p:cNvSpPr/>
          <p:nvPr/>
        </p:nvSpPr>
        <p:spPr>
          <a:xfrm>
            <a:off x="1895476" y="167640"/>
            <a:ext cx="8602196" cy="778336"/>
          </a:xfrm>
          <a:prstGeom prst="snip2DiagRect">
            <a:avLst/>
          </a:prstGeom>
          <a:ln/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 algn="ctr">
              <a:buNone/>
            </a:pPr>
            <a:r>
              <a:rPr lang="ru-RU" sz="2000" b="1">
                <a:ln w="18415" cmpd="sng">
                  <a:noFill/>
                  <a:prstDash val="solid"/>
                </a:ln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РЕЗУЛЬТАТЫ КОНТРОЛЬНОГО МЕРОПРИЯТИЯ:</a:t>
            </a:r>
            <a:endParaRPr lang="ru-RU" sz="2000" b="1" dirty="0">
              <a:solidFill>
                <a:schemeClr val="accent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2B8787-F4A1-C5A9-39DE-96CA6F4BF5AE}"/>
              </a:ext>
            </a:extLst>
          </p:cNvPr>
          <p:cNvSpPr txBox="1"/>
          <p:nvPr/>
        </p:nvSpPr>
        <p:spPr>
          <a:xfrm>
            <a:off x="993976" y="1025805"/>
            <a:ext cx="916602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Несвоевременная </a:t>
            </a:r>
            <a:r>
              <a:rPr lang="ru-RU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оплата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Управления имущественных и земельных отношений </a:t>
            </a:r>
            <a:r>
              <a:rPr lang="ru-RU" sz="1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коммунальных услуг в нежилых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помещениях,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принадлежащих городскому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округу,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анализируемом периоде привели к выставлению требований к городскому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округу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(образовавшейся задолженности) в сумме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2 959 355,08 рублей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также штрафных санкций в виде неустойки (пени) – 848 323,40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рублей,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судебных расходов на оплату государственной пошлины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109 227,18 рублей и судебных издержек (почтовые расходы, услуги представителя)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ru-RU" sz="1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058,68 </a:t>
            </a:r>
            <a:r>
              <a:rPr lang="ru-RU" sz="17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затраты (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штрафные санкции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неустойки, пени 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судебные издержки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(оплата государственной пошлины и др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.)),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 являются неэффективным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расходованием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бюджета городского округа в сумме 999 609,26 рублей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4CEE68-0057-069C-0117-F7EDAE763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21920" y="895947"/>
            <a:ext cx="2999401" cy="8589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5DC7F0-40B5-8A56-C405-83FBCE2F8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9" b="95923" l="2214" r="97048">
                        <a14:foregroundMark x1="48339" y1="4317" x2="55166" y2="4916"/>
                        <a14:foregroundMark x1="45387" y1="11151" x2="49262" y2="14269"/>
                        <a14:foregroundMark x1="51292" y1="1319" x2="48708" y2="2158"/>
                        <a14:foregroundMark x1="32841" y1="26139" x2="59041" y2="54676"/>
                        <a14:foregroundMark x1="59041" y1="54676" x2="62915" y2="55516"/>
                        <a14:foregroundMark x1="45572" y1="32854" x2="64022" y2="58873"/>
                        <a14:foregroundMark x1="64022" y1="58873" x2="51476" y2="69904"/>
                        <a14:foregroundMark x1="51476" y1="69904" x2="55720" y2="78537"/>
                        <a14:foregroundMark x1="55720" y1="78537" x2="75277" y2="86930"/>
                        <a14:foregroundMark x1="75277" y1="86930" x2="69926" y2="93405"/>
                        <a14:foregroundMark x1="69926" y1="93405" x2="56642" y2="94484"/>
                        <a14:foregroundMark x1="56642" y1="94484" x2="38376" y2="90288"/>
                        <a14:foregroundMark x1="38376" y1="90288" x2="27860" y2="85492"/>
                        <a14:foregroundMark x1="27860" y1="85492" x2="16605" y2="75899"/>
                        <a14:foregroundMark x1="16605" y1="75899" x2="19557" y2="68825"/>
                        <a14:foregroundMark x1="19557" y1="68825" x2="19557" y2="68825"/>
                        <a14:foregroundMark x1="97048" y1="16187" x2="96310" y2="39808"/>
                        <a14:foregroundMark x1="10886" y1="11871" x2="1845" y2="20504"/>
                        <a14:foregroundMark x1="1845" y1="20504" x2="3506" y2="85012"/>
                        <a14:foregroundMark x1="3506" y1="85012" x2="3875" y2="85731"/>
                        <a14:foregroundMark x1="29336" y1="17506" x2="26384" y2="25060"/>
                        <a14:foregroundMark x1="26384" y1="25060" x2="47232" y2="36691"/>
                        <a14:foregroundMark x1="47232" y1="36691" x2="46125" y2="70743"/>
                        <a14:foregroundMark x1="46125" y1="70743" x2="91513" y2="95324"/>
                        <a14:foregroundMark x1="96310" y1="39568" x2="97601" y2="91966"/>
                        <a14:foregroundMark x1="97601" y1="91966" x2="82288" y2="98321"/>
                        <a14:foregroundMark x1="82288" y1="98321" x2="2952" y2="96043"/>
                        <a14:foregroundMark x1="2952" y1="96043" x2="2952" y2="96043"/>
                        <a14:foregroundMark x1="2214" y1="18585" x2="22509" y2="12830"/>
                        <a14:foregroundMark x1="22509" y1="12830" x2="29889" y2="12350"/>
                        <a14:foregroundMark x1="23985" y1="12230" x2="9225" y2="12470"/>
                        <a14:foregroundMark x1="9225" y1="12470" x2="2030" y2="19185"/>
                        <a14:foregroundMark x1="2030" y1="19185" x2="2030" y2="19904"/>
                        <a14:foregroundMark x1="96494" y1="12830" x2="75092" y2="12350"/>
                        <a14:foregroundMark x1="75646" y1="12110" x2="75461" y2="12710"/>
                        <a14:foregroundMark x1="75277" y1="12110" x2="74539" y2="13549"/>
                        <a14:foregroundMark x1="75646" y1="11871" x2="73985" y2="13429"/>
                        <a14:foregroundMark x1="74723" y1="11990" x2="73432" y2="12950"/>
                        <a14:backgroundMark x1="16605" y1="7674" x2="13838" y2="7434"/>
                        <a14:backgroundMark x1="17528" y1="5516" x2="20111" y2="68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5423" y="3328379"/>
            <a:ext cx="3571876" cy="3361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59B0AE-4BA4-E1A1-2442-EAE51A5882DD}"/>
              </a:ext>
            </a:extLst>
          </p:cNvPr>
          <p:cNvSpPr txBox="1"/>
          <p:nvPr/>
        </p:nvSpPr>
        <p:spPr>
          <a:xfrm>
            <a:off x="8010525" y="3894119"/>
            <a:ext cx="35718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Неисполнение должностными лицами Управления имущественных и земельных отношений решений суда в установленные законом сроки повлекло дополнительные расходы бюджета городского округа в 2024 году в размере 380 000,00 рублей.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44573CD-B661-9E2E-A7F7-8D4D785493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435" y1="38818" x2="30435" y2="38818"/>
                        <a14:foregroundMark x1="64493" y1="39617" x2="64493" y2="39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989" y="5847590"/>
            <a:ext cx="1627073" cy="1845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78FCC52-4B08-AA68-5FF4-4BB7DCD3F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91" b="89833" l="7165" r="96037">
                        <a14:foregroundMark x1="33079" y1="40311" x2="33079" y2="40311"/>
                        <a14:foregroundMark x1="53049" y1="9091" x2="53049" y2="9091"/>
                        <a14:foregroundMark x1="61280" y1="35885" x2="61280" y2="35885"/>
                        <a14:foregroundMark x1="50762" y1="35766" x2="50762" y2="35766"/>
                        <a14:foregroundMark x1="51677" y1="37799" x2="51677" y2="37799"/>
                        <a14:foregroundMark x1="52896" y1="41148" x2="52896" y2="41148"/>
                        <a14:foregroundMark x1="58079" y1="45694" x2="58079" y2="45694"/>
                        <a14:foregroundMark x1="62500" y1="49282" x2="51982" y2="41866"/>
                        <a14:foregroundMark x1="51982" y1="41866" x2="38110" y2="49163"/>
                        <a14:foregroundMark x1="38110" y1="49163" x2="26829" y2="47249"/>
                        <a14:foregroundMark x1="26829" y1="47249" x2="19360" y2="40909"/>
                        <a14:foregroundMark x1="19360" y1="40909" x2="22256" y2="32775"/>
                        <a14:foregroundMark x1="22256" y1="32775" x2="34756" y2="30981"/>
                        <a14:foregroundMark x1="34756" y1="30981" x2="43598" y2="33732"/>
                        <a14:foregroundMark x1="43598" y1="33732" x2="50000" y2="39234"/>
                        <a14:foregroundMark x1="50000" y1="39234" x2="56860" y2="33373"/>
                        <a14:foregroundMark x1="56860" y1="33373" x2="72561" y2="31818"/>
                        <a14:foregroundMark x1="72561" y1="31818" x2="78506" y2="37799"/>
                        <a14:foregroundMark x1="78506" y1="37799" x2="77591" y2="47368"/>
                        <a14:foregroundMark x1="77591" y1="47368" x2="63567" y2="51794"/>
                        <a14:foregroundMark x1="63567" y1="51794" x2="55488" y2="47967"/>
                        <a14:foregroundMark x1="55488" y1="47967" x2="55030" y2="47249"/>
                        <a14:foregroundMark x1="9146" y1="70694" x2="7317" y2="61842"/>
                        <a14:foregroundMark x1="7317" y1="61842" x2="7774" y2="60885"/>
                        <a14:foregroundMark x1="90549" y1="73684" x2="92073" y2="60407"/>
                        <a14:foregroundMark x1="92073" y1="60407" x2="91463" y2="60167"/>
                        <a14:foregroundMark x1="82317" y1="42584" x2="74085" y2="28110"/>
                        <a14:foregroundMark x1="96037" y1="65311" x2="96037" y2="65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9344" y="1333389"/>
            <a:ext cx="1613911" cy="2056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871894-E610-853F-1A7B-C0746048E47C}"/>
              </a:ext>
            </a:extLst>
          </p:cNvPr>
          <p:cNvSpPr txBox="1"/>
          <p:nvPr/>
        </p:nvSpPr>
        <p:spPr>
          <a:xfrm>
            <a:off x="857622" y="4048027"/>
            <a:ext cx="67119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Нарушения требований законодательства должностными лицами Управления имущественных и земельных отношений при принятии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решений (отказов), привели к искам к Управлению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имущественных и земельных отношений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выставлению (взысканию с городского округа) требований на общую сумму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1 131 456,70 рублей (расходы на представителя –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1 078 000,00 рублей, судебные расходы на госпошлину – 16 800,00 рублей, судебные издержки –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36 656,70 рублей).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4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6097</TotalTime>
  <Words>1181</Words>
  <Application>Microsoft Office PowerPoint</Application>
  <PresentationFormat>Широкоэкранный</PresentationFormat>
  <Paragraphs>110</Paragraphs>
  <Slides>16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Segoe UI Black</vt:lpstr>
      <vt:lpstr>Times New Roman</vt:lpstr>
      <vt:lpstr>Tw Cen MT</vt:lpstr>
      <vt:lpstr>Tw Cen MT Condensed</vt:lpstr>
      <vt:lpstr>Wingdings</vt:lpstr>
      <vt:lpstr>Wingdings 3</vt:lpstr>
      <vt:lpstr>La mente</vt:lpstr>
      <vt:lpstr>Тема Office</vt:lpstr>
      <vt:lpstr>Интеграл</vt:lpstr>
      <vt:lpstr>ОТЧЕТ о результатах Контрольного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Аналитическая записка</dc:title>
  <dc:creator>Курмаева Светлана Рашидовна</dc:creator>
  <cp:lastModifiedBy>Глухов Владимир Владимирович</cp:lastModifiedBy>
  <cp:revision>410</cp:revision>
  <cp:lastPrinted>2025-02-23T19:50:13Z</cp:lastPrinted>
  <dcterms:created xsi:type="dcterms:W3CDTF">2022-03-02T21:34:15Z</dcterms:created>
  <dcterms:modified xsi:type="dcterms:W3CDTF">2025-04-02T20:17:08Z</dcterms:modified>
</cp:coreProperties>
</file>