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978" r:id="rId1"/>
  </p:sldMasterIdLst>
  <p:notesMasterIdLst>
    <p:notesMasterId r:id="rId21"/>
  </p:notesMasterIdLst>
  <p:sldIdLst>
    <p:sldId id="256" r:id="rId2"/>
    <p:sldId id="447" r:id="rId3"/>
    <p:sldId id="257" r:id="rId4"/>
    <p:sldId id="390" r:id="rId5"/>
    <p:sldId id="432" r:id="rId6"/>
    <p:sldId id="433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  <p:sldId id="464" r:id="rId19"/>
    <p:sldId id="288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63" autoAdjust="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928C6-BA60-4288-8294-054D4ED65875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4CE31-6DE7-45F3-95CF-16547367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1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75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630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89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27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41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933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12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476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611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3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0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97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1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3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91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22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046406-E553-47CE-B3E8-22D7919CB46E}" type="datetime1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15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FD25-85B0-4099-BBFB-3C671C9CF543}" type="datetime1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1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DF93-B53D-42CC-9662-F9C13A2019DB}" type="datetime1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9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0309-C970-4B6D-AE97-077F40C01049}" type="datetime1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1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22EC-3F9D-4E57-9FD6-559AA6FB85D7}" type="datetime1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03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BC12-43F3-4999-8F4D-239731984014}" type="datetime1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2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D9B5-CFC4-41CE-8087-08B7C3942CA3}" type="datetime1">
              <a:rPr lang="ru-RU" smtClean="0"/>
              <a:t>02.04.2025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4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8E89-44E3-4D23-AFE1-0D177C6C47CA}" type="datetime1">
              <a:rPr lang="ru-RU" smtClean="0"/>
              <a:t>02.04.2025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59E-BA64-4AF8-9E99-BFF12B52347D}" type="datetime1">
              <a:rPr lang="ru-RU" smtClean="0"/>
              <a:t>02.04.2025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0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45B0-A576-4918-B86F-ED255345BD6D}" type="datetime1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5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B89C-02B0-48F7-933F-82F08AB7FB3B}" type="datetime1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1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92EB44-216C-4FE0-9DC8-CF896C48DB60}" type="datetime1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90" y="2239862"/>
            <a:ext cx="11719420" cy="1518406"/>
          </a:xfrm>
        </p:spPr>
        <p:txBody>
          <a:bodyPr>
            <a:norm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экспертно-аналитического мероприятия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3805850"/>
            <a:ext cx="10472738" cy="2257961"/>
          </a:xfrm>
        </p:spPr>
        <p:txBody>
          <a:bodyPr>
            <a:noAutofit/>
          </a:bodyPr>
          <a:lstStyle/>
          <a:p>
            <a:endParaRPr lang="ru-RU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«Выборочный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 закупок, осуществленных Управлением имущественных и земельных отношений администрации Петропавловск-Камчатского городского округа – муниципальным учреждением»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15414" y="5855516"/>
            <a:ext cx="847288" cy="1036542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472" y="1616745"/>
            <a:ext cx="112230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609" y="578973"/>
            <a:ext cx="1359517" cy="1306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197226" y="5930782"/>
            <a:ext cx="683664" cy="6580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201" y="362074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экспертно-аналитического мероприятия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42551" y="826629"/>
            <a:ext cx="10923373" cy="5435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7675" algn="just">
              <a:lnSpc>
                <a:spcPct val="100000"/>
              </a:lnSpc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	Выборочным анализом контрактов, заключенным с единственным поставщиком (подрядчиком, исполнителем), установлено следующее:</a:t>
            </a:r>
          </a:p>
          <a:p>
            <a:pPr marL="0" indent="447675" algn="just">
              <a:lnSpc>
                <a:spcPct val="100000"/>
              </a:lnSpc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9.1.	Согласно плану-графику закупок товаров, работ, услуг на 2024 финансовый год и на плановый период 2025 и 2026 годов, размещенному на официальном сайте в ЕИС в редакции от 30.01.2025 (версия 81), годовой объем закупок, запланированный заказчиком по пункту 4 части 1 статьи 93 Закона № 44-ФЗ, составил 1 968 566,02 рублей, что не превышает два миллиона рублей.</a:t>
            </a:r>
          </a:p>
          <a:p>
            <a:pPr marL="0" indent="447675" algn="just">
              <a:lnSpc>
                <a:spcPct val="100000"/>
              </a:lnSpc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представленных Управлением документов (копий договоров и контрактов до 600 000,00 рублей), заключено 23 договора (контракта) на общую сумму 1 874 362,40 рублей. Всего в 2024 Управлением в рамках заключенных договоров (Контрактов) за 2024 год оплачено – 1 874 362,40 рублей.</a:t>
            </a:r>
          </a:p>
          <a:p>
            <a:pPr marL="0" indent="447675" algn="just">
              <a:lnSpc>
                <a:spcPct val="100000"/>
              </a:lnSpc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9.1.1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анализе представленных документов установлено, что в нарушение требований пункта 2.1. Договора от 03.04.2024 № 06/24 Заказчиком неверно произведена оплата по Договору от 03.04.2024 № 06/24 с разницей в 0 рублей 43 копейки.</a:t>
            </a:r>
          </a:p>
          <a:p>
            <a:pPr marL="0" indent="447675" algn="just">
              <a:lnSpc>
                <a:spcPct val="100000"/>
              </a:lnSpc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9.1.2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анализе представленных документов установлено, что в нарушение требований части 13.1 статьи 34 Закона № 44-ФЗ, пункта 2.8. Договора от 23.09.2024 № 17/24 Заказчиком произведена оплата по Договору от 23.09.2024 № 17/24 платежным поручением от 11.10.2024 № 133688 с нарушением срока на 2 рабочих дня.</a:t>
            </a:r>
          </a:p>
        </p:txBody>
      </p:sp>
    </p:spTree>
    <p:extLst>
      <p:ext uri="{BB962C8B-B14F-4D97-AF65-F5344CB8AC3E}">
        <p14:creationId xmlns:p14="http://schemas.microsoft.com/office/powerpoint/2010/main" val="4438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201" y="362074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экспертно-аналитического мероприятия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5481" y="888413"/>
            <a:ext cx="11084011" cy="5435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7675" algn="just">
              <a:lnSpc>
                <a:spcPct val="100000"/>
              </a:lnSpc>
              <a:buNone/>
            </a:pPr>
            <a:r>
              <a:rPr lang="ru-RU" sz="20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9.2.	В рамках проведения экспертно-аналитического мероприятия установлено, что Управлением в соответствии с пунктами 8, 22 части 1 статьи 93 Закона № 44-ФЗ в 2024 заключено 17 муниципальных контрактов году на </a:t>
            </a:r>
            <a:r>
              <a:rPr lang="ru-RU" sz="20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12 </a:t>
            </a:r>
            <a:r>
              <a:rPr lang="ru-RU" sz="20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685 376,85 рублей. Всего в 2024 (в 2025 включительно) Управлением в рамках заключенных муниципальных контрактов за 2024 год оплачено – 11 888 782,90 рублей.</a:t>
            </a:r>
          </a:p>
          <a:p>
            <a:pPr marL="0" indent="447675" algn="just">
              <a:lnSpc>
                <a:spcPct val="100000"/>
              </a:lnSpc>
              <a:buNone/>
            </a:pPr>
            <a:r>
              <a:rPr lang="ru-RU" sz="20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9.2.1</a:t>
            </a:r>
            <a:r>
              <a:rPr lang="ru-RU" sz="20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Проверкой </a:t>
            </a:r>
            <a:r>
              <a:rPr lang="ru-RU" sz="20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отсутствие в 2024 году нежилых помещений 125, 126, 147, 150 д. 10 по ул. Крылова, поз. 4-5 кв. 8 д. 14 по ул. Курильская </a:t>
            </a:r>
            <a:r>
              <a:rPr lang="ru-RU" sz="20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</a:t>
            </a:r>
            <a:r>
              <a:rPr lang="ru-RU" sz="20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Петропавловске-Камчатском на бухгалтерском учете Управления, в Реестре муниципального имущества городского округа, и, как следствие, отсутствие заключения муниципальных контрактов на оказание услуг теплоснабжения </a:t>
            </a:r>
            <a:r>
              <a:rPr lang="ru-RU" sz="20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ПАО </a:t>
            </a:r>
            <a:r>
              <a:rPr lang="ru-RU" sz="20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«Камчатскэнерго» в отношении вышеуказанных помещений не установлено. </a:t>
            </a:r>
          </a:p>
          <a:p>
            <a:pPr marL="0" indent="447675" algn="just">
              <a:lnSpc>
                <a:spcPct val="100000"/>
              </a:lnSpc>
              <a:buNone/>
            </a:pPr>
            <a:r>
              <a:rPr lang="ru-RU" sz="20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	Несвоевременная передача Управлением коммунального хозяйства нежилых помещений Управлению имущественных и земельных отношений в 2024 году и в иных периодах приводит к образованию фактической задолженности по уплате услуг теплоснабжения, а также к дополнительным расходам бюджета городского округа по уплате неустойки (пени), судебных расходов по оплате государственной пошлины и судебных издержек в 2024 году и в иных периодах. </a:t>
            </a:r>
          </a:p>
        </p:txBody>
      </p:sp>
    </p:spTree>
    <p:extLst>
      <p:ext uri="{BB962C8B-B14F-4D97-AF65-F5344CB8AC3E}">
        <p14:creationId xmlns:p14="http://schemas.microsoft.com/office/powerpoint/2010/main" val="30790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201" y="362074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экспертно-аналитического мероприятия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03189" y="1135548"/>
            <a:ext cx="10602097" cy="5435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7675" algn="just">
              <a:lnSpc>
                <a:spcPct val="10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	Экономия бюджетных средств, возникшая в результате применения конкурентных способов определения поставщиков, подрядчиков, исполнителей, составила 14 764 790,08 рублей, или 40,16 % от первоначально сформированных НМЦК свидетельствует об эффективном использовании средств бюджета городского округа.</a:t>
            </a:r>
          </a:p>
          <a:p>
            <a:pPr marL="0" indent="447675" algn="just">
              <a:lnSpc>
                <a:spcPct val="10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	В 2024 году основная часть муниципальных контрактов заключалась Управлением для исполнения мероприятий муниципальной программы «Управление муниципальным имуществом Петропавловск-Камчатского городского округа», утвержденной постановлением администрации ПКГО от 14.10.2016 № 1987. Общая сумма муниципальных контрактов, заключенных в рамках муниципальной программы в 2024 году составила в сумме 33 713 594,28 рублей.</a:t>
            </a:r>
          </a:p>
        </p:txBody>
      </p:sp>
    </p:spTree>
    <p:extLst>
      <p:ext uri="{BB962C8B-B14F-4D97-AF65-F5344CB8AC3E}">
        <p14:creationId xmlns:p14="http://schemas.microsoft.com/office/powerpoint/2010/main" val="42051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201" y="362074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экспертно-аналитического мероприятия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26989" y="769479"/>
            <a:ext cx="10817311" cy="5435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40005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проведения выборочного анализа эффективности закупок Управления в 2024 году, комиссией в составе: консультанта отдела имущественных отношений Управления, в присутствии сотрудников КСП проведен выездной визуальный осмотр объектов муниципального имущества, составляющего казну городского округа, в отношении которого в 2024 году заключались муниципальные контракты от 03.04.2024 № 06/24, от 16.05.2024 № 11/24, от 20.11.2024 №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0138300000424000822. По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проведенного визуального осмотра 26.02.2025 составлен соответствующий Акт визуального осмотра и обмеров от 27.02.2025 № б/н.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муниципального имущества, которые были осмотрены комиссией представлен в Таблице 2.</a:t>
            </a:r>
          </a:p>
          <a:p>
            <a:pPr marL="0" indent="447675" algn="just">
              <a:lnSpc>
                <a:spcPct val="100000"/>
              </a:lnSpc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389584"/>
              </p:ext>
            </p:extLst>
          </p:nvPr>
        </p:nvGraphicFramePr>
        <p:xfrm>
          <a:off x="904875" y="2813186"/>
          <a:ext cx="10595826" cy="3467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5826">
                  <a:extLst>
                    <a:ext uri="{9D8B030D-6E8A-4147-A177-3AD203B41FA5}">
                      <a16:colId xmlns:a16="http://schemas.microsoft.com/office/drawing/2014/main" val="4294863868"/>
                    </a:ext>
                  </a:extLst>
                </a:gridCol>
              </a:tblGrid>
              <a:tr h="320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75" marR="24975" marT="0" marB="0" anchor="ctr"/>
                </a:tc>
                <a:extLst>
                  <a:ext uri="{0D108BD9-81ED-4DB2-BD59-A6C34878D82A}">
                    <a16:rowId xmlns:a16="http://schemas.microsoft.com/office/drawing/2014/main" val="4186891705"/>
                  </a:ext>
                </a:extLst>
              </a:tr>
              <a:tr h="4171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Нежилое здание, расположенное по адресу: Камчатский край, г, Петропавловск-Камчатский, ул.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Рябиковская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 8, общей площадью 360,4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41:01:0010121:2003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75" marR="24975" marT="0" marB="0" anchor="ctr"/>
                </a:tc>
                <a:extLst>
                  <a:ext uri="{0D108BD9-81ED-4DB2-BD59-A6C34878D82A}">
                    <a16:rowId xmlns:a16="http://schemas.microsoft.com/office/drawing/2014/main" val="1702158895"/>
                  </a:ext>
                </a:extLst>
              </a:tr>
              <a:tr h="3764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(Здание пожарного ДЭПО), Камчатский край, г. Петропавловск-Камчатский, ул. Горького, д. 15а 41:01:0010118:1158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75" marR="24975" marT="0" marB="0" anchor="ctr"/>
                </a:tc>
                <a:extLst>
                  <a:ext uri="{0D108BD9-81ED-4DB2-BD59-A6C34878D82A}">
                    <a16:rowId xmlns:a16="http://schemas.microsoft.com/office/drawing/2014/main" val="970116250"/>
                  </a:ext>
                </a:extLst>
              </a:tr>
              <a:tr h="3764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(Здание спортивного зала), Камчатский край, г. Петропавловск-Камчатский, ул. Горького, д. 15а 41:01:0010118:1159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75" marR="24975" marT="0" marB="0" anchor="ctr"/>
                </a:tc>
                <a:extLst>
                  <a:ext uri="{0D108BD9-81ED-4DB2-BD59-A6C34878D82A}">
                    <a16:rowId xmlns:a16="http://schemas.microsoft.com/office/drawing/2014/main" val="130718874"/>
                  </a:ext>
                </a:extLst>
              </a:tr>
              <a:tr h="625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1.Разрушенное здание напротив остановки «Рыбзавод», расположенное по адресу: Петропавловск-Камчатский, ул. Уссурийская, кадастровый номер 41:01:0010110:746, площадью 133,4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(путем заколачивания оконных и дверных проемов жестяными листами)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75" marR="24975" marT="0" marB="0" anchor="ctr"/>
                </a:tc>
                <a:extLst>
                  <a:ext uri="{0D108BD9-81ED-4DB2-BD59-A6C34878D82A}">
                    <a16:rowId xmlns:a16="http://schemas.microsoft.com/office/drawing/2014/main" val="3822961111"/>
                  </a:ext>
                </a:extLst>
              </a:tr>
              <a:tr h="4171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Здание котельная, г. Петропавловск-Камчатский, ул. Партизанская, д.62а, кадастровый номер 41:01:0010122:941, площадью 68,8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(путем заколачивания оконных и дверных проемов жестяными листами)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75" marR="24975" marT="0" marB="0" anchor="ctr"/>
                </a:tc>
                <a:extLst>
                  <a:ext uri="{0D108BD9-81ED-4DB2-BD59-A6C34878D82A}">
                    <a16:rowId xmlns:a16="http://schemas.microsoft.com/office/drawing/2014/main" val="1729958210"/>
                  </a:ext>
                </a:extLst>
              </a:tr>
              <a:tr h="8419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Объект незавершенного строительства, г. Петропавловск-Камчатский, ул. Пограничная, 32а, кадастровый номер 41:01:0010123:2674, площадью 583,8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(путем заколачивания дверных проемов и оконных проемов первого этажа жестяными листами только со стороны многоквартирных домов)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75" marR="24975" marT="0" marB="0" anchor="ctr"/>
                </a:tc>
                <a:extLst>
                  <a:ext uri="{0D108BD9-81ED-4DB2-BD59-A6C34878D82A}">
                    <a16:rowId xmlns:a16="http://schemas.microsoft.com/office/drawing/2014/main" val="805897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5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201" y="362074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экспертно-аналитического мероприятия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26989" y="806549"/>
            <a:ext cx="10817311" cy="5435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40005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	По итогам проведения визуального осмотра комиссией зафиксирован ряд нарушений (недостатков), а именно:</a:t>
            </a:r>
          </a:p>
          <a:p>
            <a:pPr marL="44450" indent="40005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Доступ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нежилое здание, расположенное по адресу: г. Петропавловск-Камчатский, ул. Уссурийская, кадастровый номер 41:01:0010110:746, </a:t>
            </a:r>
            <a:r>
              <a:rPr lang="ru-RU" sz="1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площадью </a:t>
            </a:r>
            <a:r>
              <a:rPr lang="ru-RU" sz="19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133,4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ограничен путем заколачивания оконных и дверных проемов жестяными листами. Фактически большая половина здания разрушена, видны следы пожара и частичного обрушения стен и крыши. </a:t>
            </a:r>
          </a:p>
          <a:p>
            <a:pPr marL="0" indent="447675" algn="just">
              <a:lnSpc>
                <a:spcPct val="100000"/>
              </a:lnSpc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Ali\Downloads\WhatsApp Image 2025-02-26 at 16.15.59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4" b="20393"/>
          <a:stretch/>
        </p:blipFill>
        <p:spPr bwMode="auto">
          <a:xfrm>
            <a:off x="738660" y="2733708"/>
            <a:ext cx="5544431" cy="3454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Ali\Downloads\WhatsApp Image 2025-02-26 at 16.15.32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7"/>
          <a:stretch/>
        </p:blipFill>
        <p:spPr bwMode="auto">
          <a:xfrm>
            <a:off x="6450227" y="2701788"/>
            <a:ext cx="5226907" cy="3501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3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201" y="362074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экспертно-аналитического мероприятия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26989" y="806549"/>
            <a:ext cx="10817311" cy="5435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40005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13.2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объекта «Здание котельная, г. Петропавловск-Камчатский, ул. Партизанская, д. 62а, кадастровый номер 41:01:0010122:941, площадью 68,8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 усматриваются следы проведения работ по ограничению доступа путем заколачивания оконных и дверных проемов жестяными листами. </a:t>
            </a:r>
          </a:p>
          <a:p>
            <a:pPr marL="44450" indent="40005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 установлено, что доступ для неопределенного круга лиц на сегодняшний день не ограничен, в связи с практически полным отрыванием материала (жестяных листов) от дверных и оконных проемов.</a:t>
            </a:r>
          </a:p>
          <a:p>
            <a:pPr marL="44450" indent="40005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нежилым зданием находится объект (Резервуар для мазута), визуально зафиксировано, отсутствие следов эксплуатации указанного объекта. Согласно данным ЕГРН, объект принят на учет как бесхозяйный объект недвижимости, 02.10.2024.</a:t>
            </a:r>
          </a:p>
          <a:p>
            <a:pPr marL="0" indent="447675" algn="just">
              <a:lnSpc>
                <a:spcPct val="100000"/>
              </a:lnSpc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Ali\Downloads\WhatsApp Image 2025-02-26 at 16.29.5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3" y="3701467"/>
            <a:ext cx="3744629" cy="260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Ali\Downloads\WhatsApp Image 2025-02-27 at 14.36.16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34" y="3682314"/>
            <a:ext cx="3817903" cy="2626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Ali\Downloads\WhatsApp Image 2025-02-26 at 16.33.00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516" y="3707028"/>
            <a:ext cx="3123334" cy="2572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5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201" y="362074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экспертно-аналитического мероприятия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39346" y="991900"/>
            <a:ext cx="10817311" cy="5435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40005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13.3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Доступ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объект незавершенного строительства, г. Петропавловск-Камчатский, ул. Пограничная, 32а, кадастровый номер 41:01:0010123:2674, площадью 583,8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ограничен путем заколачивания оконных и дверных проемов жестяными листами только со стороны многоквартирных жилых домов. Вместе с тем, наблюдается отсутствие ограничения доступа в объект с торцевой части.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Ali\Downloads\WhatsApp Image 2025-02-26 at 17.10.1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6" y="2354126"/>
            <a:ext cx="5025073" cy="3490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Ali\Downloads\WhatsApp Image 2025-02-26 at 17.10.17 (1)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t="1695" r="25285" b="7047"/>
          <a:stretch/>
        </p:blipFill>
        <p:spPr bwMode="auto">
          <a:xfrm>
            <a:off x="6142167" y="2320820"/>
            <a:ext cx="5300190" cy="3536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33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201" y="362074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экспертно-аналитического мероприятия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40260" y="1422903"/>
            <a:ext cx="10466174" cy="5435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400050" algn="just">
              <a:lnSpc>
                <a:spcPct val="10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	В результате анализа эффективности проведения в 2024 году и в иных периодах Управлением закупок товаров, работ, услуг установлено, что в целом все закупки направлены на обеспечение муниципальных нужд городского округа. </a:t>
            </a:r>
          </a:p>
          <a:p>
            <a:pPr marL="44450" indent="400050" algn="just">
              <a:lnSpc>
                <a:spcPct val="10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	В соответствии с полномочиями собственника в сфере имущественных отношений, в том числе земельных участков городского округа (за исключением имущества, вовлеченного в жилищные отношения), установленными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453-нд, Управление не осуществляет должный контроль за сохранностью муниципального имущества городского округа, что приводит к неэффективному использованию средств бюджета городского округа в рамках заключенных муниципальных контрактов на выполнение работ по ограничению доступа на объекты недвижимого имущества, находящегося в собственности городского округа.</a:t>
            </a:r>
          </a:p>
        </p:txBody>
      </p:sp>
    </p:spTree>
    <p:extLst>
      <p:ext uri="{BB962C8B-B14F-4D97-AF65-F5344CB8AC3E}">
        <p14:creationId xmlns:p14="http://schemas.microsoft.com/office/powerpoint/2010/main" val="21066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201" y="732777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редложения по результатам экспертно-аналитического мероприятия:</a:t>
            </a:r>
            <a:endParaRPr lang="ru-RU" sz="24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99751" y="1659165"/>
            <a:ext cx="10120183" cy="5435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400050" algn="just">
              <a:lnSpc>
                <a:spcPct val="100000"/>
              </a:lnSpc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Отчет о результатах экспертно-аналитического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направить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сведения: </a:t>
            </a:r>
          </a:p>
          <a:p>
            <a:pPr marL="38735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Городскую Думу Петропавловск-Камчатского городского округа;</a:t>
            </a:r>
          </a:p>
          <a:p>
            <a:pPr marL="38735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450" lvl="0" indent="498475" algn="just">
              <a:lnSpc>
                <a:spcPct val="100000"/>
              </a:lnSpc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адрес объекта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экспертно-аналитического мероприятия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направить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письмо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предложениями (рекомендациями) по устранению выявленных нарушений, а также с целью дальнейшего использования в работе и недопущения нарушений в дальнейшем.</a:t>
            </a:r>
          </a:p>
          <a:p>
            <a:pPr marL="387350" indent="-34290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1" y="287676"/>
            <a:ext cx="11726944" cy="6402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50" y="1096665"/>
            <a:ext cx="1613431" cy="1550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5422" y="2532554"/>
            <a:ext cx="11223056" cy="14773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330" y="4477765"/>
            <a:ext cx="11719420" cy="151840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756" y="604647"/>
            <a:ext cx="10404389" cy="5734611"/>
          </a:xfrm>
        </p:spPr>
        <p:txBody>
          <a:bodyPr>
            <a:noAutofit/>
          </a:bodyPr>
          <a:lstStyle/>
          <a:p>
            <a:pPr marL="0" indent="447675" algn="just">
              <a:buNone/>
            </a:pP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Основание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экспертно-аналитического мероприятия :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47675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плана деятельности Контрольно-счетной палаты Петропавловск-Камчатского городского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округа*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год, утвержденного приказом Контрольно-счетной палаты от 27.12.2024 №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66-КСП.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экспертно-аналитического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: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	анализ соблюдения законодательства о контрактной системе при осуществлении закупок товаров, работ, услуг для обеспечения нужд Петропавловск-Камчатского городского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округа**;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	анализ и оценка ответственности за результативность обеспечения государственных и муниципальных нужд, эффективность осуществления закупок, определенных статьей 12 Федерального закона от 05.04.2013 №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44-ФЗ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контрактной системе в сфере закупок товаров, работ, услуг для обеспечения государственных и муниципальных нужд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Предмет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экспертно-аналитического мероприятия :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округа, направляемые на закупки в соответствии с требованиями законодательства о контрактной системе в сфере закупок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*Далее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Контрольно-счетная палата, КСП</a:t>
            </a:r>
            <a:r>
              <a:rPr lang="ru-RU" sz="1400" dirty="0" smtClean="0"/>
              <a:t>.</a:t>
            </a: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**Далее – городской округ, ПКГО.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49638" y="5931017"/>
            <a:ext cx="696285" cy="926983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184" y="839426"/>
            <a:ext cx="10429102" cy="6380703"/>
          </a:xfrm>
        </p:spPr>
        <p:txBody>
          <a:bodyPr>
            <a:noAutofit/>
          </a:bodyPr>
          <a:lstStyle/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Проверяемый период: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(иные периоды в случае необходимости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Объект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экспертно-аналитического мероприятия: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и земельных отношений администрации Петропавловск-Камчатского городского округа – муниципальное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</a:t>
            </a: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Срок проведения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экспертно-аналитического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15.01.2025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28.02.2025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endParaRPr lang="ru-RU" sz="2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экспертно-аналитического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 </a:t>
            </a:r>
            <a:endParaRPr lang="ru-RU" sz="20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314325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«Выборочный аудит закупок, осуществленных Управлением имущественных и земельных отношений администрации Петропавловск-Камчатского городского округа – муниципальным учреждением»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169863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169863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169863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– Управление, УИЗО, Заказчик.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169863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169863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169863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169863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169863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2913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*Далее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и земельных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отношений, УИЗО.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400050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49638" y="5931017"/>
            <a:ext cx="696285" cy="926983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201" y="320701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экспертно-аналитического мероприятия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56054" y="938115"/>
            <a:ext cx="11022227" cy="5357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447675" algn="just">
              <a:lnSpc>
                <a:spcPct val="100000"/>
              </a:lnSpc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Управлением в полной мере соблюдается законодательство РФ в части планирования закупок товаров, работ, услуг для обеспечения государственных и муниципальных нужд, установленных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 Федерального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от 05.04.2013 № 44-ФЗ «О контрактной системе в сфере закупок товаров, работ, услуг для обеспечения государственных и муниципальных нужд»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7675" algn="just">
              <a:lnSpc>
                <a:spcPct val="100000"/>
              </a:lnSpc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В соответствии с требованиями части 6 статьи 16 Закона № 44-ФЗ, пункта 12 Положения № 1279 план-график закупок товаров, работ, услуг на 2024 финансовый год и на плановый период 2025 и 2026 годов (версия 0) утвержден и размещен на сайте ЕИС 01.12.2023.</a:t>
            </a:r>
          </a:p>
          <a:p>
            <a:pPr marL="0" lvl="1" indent="447675" algn="just">
              <a:lnSpc>
                <a:spcPct val="100000"/>
              </a:lnSpc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В проверяемом периоде в план-график закупок Управления на 2024 год и плановый период 2025-2026 годов внесено 81 (восемьдесят одно) изменение, сведения которых утверждены и размещены в ЕИС без нарушения срока, содержание и форма плана-графика закупок Управления соответствуют нормам статьи 16 Закона № 44-ФЗ и Постановления № 1279.</a:t>
            </a:r>
          </a:p>
          <a:p>
            <a:pPr marL="0" lvl="1" indent="447675" algn="just">
              <a:lnSpc>
                <a:spcPct val="100000"/>
              </a:lnSpc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В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частью 5 статьи 19 Закона № 44-ФЗ Управлением приказом от 10.06.2024 № ОРД-06-02/787/24 утверждены нормативные затраты на обеспечение функций УИЗО, и приказом от 15.09.2021 № 363/21 утвержден Перечень отдельных видов товаров, работ, услуг, их потребительских свойств (в том числе качество) и иные характеристики (в том числе предельные цены товаров, работ, услуг) к ним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indent="447675" algn="just">
              <a:lnSpc>
                <a:spcPct val="100000"/>
              </a:lnSpc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</a:p>
          <a:p>
            <a:pPr marL="0" lvl="1" indent="447675" algn="just">
              <a:lnSpc>
                <a:spcPct val="100000"/>
              </a:lnSpc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– Закон № 44-ФЗ.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170" y="263565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экспертно-аналитического мероприятия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18984" y="921280"/>
            <a:ext cx="11022228" cy="5521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447675" algn="just">
              <a:lnSpc>
                <a:spcPct val="10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Анализ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требований статей 22, 25, 26, 30, 38, 39, 40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44-ФЗ показал следующее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7675" algn="just"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	Нарушений требований статьи 22 Закона № 44-ФЗ в части применяемых Управлением методов составления НМЦК проверкой не установлено;</a:t>
            </a:r>
          </a:p>
          <a:p>
            <a:pPr marL="0" lvl="1" indent="447675" algn="just"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5.2.	В соответствии со статьей 25 Закона № 44-ФЗ Управлением в 2024 году совместные конкурсы (аукционы) не проводились;</a:t>
            </a:r>
          </a:p>
          <a:p>
            <a:pPr marL="0" lvl="1" indent="447675" algn="just"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	В соответствии со статьей 26 Закона № 44-ФЗ и Постановлением № 2524 полномочия на определение поставщиков (подрядчиков, исполнителей) для заказчиков городского округа возложены на УОМЗ;</a:t>
            </a:r>
          </a:p>
          <a:p>
            <a:pPr marL="0" lvl="1" indent="447675" algn="just">
              <a:lnSpc>
                <a:spcPct val="10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5.4.	В соответствии с частью 1 статьи 30 Закона № 44-ФЗ расчет совокупного годового объема закупок Управления для СМП с учетом части 1.1 Закона № 44-ФЗ, составляет 23 399 449,26 рублей, фактический объем закупок Управления у СМП, СОНКО составил 8 276 614,53 рублей (35,4 % от совокупного годового объема закупок);</a:t>
            </a:r>
          </a:p>
          <a:p>
            <a:pPr marL="45720" lvl="0" indent="0" algn="just">
              <a:buNone/>
            </a:pP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14325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201" y="362074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экспертно-аналитического мероприятия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42551" y="1024337"/>
            <a:ext cx="10923373" cy="5435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7675" algn="just">
              <a:lnSpc>
                <a:spcPct val="85000"/>
              </a:lnSpc>
              <a:buNone/>
            </a:pPr>
            <a:r>
              <a:rPr lang="ru-RU" sz="20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5.5.	На основании приказов УИЗО в Управлении в 2023-2024 годах назначен контрактный управляющий – должностное лицо, ответственное за осуществление закупок. Квалификационные требования к уровню профессионального образования контрактного управляющего УИЗО соответствуют требования части 6 статьи 38 Закона № 44-ФЗ. Должностная инструкция контрактного управляющего УИЗО соответствует части 4 статьи 38 Закона № 44-ФЗ;</a:t>
            </a:r>
          </a:p>
          <a:p>
            <a:pPr marL="0" lvl="0" indent="447675" algn="just">
              <a:lnSpc>
                <a:spcPct val="85000"/>
              </a:lnSpc>
              <a:buNone/>
            </a:pPr>
            <a:r>
              <a:rPr lang="ru-RU" sz="20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5.6</a:t>
            </a:r>
            <a:r>
              <a:rPr lang="ru-RU" sz="20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В нарушение требований части 1 статьи 38 Закона № 44-ФЗ в Управлении в 2023-2024 годах отсутствовала контрактная служба;</a:t>
            </a:r>
          </a:p>
          <a:p>
            <a:pPr marL="0" lvl="0" indent="447675" algn="just">
              <a:lnSpc>
                <a:spcPct val="85000"/>
              </a:lnSpc>
              <a:buNone/>
            </a:pPr>
            <a:r>
              <a:rPr lang="ru-RU" sz="20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5.7.	В соответствии с требованиями статьи 39 Закона № 44-ФЗ УОМЗ в целях осуществления своих полномочий разработан и утвержден приказ от </a:t>
            </a:r>
            <a:r>
              <a:rPr lang="ru-RU" sz="20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16.12.2021 № </a:t>
            </a:r>
            <a:r>
              <a:rPr lang="ru-RU" sz="20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1095, в соответствии с которым установлен порядок формирования комиссии, полномочия комиссии, регламент работы комиссии, ответственность членов комиссии, запреты при осуществлении полномочий комиссии;</a:t>
            </a:r>
          </a:p>
          <a:p>
            <a:pPr marL="0" lvl="0" indent="447675" algn="just">
              <a:lnSpc>
                <a:spcPct val="85000"/>
              </a:lnSpc>
              <a:buNone/>
            </a:pPr>
            <a:r>
              <a:rPr lang="ru-RU" sz="20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5.8.	По результатам анализа формирования комиссии по осуществлению закупок, для обеспечения деятельности Управления, нарушений статьи 39 </a:t>
            </a:r>
            <a:r>
              <a:rPr lang="ru-RU" sz="20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 </a:t>
            </a:r>
            <a:r>
              <a:rPr lang="ru-RU" sz="20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44-ФЗ не установлено;</a:t>
            </a:r>
          </a:p>
          <a:p>
            <a:pPr marL="0" lvl="0" indent="447675" algn="just">
              <a:lnSpc>
                <a:spcPct val="85000"/>
              </a:lnSpc>
              <a:buNone/>
            </a:pPr>
            <a:r>
              <a:rPr lang="ru-RU" sz="20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5.9.	В соответствии с требованиями статьи 40 Закона № 44-ФЗ Управлением в 2024 году не привлекались специализированные организации для выполнения отдельных функций по определению поставщика (подрядчика, исполнителя</a:t>
            </a:r>
            <a:r>
              <a:rPr lang="ru-RU" sz="20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447675" algn="just">
              <a:lnSpc>
                <a:spcPct val="85000"/>
              </a:lnSpc>
              <a:buNone/>
            </a:pP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7675" algn="just">
              <a:buNone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14325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201" y="362074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экспертно-аналитического мероприятия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4908" y="777202"/>
            <a:ext cx="10923373" cy="5435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7675" algn="just">
              <a:lnSpc>
                <a:spcPct val="81000"/>
              </a:lnSpc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Выборочным анализом контрактов, заключенным по результатам проведения конкурентных процедур определения поставщика (подрядчика, исполнителя), установлено следующее:</a:t>
            </a:r>
          </a:p>
          <a:p>
            <a:pPr marL="0" indent="447675" algn="just">
              <a:lnSpc>
                <a:spcPct val="81000"/>
              </a:lnSpc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6.1.	В 2024 году УИЗО осуществлена фактическая оплата двух муниципальных контрактов от 06.06.2023 №№ 408, 409, срок действия которых установлен до 31.12.2023, в сумме 1 402 334,74 рублей. Заказчиком проведена претензионная работа в отношении подрядчика, исполнения им обязательств надлежащим образом, предусмотренными муниципальными контрактами. Все претензии оплачены подрядчиком в полном объеме в размере 174 219,15 рублей (переплата 5 378,03 рублей);</a:t>
            </a:r>
          </a:p>
          <a:p>
            <a:pPr marL="0" indent="447675" algn="just">
              <a:lnSpc>
                <a:spcPct val="81000"/>
              </a:lnSpc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 В 2024 году не исполнено 3 муниципальных контракта:</a:t>
            </a:r>
          </a:p>
          <a:p>
            <a:pPr marL="0" indent="442913" algn="just">
              <a:lnSpc>
                <a:spcPct val="81000"/>
              </a:lnSpc>
              <a:buFont typeface="Arial" panose="020B0604020202020204" pitchFamily="34" charset="0"/>
              <a:buChar char="•"/>
              <a:tabLst>
                <a:tab pos="542925" algn="l"/>
                <a:tab pos="1168400" algn="l"/>
              </a:tabLst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от 03.06.2024 № 304. По окончанию выполнения работ контакта № 304 подрядчику будет выставлена претензия за просрочку исполнения обязательств, в целях отражения в претензии общей суммы неустойки и недопущения списания неустойки в соответствии с Постановлением № 783;</a:t>
            </a:r>
          </a:p>
          <a:p>
            <a:pPr marL="0" indent="442913" algn="just">
              <a:lnSpc>
                <a:spcPct val="81000"/>
              </a:lnSpc>
              <a:buFont typeface="Arial" panose="020B0604020202020204" pitchFamily="34" charset="0"/>
              <a:buChar char="•"/>
              <a:tabLst>
                <a:tab pos="542925" algn="l"/>
                <a:tab pos="1168400" algn="l"/>
              </a:tabLst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от 14.11.2024 № 0138300000424000818. Заказчиком частично приняты результаты работ в соответствии с актом сдачи-приемки выполненных работ от 31.01.2025 (на основании счета-фактуры от 24.01.2025 № 309). Управлением осуществлено начисление неустойки за период с 17.12.2024-23.01.2025 в сумме 6 384,00 рублей;</a:t>
            </a:r>
          </a:p>
          <a:p>
            <a:pPr marL="0" indent="442913" algn="just">
              <a:lnSpc>
                <a:spcPct val="81000"/>
              </a:lnSpc>
              <a:buFont typeface="Arial" panose="020B0604020202020204" pitchFamily="34" charset="0"/>
              <a:buChar char="•"/>
              <a:tabLst>
                <a:tab pos="542925" algn="l"/>
                <a:tab pos="1168400" algn="l"/>
              </a:tabLst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от 01.08.2024 № 489. УИЗО проведена претензионная работа в отношении подрядчика за нарушение сроков выполнения работ. Управлением приняты результаты работ подрядчика (акт сдачи-приемки выполненных работ от 22.01.2025), осуществлено списание начисленных и неуплаченных сумм неустоек (штрафов, пеней) в соответствии с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№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783;</a:t>
            </a:r>
          </a:p>
        </p:txBody>
      </p:sp>
    </p:spTree>
    <p:extLst>
      <p:ext uri="{BB962C8B-B14F-4D97-AF65-F5344CB8AC3E}">
        <p14:creationId xmlns:p14="http://schemas.microsoft.com/office/powerpoint/2010/main" val="37126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201" y="362074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экспертно-аналитического мероприятия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42551" y="838986"/>
            <a:ext cx="10923373" cy="5435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7675" algn="just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6.3.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году частично исполнен муниципальный контракт от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08.07.2024 №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425. Заказчиком результаты работ приняты частично по акту сдачи-приемки оказанных услуг от 16.12.2024. Заказчиком не приняты работы в отношении 36 объектов. На основании акта сдачи-приемки оказанных услуг от 16.12.2024 исполнение муниципального контракта от 08.07.2024 № 425 составило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554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376,44 рублей;</a:t>
            </a:r>
          </a:p>
          <a:p>
            <a:pPr marL="0" indent="447675" algn="just">
              <a:lnSpc>
                <a:spcPct val="10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6.4. В 2024 году муниципальные контракты исполнены с нарушением срока:</a:t>
            </a:r>
          </a:p>
          <a:p>
            <a:pPr marL="0" indent="442913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от 07.10.2024 № 0138300000424000683. Срок поставки товара – в течении 64 календарных дня с даты заключения контракта (10.12.2024). Поставка осуществлена 23.12.2024 . УИЗО проведена претензионная работа в отношении поставщика (выставлена претензия от 18.12.2024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000,00 рублей);</a:t>
            </a:r>
          </a:p>
          <a:p>
            <a:pPr marL="0" indent="442913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от 22.04.2024 № 218. Срок окончания оказания услуг – в течение 30 календарных дней, с даты заключения контракта (22.05.2024). Услуги оказаны 27.05.2024. УИЗО проведена претензионная работа в отношении поставщика (выставлена претензия от 07.06.2024 на сумму 73,86 рублей);</a:t>
            </a:r>
          </a:p>
        </p:txBody>
      </p:sp>
    </p:spTree>
    <p:extLst>
      <p:ext uri="{BB962C8B-B14F-4D97-AF65-F5344CB8AC3E}">
        <p14:creationId xmlns:p14="http://schemas.microsoft.com/office/powerpoint/2010/main" val="3503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201" y="362074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экспертно-аналитического мероприятия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42551" y="838986"/>
            <a:ext cx="10923373" cy="5435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7675" algn="just">
              <a:lnSpc>
                <a:spcPct val="10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	В 2024 году Управлением осуществлена окончательная оплата муниципального контракта от 18.12.2023 № 0138300000423000890 на приобретение подвижного состава пассажирского транспорта общего пользования, заключенного с ООО «Лига Авто». Общая сумма контракта составила 147 500 000,00 рублей, из них в 2023 году произведен авансовый платеж поставщику в размере 30 % в пределах доведенных Управлению лимитов бюджетных обязательств в сумме 44 250 000,00 рублей, в 2024 году произведен окончательный платеж поставщику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103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250 000,00 рублей. Акт приема-передачи вклада в имущество АО «Автопарк», являющийся приложением к Договору от 22.03.2024 № 1, подписан 22.03.2024.</a:t>
            </a:r>
          </a:p>
          <a:p>
            <a:pPr marL="0" indent="447675" algn="just">
              <a:lnSpc>
                <a:spcPct val="10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	Анализ достижения целей закупок, осуществленных Управлением в 2024 году (в том числе, закупок осуществленных в 2023 году и оплаченных Управлением в 2024 году), показал, что цели Управления, ради которых осуществляются закупки товаров, работ, услуг для обеспечения государственных и муниципальных нужд в соответствии с Законом № 44-ФЗ, в целом достигаются Управлением, за исключением ряда случаев неисполнения (неполного исполнения) муниципальных контрактов (договоров) подрядчиками/поставщиками/исполнителями.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36125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7405</TotalTime>
  <Words>981</Words>
  <Application>Microsoft Office PowerPoint</Application>
  <PresentationFormat>Широкоэкранный</PresentationFormat>
  <Paragraphs>161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Times New Roman</vt:lpstr>
      <vt:lpstr>Wingdings</vt:lpstr>
      <vt:lpstr>Базис</vt:lpstr>
      <vt:lpstr>ОТЧЕТ о результатах экспертно-аналитического мероприятия </vt:lpstr>
      <vt:lpstr>Презентация PowerPoint</vt:lpstr>
      <vt:lpstr>Презентация PowerPoint</vt:lpstr>
      <vt:lpstr>Выводы по результатам экспертно-аналитического мероприятия :</vt:lpstr>
      <vt:lpstr>Выводы по результатам экспертно-аналитического мероприятия :</vt:lpstr>
      <vt:lpstr>Выводы по результатам экспертно-аналитического мероприятия :</vt:lpstr>
      <vt:lpstr>Выводы по результатам экспертно-аналитического мероприятия :</vt:lpstr>
      <vt:lpstr>Выводы по результатам экспертно-аналитического мероприятия :</vt:lpstr>
      <vt:lpstr>Выводы по результатам экспертно-аналитического мероприятия :</vt:lpstr>
      <vt:lpstr>Выводы по результатам экспертно-аналитического мероприятия :</vt:lpstr>
      <vt:lpstr>Выводы по результатам экспертно-аналитического мероприятия :</vt:lpstr>
      <vt:lpstr>Выводы по результатам экспертно-аналитического мероприятия :</vt:lpstr>
      <vt:lpstr>Выводы по результатам экспертно-аналитического мероприятия :</vt:lpstr>
      <vt:lpstr>Выводы по результатам экспертно-аналитического мероприятия :</vt:lpstr>
      <vt:lpstr>Выводы по результатам экспертно-аналитического мероприятия :</vt:lpstr>
      <vt:lpstr>Выводы по результатам экспертно-аналитического мероприятия :</vt:lpstr>
      <vt:lpstr>Выводы по результатам экспертно-аналитического мероприятия :</vt:lpstr>
      <vt:lpstr>Предложения по результатам экспертно-аналитического мероприятия: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записка</dc:title>
  <dc:creator>Курмаева Светлана Рашидовна</dc:creator>
  <cp:lastModifiedBy>Ли Алина Романовна</cp:lastModifiedBy>
  <cp:revision>641</cp:revision>
  <cp:lastPrinted>2025-04-02T01:55:50Z</cp:lastPrinted>
  <dcterms:created xsi:type="dcterms:W3CDTF">2022-03-02T21:34:15Z</dcterms:created>
  <dcterms:modified xsi:type="dcterms:W3CDTF">2025-04-02T01:56:16Z</dcterms:modified>
</cp:coreProperties>
</file>