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358" r:id="rId1"/>
    <p:sldMasterId id="2147484370" r:id="rId2"/>
    <p:sldMasterId id="2147484394" r:id="rId3"/>
  </p:sldMasterIdLst>
  <p:notesMasterIdLst>
    <p:notesMasterId r:id="rId17"/>
  </p:notesMasterIdLst>
  <p:sldIdLst>
    <p:sldId id="256" r:id="rId4"/>
    <p:sldId id="257" r:id="rId5"/>
    <p:sldId id="263" r:id="rId6"/>
    <p:sldId id="345" r:id="rId7"/>
    <p:sldId id="362" r:id="rId8"/>
    <p:sldId id="354" r:id="rId9"/>
    <p:sldId id="363" r:id="rId10"/>
    <p:sldId id="361" r:id="rId11"/>
    <p:sldId id="356" r:id="rId12"/>
    <p:sldId id="366" r:id="rId13"/>
    <p:sldId id="365" r:id="rId14"/>
    <p:sldId id="352" r:id="rId15"/>
    <p:sldId id="288" r:id="rId16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C2CA"/>
    <a:srgbClr val="CC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7" autoAdjust="0"/>
  </p:normalViewPr>
  <p:slideViewPr>
    <p:cSldViewPr snapToGrid="0">
      <p:cViewPr varScale="1">
        <p:scale>
          <a:sx n="101" d="100"/>
          <a:sy n="101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928C6-BA60-4288-8294-054D4ED65875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1601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4CE31-6DE7-45F3-95CF-16547367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1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75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3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7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58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1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11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7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6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781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1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893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935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98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1072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2138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2412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295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2538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06029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353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2430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5762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8899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2731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9302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79290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1266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7424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5083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5270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4641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598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4284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9785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234714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1519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7779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150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9092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9100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1353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324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985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408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4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92EB44-216C-4FE0-9DC8-CF896C48DB60}" type="datetime1">
              <a:rPr lang="ru-RU" smtClean="0"/>
              <a:t>18.12.2024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71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10" Type="http://schemas.openxmlformats.org/officeDocument/2006/relationships/image" Target="../media/image15.svg"/><Relationship Id="rId4" Type="http://schemas.openxmlformats.org/officeDocument/2006/relationships/image" Target="../media/image11.sv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10" Type="http://schemas.openxmlformats.org/officeDocument/2006/relationships/image" Target="../media/image15.svg"/><Relationship Id="rId4" Type="http://schemas.openxmlformats.org/officeDocument/2006/relationships/image" Target="../media/image11.sv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10" Type="http://schemas.openxmlformats.org/officeDocument/2006/relationships/image" Target="../media/image15.svg"/><Relationship Id="rId4" Type="http://schemas.openxmlformats.org/officeDocument/2006/relationships/image" Target="../media/image11.sv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E14057-269F-2A8B-673A-439720839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182"/>
            <a:ext cx="12277164" cy="81528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281" y="2239861"/>
            <a:ext cx="11719420" cy="232261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контрольного мероприятия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3126" y="3920150"/>
            <a:ext cx="11223056" cy="239187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«Выборочная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целевого и эффективного использования бюджетных средств, выделенных на основное мероприятие 2.9 «Организация ритуальных услуг и содержания мест захоронения» подпрограммы 2 «Обустройство и содержание мест захоронения, а также организация ритуальных услуг» муниципальной программы «Формирование современной городской среды в Петропавловск-Камчатском городском округе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истекший период 2024 года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3126" y="1361564"/>
            <a:ext cx="112230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20" y="355689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248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832699" y="974928"/>
            <a:ext cx="11029664" cy="401385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Выборочным визуальным осмотром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86D81-5DDE-312C-AFB3-ACC88207B7A0}"/>
              </a:ext>
            </a:extLst>
          </p:cNvPr>
          <p:cNvSpPr txBox="1"/>
          <p:nvPr/>
        </p:nvSpPr>
        <p:spPr>
          <a:xfrm>
            <a:off x="11794836" y="6552408"/>
            <a:ext cx="48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ru-RU" dirty="0"/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661ADA8D-FC8D-A346-0648-63A6EC5EEBF2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1AB79B41-B32D-5319-6F6A-E13902D5A139}"/>
              </a:ext>
            </a:extLst>
          </p:cNvPr>
          <p:cNvSpPr/>
          <p:nvPr/>
        </p:nvSpPr>
        <p:spPr>
          <a:xfrm>
            <a:off x="802536" y="1421724"/>
            <a:ext cx="4712144" cy="1594853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части цвета табличка на двери не соответствуют требованиям Технического задания к Контракту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144-СК/23х (фактически синего цвета, буквы и обрамление золотого, в ТЗ – золото (буквы и обрамление) / коричневый цвет (табличка)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1AB79B41-B32D-5319-6F6A-E13902D5A139}"/>
              </a:ext>
            </a:extLst>
          </p:cNvPr>
          <p:cNvSpPr/>
          <p:nvPr/>
        </p:nvSpPr>
        <p:spPr>
          <a:xfrm>
            <a:off x="5986022" y="1376313"/>
            <a:ext cx="5876338" cy="1640264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конструкции кованной на 2 цветника не соответствуют требованиям Технического задания к Контракту № 143-СК/23х (высота – 1000 мм (ТЗ – 1000 мм); ширина – 685 мм (ТЗ – 700 мм); длина – 3103 мм (ТЗ – 3100 мм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36" y="3016577"/>
            <a:ext cx="4712144" cy="38414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22" y="3016577"/>
            <a:ext cx="2978867" cy="38414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92" y="3026004"/>
            <a:ext cx="2897470" cy="383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08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832699" y="1093510"/>
            <a:ext cx="11029664" cy="1706252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Выборочным визуальным осмотром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фактическая протяженность профильной трубы используемой при усилении конструкции каркаса 59 контейнерных площадок посредством сварки к опорным стойкам контейнерных площадок составила 569,95 метров, что меньше на 150,05 метров профильной трубы, заявленной в Контракте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59-СК/23мк (720 метров), длина и ширина профильной трубы 20*40 мм соответствует размерам заявленным в Контракте № 59-СК/23мк, толщину профильной трубы не удалось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все трубы припаяны к опорным стойкам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86D81-5DDE-312C-AFB3-ACC88207B7A0}"/>
              </a:ext>
            </a:extLst>
          </p:cNvPr>
          <p:cNvSpPr txBox="1"/>
          <p:nvPr/>
        </p:nvSpPr>
        <p:spPr>
          <a:xfrm>
            <a:off x="11794836" y="6552408"/>
            <a:ext cx="46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ru-RU" dirty="0"/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661ADA8D-FC8D-A346-0648-63A6EC5EEBF2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99" y="2799762"/>
            <a:ext cx="3833569" cy="4058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68" y="2799762"/>
            <a:ext cx="4081806" cy="40582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380" y="2808998"/>
            <a:ext cx="3217984" cy="405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1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1AB79B41-B32D-5319-6F6A-E13902D5A139}"/>
              </a:ext>
            </a:extLst>
          </p:cNvPr>
          <p:cNvSpPr/>
          <p:nvPr/>
        </p:nvSpPr>
        <p:spPr>
          <a:xfrm>
            <a:off x="514561" y="1415684"/>
            <a:ext cx="4343864" cy="218497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Отчет о результатах контрольного мероприятия направить для сведения: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Городскую Думу Петропавловск-Камчатского городского округа;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Главе Петропавловск-Камчатского городского округа.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B51333-4DFD-C12A-89DE-8BFF85532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063" y1="27865" x2="19824" y2="26953"/>
                        <a14:foregroundMark x1="10547" y1="64974" x2="10449" y2="68880"/>
                        <a14:foregroundMark x1="50098" y1="71615" x2="48336" y2="76760"/>
                        <a14:foregroundMark x1="75195" y1="61328" x2="81641" y2="80990"/>
                        <a14:foregroundMark x1="79785" y1="73307" x2="81738" y2="80859"/>
                        <a14:foregroundMark x1="81055" y1="76302" x2="82422" y2="80859"/>
                        <a14:foregroundMark x1="48012" y1="78385" x2="47949" y2="78776"/>
                        <a14:foregroundMark x1="48242" y1="76953" x2="48012" y2="78385"/>
                        <a14:foregroundMark x1="89648" y1="13802" x2="89355" y2="51693"/>
                        <a14:foregroundMark x1="16514" y1="27344" x2="19915" y2="26803"/>
                        <a14:foregroundMark x1="14063" y1="27734" x2="16514" y2="27344"/>
                        <a14:foregroundMark x1="22856" y1="28062" x2="21387" y2="27083"/>
                        <a14:foregroundMark x1="22804" y1="27901" x2="21387" y2="27214"/>
                        <a14:foregroundMark x1="14160" y1="27474" x2="19629" y2="26823"/>
                        <a14:foregroundMark x1="19629" y1="26823" x2="22913" y2="28243"/>
                        <a14:foregroundMark x1="16339" y1="27214" x2="19434" y2="26563"/>
                        <a14:foregroundMark x1="19434" y1="26563" x2="22656" y2="27083"/>
                        <a14:foregroundMark x1="23926" y1="29297" x2="22363" y2="27474"/>
                        <a14:foregroundMark x1="16142" y1="26953" x2="19043" y2="26432"/>
                        <a14:foregroundMark x1="13965" y1="27344" x2="16142" y2="26953"/>
                        <a14:foregroundMark x1="19043" y1="26432" x2="22949" y2="27083"/>
                        <a14:foregroundMark x1="13672" y1="28255" x2="14941" y2="27474"/>
                        <a14:foregroundMark x1="14160" y1="56120" x2="14160" y2="56120"/>
                        <a14:foregroundMark x1="14355" y1="56380" x2="14355" y2="56380"/>
                        <a14:foregroundMark x1="82715" y1="80078" x2="82715" y2="80078"/>
                        <a14:foregroundMark x1="82813" y1="80990" x2="82813" y2="80990"/>
                        <a14:backgroundMark x1="82715" y1="78255" x2="81348" y2="74870"/>
                        <a14:backgroundMark x1="82715" y1="79427" x2="81836" y2="77083"/>
                        <a14:backgroundMark x1="48828" y1="78385" x2="48828" y2="78385"/>
                        <a14:backgroundMark x1="13086" y1="60938" x2="13770" y2="58073"/>
                        <a14:backgroundMark x1="24512" y1="29427" x2="23436" y2="27802"/>
                        <a14:backgroundMark x1="22656" y1="27083" x2="22656" y2="27083"/>
                        <a14:backgroundMark x1="23145" y1="26953" x2="23145" y2="26953"/>
                        <a14:backgroundMark x1="23047" y1="26953" x2="23047" y2="26953"/>
                        <a14:backgroundMark x1="22949" y1="27083" x2="22949" y2="27083"/>
                        <a14:backgroundMark x1="22363" y1="26953" x2="22363" y2="26953"/>
                        <a14:backgroundMark x1="22559" y1="26693" x2="22559" y2="26693"/>
                        <a14:backgroundMark x1="22461" y1="27083" x2="22461" y2="27083"/>
                        <a14:backgroundMark x1="22070" y1="26693" x2="22070" y2="26693"/>
                        <a14:backgroundMark x1="21680" y1="26432" x2="21680" y2="26432"/>
                        <a14:backgroundMark x1="21680" y1="26563" x2="21680" y2="26563"/>
                        <a14:backgroundMark x1="13965" y1="27214" x2="13965" y2="27214"/>
                        <a14:backgroundMark x1="14258" y1="27214" x2="14258" y2="27214"/>
                        <a14:backgroundMark x1="14551" y1="27083" x2="14551" y2="27083"/>
                        <a14:backgroundMark x1="15137" y1="26953" x2="15137" y2="26953"/>
                        <a14:backgroundMark x1="14160" y1="56380" x2="14160" y2="56380"/>
                        <a14:backgroundMark x1="24023" y1="53516" x2="24023" y2="53516"/>
                        <a14:backgroundMark x1="82910" y1="81120" x2="82910" y2="81120"/>
                        <a14:backgroundMark x1="83105" y1="81120" x2="83105" y2="81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2" y="3987142"/>
            <a:ext cx="3691917" cy="2768938"/>
          </a:xfrm>
          <a:prstGeom prst="rect">
            <a:avLst/>
          </a:prstGeom>
        </p:spPr>
      </p:pic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4576C24A-910E-15B7-B752-DFCB6E93CC6E}"/>
              </a:ext>
            </a:extLst>
          </p:cNvPr>
          <p:cNvSpPr/>
          <p:nvPr/>
        </p:nvSpPr>
        <p:spPr>
          <a:xfrm>
            <a:off x="5069941" y="1269268"/>
            <a:ext cx="6730185" cy="5409134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представление в Муниципальное казенное учреждение «Служба благоустройства Петропавловск-Камчатского городского округа» для принятия мер по устранению выявленных нарушений и недостатков, привлечению к ответственности должностных лиц, виновных в допущенных нарушениях, а также мер по пресечению и предупреждению нарушений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Направить информационное письмо в адрес Управления дорожного хозяйства, транспорта и благоустройства администрации Петропавловск-Камчатского городского округа, в целях устранения нарушений в отчетах и предупреждения выявленных нарушений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Управлению учреждения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Отчет о результатах контрольного мероприятия направить в Прокуратуру города Петропавловска-Камчатского для сведения и применения мер прокурорского реагирования в случае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332FA939-63F2-BC97-9664-C895FFA7DBEB}"/>
              </a:ext>
            </a:extLst>
          </p:cNvPr>
          <p:cNvSpPr/>
          <p:nvPr/>
        </p:nvSpPr>
        <p:spPr>
          <a:xfrm>
            <a:off x="1369272" y="250866"/>
            <a:ext cx="9453455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ПРЕДЛОЖЕНИЯ ПО РЕЗУЛЬТАТАМ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Контрольный список (справа налево)">
            <a:extLst>
              <a:ext uri="{FF2B5EF4-FFF2-40B4-BE49-F238E27FC236}">
                <a16:creationId xmlns:a16="http://schemas.microsoft.com/office/drawing/2014/main" id="{FEC7AE75-4777-E3FE-30D7-20C89FB21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0575" y="4443899"/>
            <a:ext cx="751979" cy="853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D8F813-77C8-40DF-BC21-00819E742981}"/>
              </a:ext>
            </a:extLst>
          </p:cNvPr>
          <p:cNvSpPr txBox="1"/>
          <p:nvPr/>
        </p:nvSpPr>
        <p:spPr>
          <a:xfrm>
            <a:off x="11723928" y="6422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97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092F73-3CB7-46CA-0367-B3F191F8E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3" b="18857"/>
          <a:stretch/>
        </p:blipFill>
        <p:spPr>
          <a:xfrm>
            <a:off x="-182715" y="-656603"/>
            <a:ext cx="12557430" cy="79626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90" y="5320584"/>
            <a:ext cx="11719420" cy="984885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9153" y="3511859"/>
            <a:ext cx="87334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687050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37C914D9-2C11-53DF-FE4A-1FE05CFBB1A5}"/>
              </a:ext>
            </a:extLst>
          </p:cNvPr>
          <p:cNvSpPr/>
          <p:nvPr/>
        </p:nvSpPr>
        <p:spPr>
          <a:xfrm>
            <a:off x="379027" y="320836"/>
            <a:ext cx="9058835" cy="1836492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Основание для проведения контрольного мероприятия: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1.2.5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деятельности Контрольно-счетной палаты Петропавловск-Камчатского городского округа на 2024 год, утвержденного приказом Контрольно-счетной палаты Петропавловск-Камчатского городского округа  от 15.12.2023 № 57-КСП.</a:t>
            </a: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91F051F0-020E-61F1-4E13-E6F77B89EDD5}"/>
              </a:ext>
            </a:extLst>
          </p:cNvPr>
          <p:cNvSpPr/>
          <p:nvPr/>
        </p:nvSpPr>
        <p:spPr>
          <a:xfrm>
            <a:off x="1159678" y="2385520"/>
            <a:ext cx="9058836" cy="2021157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Цель контрольного мероприятия: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за целевым и эффективным использованием средств бюджета Петропавловск-Камчатского городского округа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id="{21FCECF6-5170-19AE-6C9C-D41C4AB4F82E}"/>
              </a:ext>
            </a:extLst>
          </p:cNvPr>
          <p:cNvSpPr/>
          <p:nvPr/>
        </p:nvSpPr>
        <p:spPr>
          <a:xfrm>
            <a:off x="2959325" y="4507197"/>
            <a:ext cx="9058835" cy="2277848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Предмет контрольного мероприятия: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Муниципального казенного учреждения «Служба благоустройства Петропавловск-Камчатского городского округа» по целевому и эффективному использованию средств бюджета городского округа, выделенных на основное мероприятие 2.9 «Организация ритуальных услуг и содержания мест захоронения»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64E7FA-AC3D-A4D0-BBDA-F36F66DA0E56}"/>
              </a:ext>
            </a:extLst>
          </p:cNvPr>
          <p:cNvSpPr txBox="1"/>
          <p:nvPr/>
        </p:nvSpPr>
        <p:spPr>
          <a:xfrm>
            <a:off x="11716474" y="64157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70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710F3117-956A-0FB5-DD05-8D1770481698}"/>
              </a:ext>
            </a:extLst>
          </p:cNvPr>
          <p:cNvSpPr/>
          <p:nvPr/>
        </p:nvSpPr>
        <p:spPr>
          <a:xfrm>
            <a:off x="2886635" y="1739891"/>
            <a:ext cx="9149738" cy="1735650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усеченные противолежащие углы 12">
            <a:extLst>
              <a:ext uri="{FF2B5EF4-FFF2-40B4-BE49-F238E27FC236}">
                <a16:creationId xmlns:a16="http://schemas.microsoft.com/office/drawing/2014/main" id="{0D202BF4-7A99-7046-927A-C24699FB253F}"/>
              </a:ext>
            </a:extLst>
          </p:cNvPr>
          <p:cNvSpPr/>
          <p:nvPr/>
        </p:nvSpPr>
        <p:spPr>
          <a:xfrm>
            <a:off x="3199410" y="1767401"/>
            <a:ext cx="8750670" cy="1632594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53945AA1-AF57-F31F-EEDC-C940667D3C43}"/>
              </a:ext>
            </a:extLst>
          </p:cNvPr>
          <p:cNvSpPr/>
          <p:nvPr/>
        </p:nvSpPr>
        <p:spPr>
          <a:xfrm>
            <a:off x="3478307" y="1767401"/>
            <a:ext cx="8515204" cy="1632594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Объект контроля: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«Служба благоустройства Петропавловск-Камчатского городского округа»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Прямоугольник: усеченные противолежащие углы 17">
            <a:extLst>
              <a:ext uri="{FF2B5EF4-FFF2-40B4-BE49-F238E27FC236}">
                <a16:creationId xmlns:a16="http://schemas.microsoft.com/office/drawing/2014/main" id="{CB627F76-C863-A2B6-29F9-C7C37AC36963}"/>
              </a:ext>
            </a:extLst>
          </p:cNvPr>
          <p:cNvSpPr/>
          <p:nvPr/>
        </p:nvSpPr>
        <p:spPr>
          <a:xfrm>
            <a:off x="660398" y="3710484"/>
            <a:ext cx="8832988" cy="585629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усеченные противолежащие углы 16">
            <a:extLst>
              <a:ext uri="{FF2B5EF4-FFF2-40B4-BE49-F238E27FC236}">
                <a16:creationId xmlns:a16="http://schemas.microsoft.com/office/drawing/2014/main" id="{2A46BE94-3D0B-0841-0D7B-1C398071A021}"/>
              </a:ext>
            </a:extLst>
          </p:cNvPr>
          <p:cNvSpPr/>
          <p:nvPr/>
        </p:nvSpPr>
        <p:spPr>
          <a:xfrm>
            <a:off x="703783" y="3746001"/>
            <a:ext cx="8549944" cy="467153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D54550D8-9387-1258-78D7-F45360AEDE85}"/>
              </a:ext>
            </a:extLst>
          </p:cNvPr>
          <p:cNvSpPr/>
          <p:nvPr/>
        </p:nvSpPr>
        <p:spPr>
          <a:xfrm>
            <a:off x="703783" y="3769796"/>
            <a:ext cx="8252112" cy="443358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Срок проведения контрольного мероприятия: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.10.2024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14.11.2024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Прямоугольник: усеченные противолежащие углы 19">
            <a:extLst>
              <a:ext uri="{FF2B5EF4-FFF2-40B4-BE49-F238E27FC236}">
                <a16:creationId xmlns:a16="http://schemas.microsoft.com/office/drawing/2014/main" id="{4D6E8C22-4D94-DE29-CACE-41BE9FA5B207}"/>
              </a:ext>
            </a:extLst>
          </p:cNvPr>
          <p:cNvSpPr/>
          <p:nvPr/>
        </p:nvSpPr>
        <p:spPr>
          <a:xfrm>
            <a:off x="2519638" y="4571597"/>
            <a:ext cx="9457766" cy="2108011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усеченные противолежащие углы 18">
            <a:extLst>
              <a:ext uri="{FF2B5EF4-FFF2-40B4-BE49-F238E27FC236}">
                <a16:creationId xmlns:a16="http://schemas.microsoft.com/office/drawing/2014/main" id="{406813FA-DEA9-6AE1-7A5B-6B86408AF92F}"/>
              </a:ext>
            </a:extLst>
          </p:cNvPr>
          <p:cNvSpPr/>
          <p:nvPr/>
        </p:nvSpPr>
        <p:spPr>
          <a:xfrm>
            <a:off x="2799163" y="4653321"/>
            <a:ext cx="8699115" cy="1904001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EEDA9D5F-0FD8-2D6A-F1FC-0A8DCFCD7B1D}"/>
              </a:ext>
            </a:extLst>
          </p:cNvPr>
          <p:cNvSpPr/>
          <p:nvPr/>
        </p:nvSpPr>
        <p:spPr>
          <a:xfrm>
            <a:off x="3199410" y="4653322"/>
            <a:ext cx="8699116" cy="1904001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Результаты контрольного мероприятия: </a:t>
            </a:r>
          </a:p>
          <a:p>
            <a:pPr marL="4572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целевого и эффективного использования бюджетных средств, выделенных на основное мероприятие 2.9 «Организация ритуальных услуг и содержания мест захоронения» подпрограммы 2 «Обустройство и содержание мест захоронения, а также организация ритуальных услуг» муниципальной программы «Формирование современной городской среды в Петропавловск-Камчатском городском округе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2BEDEB1A-6AEB-65E3-50E5-A8792E5AB5D5}"/>
              </a:ext>
            </a:extLst>
          </p:cNvPr>
          <p:cNvSpPr/>
          <p:nvPr/>
        </p:nvSpPr>
        <p:spPr>
          <a:xfrm>
            <a:off x="613956" y="226464"/>
            <a:ext cx="8502611" cy="1234311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усеченные противолежащие углы 14">
            <a:extLst>
              <a:ext uri="{FF2B5EF4-FFF2-40B4-BE49-F238E27FC236}">
                <a16:creationId xmlns:a16="http://schemas.microsoft.com/office/drawing/2014/main" id="{EEE3E1F6-98B2-0779-98D8-12EF70B9B389}"/>
              </a:ext>
            </a:extLst>
          </p:cNvPr>
          <p:cNvSpPr/>
          <p:nvPr/>
        </p:nvSpPr>
        <p:spPr>
          <a:xfrm>
            <a:off x="660398" y="284508"/>
            <a:ext cx="8024089" cy="1144452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561C4EEC-D1C4-208A-0164-9F21EE70B7D2}"/>
              </a:ext>
            </a:extLst>
          </p:cNvPr>
          <p:cNvSpPr/>
          <p:nvPr/>
        </p:nvSpPr>
        <p:spPr>
          <a:xfrm>
            <a:off x="660398" y="276711"/>
            <a:ext cx="7531083" cy="1151036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Проверяемый период: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истекший период 2024 года.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BA4061-5203-FD52-337A-6AAA37414219}"/>
              </a:ext>
            </a:extLst>
          </p:cNvPr>
          <p:cNvSpPr txBox="1"/>
          <p:nvPr/>
        </p:nvSpPr>
        <p:spPr>
          <a:xfrm>
            <a:off x="11724998" y="64966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951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79BA3BCC-880B-1535-41DD-F6439455FC6F}"/>
              </a:ext>
            </a:extLst>
          </p:cNvPr>
          <p:cNvSpPr/>
          <p:nvPr/>
        </p:nvSpPr>
        <p:spPr>
          <a:xfrm>
            <a:off x="217803" y="1145158"/>
            <a:ext cx="9413107" cy="1618357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91CAEF84-6EE6-D192-6B30-A7336E399014}"/>
              </a:ext>
            </a:extLst>
          </p:cNvPr>
          <p:cNvSpPr/>
          <p:nvPr/>
        </p:nvSpPr>
        <p:spPr>
          <a:xfrm>
            <a:off x="268605" y="1185864"/>
            <a:ext cx="9313545" cy="152526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320589" y="1243013"/>
            <a:ext cx="9209173" cy="141077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части 1 статьи 16 Закона № 44-ФЗ, пункта 23 Постановления № 1279 в 2023-2024 годах Учреждением заключались контракты, не предусмотренные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D43CEA4B-239D-A478-EDEE-4ABFF686D2F5}"/>
              </a:ext>
            </a:extLst>
          </p:cNvPr>
          <p:cNvSpPr/>
          <p:nvPr/>
        </p:nvSpPr>
        <p:spPr>
          <a:xfrm>
            <a:off x="1286093" y="3057478"/>
            <a:ext cx="9413107" cy="1660240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F430D9E0-4002-600E-BE3F-CD2E98F0C83D}"/>
              </a:ext>
            </a:extLst>
          </p:cNvPr>
          <p:cNvSpPr/>
          <p:nvPr/>
        </p:nvSpPr>
        <p:spPr>
          <a:xfrm>
            <a:off x="1336895" y="3112169"/>
            <a:ext cx="9313545" cy="152526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3EA2012A-7F15-4A72-696C-ECF6FE66E545}"/>
              </a:ext>
            </a:extLst>
          </p:cNvPr>
          <p:cNvSpPr/>
          <p:nvPr/>
        </p:nvSpPr>
        <p:spPr>
          <a:xfrm>
            <a:off x="1388879" y="3169319"/>
            <a:ext cx="9209173" cy="141541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В нарушение раздела 1 и 2 Технического задания (приложение № 1 к Контракту № 262-ВТУ/22х) Исполнителем регистрационные карточки по Контракту № 262-ВТУ/22х не заполнялись (Учреждению регистрационные карточки не представлялись).</a:t>
            </a:r>
          </a:p>
          <a:p>
            <a:pPr algn="just"/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511BF6AF-520C-C8AA-30B5-828511D11FE7}"/>
              </a:ext>
            </a:extLst>
          </p:cNvPr>
          <p:cNvSpPr/>
          <p:nvPr/>
        </p:nvSpPr>
        <p:spPr>
          <a:xfrm>
            <a:off x="2549524" y="4943452"/>
            <a:ext cx="9413107" cy="1618357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усеченные противолежащие углы 14">
            <a:extLst>
              <a:ext uri="{FF2B5EF4-FFF2-40B4-BE49-F238E27FC236}">
                <a16:creationId xmlns:a16="http://schemas.microsoft.com/office/drawing/2014/main" id="{B0ED109C-2DDB-5A3B-6123-971FED18982C}"/>
              </a:ext>
            </a:extLst>
          </p:cNvPr>
          <p:cNvSpPr/>
          <p:nvPr/>
        </p:nvSpPr>
        <p:spPr>
          <a:xfrm>
            <a:off x="2600326" y="4984158"/>
            <a:ext cx="9313545" cy="152526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2652310" y="5041307"/>
            <a:ext cx="9209173" cy="141077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информация, предусмотренная разделом 2 Технических заданий (приложение № 1 к Контрактам №№ 262-ВТУ/22х,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76-ВТУ/23х, 15-ВТУ/24х)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054" y="776343"/>
            <a:ext cx="778336" cy="778336"/>
          </a:xfrm>
          <a:prstGeom prst="rect">
            <a:avLst/>
          </a:prstGeom>
        </p:spPr>
      </p:pic>
      <p:pic>
        <p:nvPicPr>
          <p:cNvPr id="24" name="Рисунок 23" descr="Окно браузера">
            <a:extLst>
              <a:ext uri="{FF2B5EF4-FFF2-40B4-BE49-F238E27FC236}">
                <a16:creationId xmlns:a16="http://schemas.microsoft.com/office/drawing/2014/main" id="{10A5FA1F-764C-F6A3-798D-0A2163A5B6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1542" y="1969206"/>
            <a:ext cx="967658" cy="967658"/>
          </a:xfrm>
          <a:prstGeom prst="rect">
            <a:avLst/>
          </a:prstGeom>
        </p:spPr>
      </p:pic>
      <p:pic>
        <p:nvPicPr>
          <p:cNvPr id="25" name="Рисунок 24" descr="Контрольный список (справа налево)">
            <a:extLst>
              <a:ext uri="{FF2B5EF4-FFF2-40B4-BE49-F238E27FC236}">
                <a16:creationId xmlns:a16="http://schemas.microsoft.com/office/drawing/2014/main" id="{455F3759-8C7E-E3C4-1265-8DB5AD9E0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800" y="2780150"/>
            <a:ext cx="778336" cy="778336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2121" y="4718641"/>
            <a:ext cx="778336" cy="778336"/>
          </a:xfrm>
          <a:prstGeom prst="rect">
            <a:avLst/>
          </a:prstGeom>
        </p:spPr>
      </p:pic>
      <p:pic>
        <p:nvPicPr>
          <p:cNvPr id="30" name="Рисунок 29" descr="Изображения">
            <a:extLst>
              <a:ext uri="{FF2B5EF4-FFF2-40B4-BE49-F238E27FC236}">
                <a16:creationId xmlns:a16="http://schemas.microsoft.com/office/drawing/2014/main" id="{509761B3-281B-0676-DA7E-014353E106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47083" y="1185864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id="{00E5E728-440C-4FB2-8E7A-FAD877BB9629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7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79BA3BCC-880B-1535-41DD-F6439455FC6F}"/>
              </a:ext>
            </a:extLst>
          </p:cNvPr>
          <p:cNvSpPr/>
          <p:nvPr/>
        </p:nvSpPr>
        <p:spPr>
          <a:xfrm>
            <a:off x="203398" y="1027183"/>
            <a:ext cx="9461810" cy="1363592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91CAEF84-6EE6-D192-6B30-A7336E399014}"/>
              </a:ext>
            </a:extLst>
          </p:cNvPr>
          <p:cNvSpPr/>
          <p:nvPr/>
        </p:nvSpPr>
        <p:spPr>
          <a:xfrm>
            <a:off x="273844" y="1080577"/>
            <a:ext cx="9327356" cy="1224474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320589" y="1128522"/>
            <a:ext cx="9209173" cy="1079447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раздела 1 и 2 Технического задания (приложение № 1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№№ 76-ВТУ/23х, 15-ВТУ/24х) Исполнителем в регистрационных карточках заполнялись не все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графы</a:t>
            </a:r>
            <a:r>
              <a:rPr lang="ru-RU" dirty="0" smtClean="0"/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A9C6C8F2-3799-0CC8-70F4-22D15AE5AD8B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D43CEA4B-239D-A478-EDEE-4ABFF686D2F5}"/>
              </a:ext>
            </a:extLst>
          </p:cNvPr>
          <p:cNvSpPr/>
          <p:nvPr/>
        </p:nvSpPr>
        <p:spPr>
          <a:xfrm>
            <a:off x="990600" y="2533717"/>
            <a:ext cx="10474767" cy="2357350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F430D9E0-4002-600E-BE3F-CD2E98F0C83D}"/>
              </a:ext>
            </a:extLst>
          </p:cNvPr>
          <p:cNvSpPr/>
          <p:nvPr/>
        </p:nvSpPr>
        <p:spPr>
          <a:xfrm>
            <a:off x="1065274" y="2641422"/>
            <a:ext cx="10284899" cy="2159913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3EA2012A-7F15-4A72-696C-ECF6FE66E545}"/>
              </a:ext>
            </a:extLst>
          </p:cNvPr>
          <p:cNvSpPr/>
          <p:nvPr/>
        </p:nvSpPr>
        <p:spPr>
          <a:xfrm>
            <a:off x="1161715" y="2738505"/>
            <a:ext cx="10072716" cy="199155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не может установить фактическое количество оказанных услуг по Контракту № 15-ВТУ/24х, ввиду того, что представленные регистрационные карточки, журналы перевозки тел умерших и погибших граждан на территории г. Петропавловск-Камчатского, информация о количестве принятых телах с подписями и штампами моргов указанная в журнале, акты выполненных работ и письма исх. от 07.11.2024 № 1815, от 11.11.2024 № 743, содержат различную информацию о количестве оказанных услуг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511BF6AF-520C-C8AA-30B5-828511D11FE7}"/>
              </a:ext>
            </a:extLst>
          </p:cNvPr>
          <p:cNvSpPr/>
          <p:nvPr/>
        </p:nvSpPr>
        <p:spPr>
          <a:xfrm>
            <a:off x="2328286" y="5116396"/>
            <a:ext cx="9413107" cy="1618357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усеченные противолежащие углы 14">
            <a:extLst>
              <a:ext uri="{FF2B5EF4-FFF2-40B4-BE49-F238E27FC236}">
                <a16:creationId xmlns:a16="http://schemas.microsoft.com/office/drawing/2014/main" id="{B0ED109C-2DDB-5A3B-6123-971FED18982C}"/>
              </a:ext>
            </a:extLst>
          </p:cNvPr>
          <p:cNvSpPr/>
          <p:nvPr/>
        </p:nvSpPr>
        <p:spPr>
          <a:xfrm>
            <a:off x="2379088" y="5157102"/>
            <a:ext cx="9313545" cy="152526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2476500" y="5247608"/>
            <a:ext cx="9162925" cy="1343692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	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Учреждением приняты и оплачены фактически не выполненные работы по Контракту № 76-ВТУ/23х на перевозку тел умерших и погибших граждан на территории Петропавловск-Камчатского городского округа в количестве 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432" y="801854"/>
            <a:ext cx="778336" cy="778854"/>
          </a:xfrm>
          <a:prstGeom prst="rect">
            <a:avLst/>
          </a:prstGeom>
        </p:spPr>
      </p:pic>
      <p:pic>
        <p:nvPicPr>
          <p:cNvPr id="24" name="Рисунок 23" descr="Окно браузера">
            <a:extLst>
              <a:ext uri="{FF2B5EF4-FFF2-40B4-BE49-F238E27FC236}">
                <a16:creationId xmlns:a16="http://schemas.microsoft.com/office/drawing/2014/main" id="{10A5FA1F-764C-F6A3-798D-0A2163A5B6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110" y="5324520"/>
            <a:ext cx="967658" cy="967658"/>
          </a:xfrm>
          <a:prstGeom prst="rect">
            <a:avLst/>
          </a:prstGeom>
        </p:spPr>
      </p:pic>
      <p:pic>
        <p:nvPicPr>
          <p:cNvPr id="25" name="Рисунок 24" descr="Контрольный список (справа налево)">
            <a:extLst>
              <a:ext uri="{FF2B5EF4-FFF2-40B4-BE49-F238E27FC236}">
                <a16:creationId xmlns:a16="http://schemas.microsoft.com/office/drawing/2014/main" id="{455F3759-8C7E-E3C4-1265-8DB5AD9E0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4600" y="2513176"/>
            <a:ext cx="778336" cy="778336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6818" y="5076414"/>
            <a:ext cx="778336" cy="778336"/>
          </a:xfrm>
          <a:prstGeom prst="rect">
            <a:avLst/>
          </a:prstGeom>
        </p:spPr>
      </p:pic>
      <p:pic>
        <p:nvPicPr>
          <p:cNvPr id="30" name="Рисунок 29" descr="Изображения">
            <a:extLst>
              <a:ext uri="{FF2B5EF4-FFF2-40B4-BE49-F238E27FC236}">
                <a16:creationId xmlns:a16="http://schemas.microsoft.com/office/drawing/2014/main" id="{509761B3-281B-0676-DA7E-014353E106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47083" y="1185864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4223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79BA3BCC-880B-1535-41DD-F6439455FC6F}"/>
              </a:ext>
            </a:extLst>
          </p:cNvPr>
          <p:cNvSpPr/>
          <p:nvPr/>
        </p:nvSpPr>
        <p:spPr>
          <a:xfrm>
            <a:off x="217803" y="1145158"/>
            <a:ext cx="9364347" cy="2983222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91CAEF84-6EE6-D192-6B30-A7336E399014}"/>
              </a:ext>
            </a:extLst>
          </p:cNvPr>
          <p:cNvSpPr/>
          <p:nvPr/>
        </p:nvSpPr>
        <p:spPr>
          <a:xfrm>
            <a:off x="280988" y="1185864"/>
            <a:ext cx="9246393" cy="2883692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336550" y="1240631"/>
            <a:ext cx="9112249" cy="2774157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подтверждена стоимость затрат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 4 007 784 рублей (с НДС) по пунктам 13 и 14 локально-сметного расчета на выполнение работ по благоустройству воинских захоронений (городское кладбище земельный участок 41:01:0010104:226 – сектор № 15)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№№ 150-ВЗ/23мк,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75-ВЗ/24мк,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ввиду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утери документа «ТЦ 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Аркашев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В.В._13.0.0.0_70_701704399390_ 19.06.2023_01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511BF6AF-520C-C8AA-30B5-828511D11FE7}"/>
              </a:ext>
            </a:extLst>
          </p:cNvPr>
          <p:cNvSpPr/>
          <p:nvPr/>
        </p:nvSpPr>
        <p:spPr>
          <a:xfrm>
            <a:off x="236091" y="4522076"/>
            <a:ext cx="10050909" cy="1750708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усеченные противолежащие углы 14">
            <a:extLst>
              <a:ext uri="{FF2B5EF4-FFF2-40B4-BE49-F238E27FC236}">
                <a16:creationId xmlns:a16="http://schemas.microsoft.com/office/drawing/2014/main" id="{B0ED109C-2DDB-5A3B-6123-971FED18982C}"/>
              </a:ext>
            </a:extLst>
          </p:cNvPr>
          <p:cNvSpPr/>
          <p:nvPr/>
        </p:nvSpPr>
        <p:spPr>
          <a:xfrm>
            <a:off x="280988" y="4580627"/>
            <a:ext cx="9948862" cy="1634435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336551" y="4640915"/>
            <a:ext cx="9823450" cy="1513030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выполненных работ по Контрактам №№ 25-СК/22мк,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31-СК/24мк, 32-СК/23мк, 59-СК/23мк, 63-СК/23мк, 76-ВТУ/23х, 127-СК/23мк, 151-СК/23мк, Учреждением производилась с нарушением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364" y="846935"/>
            <a:ext cx="778336" cy="778336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087" y="4314633"/>
            <a:ext cx="778336" cy="778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Окно браузера">
            <a:extLst>
              <a:ext uri="{FF2B5EF4-FFF2-40B4-BE49-F238E27FC236}">
                <a16:creationId xmlns:a16="http://schemas.microsoft.com/office/drawing/2014/main" id="{3D3FD349-1B03-010E-BB76-A1419CD7ED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64998" y="2745120"/>
            <a:ext cx="967658" cy="967658"/>
          </a:xfrm>
          <a:prstGeom prst="rect">
            <a:avLst/>
          </a:prstGeom>
        </p:spPr>
      </p:pic>
      <p:pic>
        <p:nvPicPr>
          <p:cNvPr id="8" name="Рисунок 7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47083" y="43146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7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79BA3BCC-880B-1535-41DD-F6439455FC6F}"/>
              </a:ext>
            </a:extLst>
          </p:cNvPr>
          <p:cNvSpPr/>
          <p:nvPr/>
        </p:nvSpPr>
        <p:spPr>
          <a:xfrm>
            <a:off x="217803" y="1145158"/>
            <a:ext cx="9364347" cy="2983222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91CAEF84-6EE6-D192-6B30-A7336E399014}"/>
              </a:ext>
            </a:extLst>
          </p:cNvPr>
          <p:cNvSpPr/>
          <p:nvPr/>
        </p:nvSpPr>
        <p:spPr>
          <a:xfrm>
            <a:off x="280988" y="1185864"/>
            <a:ext cx="9250362" cy="2883692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336550" y="1240631"/>
            <a:ext cx="9118601" cy="2774157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Заказчиком по Контракту № 143-СК/24х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не выполненные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 цветочных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растений, 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именно: прополка цветочных растений с рыхлением почвы и удалением сорной растительности в цветниках (Кратность 1 раз в 1 месяц (с 10 по 16 число); прополка цветочных растений без рыхления почвы с удалением сорной растительности в цветниках (кратность – 1 раз в 1 месяц (с 24 по 30 число); полив цветочных растений в цветниках ( 4 раза в 1 месяц (9, 16, 23, 30 числах); подготовка цветников к зиме (уборка отходов, опавших листьев, отцветших стеблей, цветов, освобождение цветников от земли) (1 раз в период с 01.10.2024 по 15.10.2024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511BF6AF-520C-C8AA-30B5-828511D11FE7}"/>
              </a:ext>
            </a:extLst>
          </p:cNvPr>
          <p:cNvSpPr/>
          <p:nvPr/>
        </p:nvSpPr>
        <p:spPr>
          <a:xfrm>
            <a:off x="236091" y="4522076"/>
            <a:ext cx="10050909" cy="1750708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усеченные противолежащие углы 14">
            <a:extLst>
              <a:ext uri="{FF2B5EF4-FFF2-40B4-BE49-F238E27FC236}">
                <a16:creationId xmlns:a16="http://schemas.microsoft.com/office/drawing/2014/main" id="{B0ED109C-2DDB-5A3B-6123-971FED18982C}"/>
              </a:ext>
            </a:extLst>
          </p:cNvPr>
          <p:cNvSpPr/>
          <p:nvPr/>
        </p:nvSpPr>
        <p:spPr>
          <a:xfrm>
            <a:off x="291972" y="4580627"/>
            <a:ext cx="9937877" cy="1634435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336550" y="4629150"/>
            <a:ext cx="9842499" cy="1524795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Учреждением утеряны фотоматериалы, подтверждающие выполнение работ по Контракту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118-ДР/23х,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нарушением раздела 2 Технического задания (Приложение № 1 к Контракту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118-ДР/23х).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364" y="846935"/>
            <a:ext cx="778336" cy="778336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087" y="4314633"/>
            <a:ext cx="778336" cy="778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Окно браузера">
            <a:extLst>
              <a:ext uri="{FF2B5EF4-FFF2-40B4-BE49-F238E27FC236}">
                <a16:creationId xmlns:a16="http://schemas.microsoft.com/office/drawing/2014/main" id="{3D3FD349-1B03-010E-BB76-A1419CD7ED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97507" y="1744262"/>
            <a:ext cx="967658" cy="967658"/>
          </a:xfrm>
          <a:prstGeom prst="rect">
            <a:avLst/>
          </a:prstGeom>
        </p:spPr>
      </p:pic>
      <p:pic>
        <p:nvPicPr>
          <p:cNvPr id="8" name="Рисунок 7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47083" y="43146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26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79BA3BCC-880B-1535-41DD-F6439455FC6F}"/>
              </a:ext>
            </a:extLst>
          </p:cNvPr>
          <p:cNvSpPr/>
          <p:nvPr/>
        </p:nvSpPr>
        <p:spPr>
          <a:xfrm>
            <a:off x="269247" y="1232524"/>
            <a:ext cx="9772452" cy="2921028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424873" y="1351219"/>
            <a:ext cx="9509670" cy="2712462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«Количество оказанных услуг по организации вывоза тел умерших и погибших граждан» и «Количество обустроенных и восстановленных воинских захоронений, находящихся в государственной собственности» за 2023 год указанные в отчете Управления дорожного хозяйства, транспорта и благоустройства администрации Петропавловск-Камчатского городского округа, по данным Учреждения не соответствуют действительности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119" y="962050"/>
            <a:ext cx="778336" cy="9429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endParaRPr lang="ru-RU" dirty="0"/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2A869644-4125-5997-1A9B-B3ED2A933669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Окно браузера">
            <a:extLst>
              <a:ext uri="{FF2B5EF4-FFF2-40B4-BE49-F238E27FC236}">
                <a16:creationId xmlns:a16="http://schemas.microsoft.com/office/drawing/2014/main" id="{EB706055-FE5A-D5F5-D63E-EFFA927CAE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7722" y="1725380"/>
            <a:ext cx="967658" cy="967658"/>
          </a:xfrm>
          <a:prstGeom prst="rect">
            <a:avLst/>
          </a:prstGeom>
        </p:spPr>
      </p:pic>
      <p:pic>
        <p:nvPicPr>
          <p:cNvPr id="10" name="Рисунок 9" descr="Изображения">
            <a:extLst>
              <a:ext uri="{FF2B5EF4-FFF2-40B4-BE49-F238E27FC236}">
                <a16:creationId xmlns:a16="http://schemas.microsoft.com/office/drawing/2014/main" id="{E8196F77-8F1D-43D0-66A4-E9C3B12714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04446" y="4295759"/>
            <a:ext cx="914400" cy="914400"/>
          </a:xfrm>
          <a:prstGeom prst="rect">
            <a:avLst/>
          </a:prstGeom>
        </p:spPr>
      </p:pic>
      <p:sp>
        <p:nvSpPr>
          <p:cNvPr id="12" name="Прямоугольник: усеченные противолежащие углы 14">
            <a:extLst>
              <a:ext uri="{FF2B5EF4-FFF2-40B4-BE49-F238E27FC236}">
                <a16:creationId xmlns:a16="http://schemas.microsoft.com/office/drawing/2014/main" id="{B0ED109C-2DDB-5A3B-6123-971FED18982C}"/>
              </a:ext>
            </a:extLst>
          </p:cNvPr>
          <p:cNvSpPr/>
          <p:nvPr/>
        </p:nvSpPr>
        <p:spPr>
          <a:xfrm>
            <a:off x="269247" y="4819650"/>
            <a:ext cx="9865353" cy="1340581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350982" y="4914884"/>
            <a:ext cx="9690717" cy="1162932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качество используемого материала по Контракту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75-ВЗ/24мк, Учреждением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119" y="4610083"/>
            <a:ext cx="778336" cy="91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6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832699" y="974928"/>
            <a:ext cx="11029664" cy="401385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Выборочным визуальным осмотром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86D81-5DDE-312C-AFB3-ACC88207B7A0}"/>
              </a:ext>
            </a:extLst>
          </p:cNvPr>
          <p:cNvSpPr txBox="1"/>
          <p:nvPr/>
        </p:nvSpPr>
        <p:spPr>
          <a:xfrm>
            <a:off x="11862363" y="65524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661ADA8D-FC8D-A346-0648-63A6EC5EEBF2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36" y="3026005"/>
            <a:ext cx="4617875" cy="3831995"/>
          </a:xfrm>
          <a:prstGeom prst="rect">
            <a:avLst/>
          </a:prstGeom>
        </p:spPr>
      </p:pic>
      <p:sp>
        <p:nvSpPr>
          <p:cNvPr id="14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1AB79B41-B32D-5319-6F6A-E13902D5A139}"/>
              </a:ext>
            </a:extLst>
          </p:cNvPr>
          <p:cNvSpPr/>
          <p:nvPr/>
        </p:nvSpPr>
        <p:spPr>
          <a:xfrm>
            <a:off x="802536" y="1421725"/>
            <a:ext cx="4617876" cy="1604280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ваз из черного гранита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Габбро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Диабаз) не соответствуют требованиям Технического задания к Контракту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150-ВЗ/23мк (ваза из черного гранита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Габбро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Диабаз), диаметр 120 мм (ТЗ – 150 мм), высота 270 мм (ТЗ - 300 мм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1AB79B41-B32D-5319-6F6A-E13902D5A139}"/>
              </a:ext>
            </a:extLst>
          </p:cNvPr>
          <p:cNvSpPr/>
          <p:nvPr/>
        </p:nvSpPr>
        <p:spPr>
          <a:xfrm>
            <a:off x="5929460" y="1376313"/>
            <a:ext cx="5932903" cy="1649692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таблички воинского захоронения не соответствуют требованиям Технического задания к Контракту № 156-ВЗ/23мк (фактический размер 300*200 мм толщиной 2 мм (ТЗ - размером 300*200мм толщиной 3мм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57" y="3026003"/>
            <a:ext cx="3195689" cy="3831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7760" y="3573390"/>
            <a:ext cx="3831992" cy="273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81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6302</TotalTime>
  <Words>672</Words>
  <Application>Microsoft Office PowerPoint</Application>
  <PresentationFormat>Широкоэкранный</PresentationFormat>
  <Paragraphs>77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Segoe UI Black</vt:lpstr>
      <vt:lpstr>Times New Roman</vt:lpstr>
      <vt:lpstr>Tw Cen MT</vt:lpstr>
      <vt:lpstr>Tw Cen MT Condensed</vt:lpstr>
      <vt:lpstr>Wingdings 3</vt:lpstr>
      <vt:lpstr>La mente</vt:lpstr>
      <vt:lpstr>Тема Office</vt:lpstr>
      <vt:lpstr>Интеграл</vt:lpstr>
      <vt:lpstr>ОТЧЕТ о результатах контрольного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записка</dc:title>
  <dc:creator>Курмаева Светлана Рашидовна</dc:creator>
  <cp:lastModifiedBy>Глухов Владимир Владимирович</cp:lastModifiedBy>
  <cp:revision>389</cp:revision>
  <cp:lastPrinted>2024-12-18T03:58:29Z</cp:lastPrinted>
  <dcterms:created xsi:type="dcterms:W3CDTF">2022-03-02T21:34:15Z</dcterms:created>
  <dcterms:modified xsi:type="dcterms:W3CDTF">2024-12-18T03:59:48Z</dcterms:modified>
</cp:coreProperties>
</file>