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358" r:id="rId1"/>
    <p:sldMasterId id="2147484370" r:id="rId2"/>
    <p:sldMasterId id="2147484394" r:id="rId3"/>
  </p:sldMasterIdLst>
  <p:notesMasterIdLst>
    <p:notesMasterId r:id="rId19"/>
  </p:notesMasterIdLst>
  <p:sldIdLst>
    <p:sldId id="256" r:id="rId4"/>
    <p:sldId id="257" r:id="rId5"/>
    <p:sldId id="263" r:id="rId6"/>
    <p:sldId id="345" r:id="rId7"/>
    <p:sldId id="362" r:id="rId8"/>
    <p:sldId id="354" r:id="rId9"/>
    <p:sldId id="364" r:id="rId10"/>
    <p:sldId id="365" r:id="rId11"/>
    <p:sldId id="372" r:id="rId12"/>
    <p:sldId id="369" r:id="rId13"/>
    <p:sldId id="370" r:id="rId14"/>
    <p:sldId id="371" r:id="rId15"/>
    <p:sldId id="368" r:id="rId16"/>
    <p:sldId id="352" r:id="rId17"/>
    <p:sldId id="288" r:id="rId18"/>
  </p:sldIdLst>
  <p:sldSz cx="12192000" cy="6858000"/>
  <p:notesSz cx="6797675" cy="9929813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C2CA"/>
    <a:srgbClr val="CC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9" autoAdjust="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937928C6-BA60-4288-8294-054D4ED65875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05B4CE31-6DE7-45F3-95CF-165473671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735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05B4CE31-6DE7-45F3-95CF-1654736712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05B4CE31-6DE7-45F3-95CF-1654736712C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22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05B4CE31-6DE7-45F3-95CF-1654736712C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22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05B4CE31-6DE7-45F3-95CF-1654736712C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05B4CE31-6DE7-45F3-95CF-1654736712C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7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05B4CE31-6DE7-45F3-95CF-1654736712C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8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05B4CE31-6DE7-45F3-95CF-1654736712C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1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05B4CE31-6DE7-45F3-95CF-1654736712C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9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05B4CE31-6DE7-45F3-95CF-1654736712C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27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05B4CE31-6DE7-45F3-95CF-1654736712C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44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05B4CE31-6DE7-45F3-95CF-1654736712C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27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05B4CE31-6DE7-45F3-95CF-1654736712C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3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defPPr/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defPPr/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4892EB44-216C-4FE0-9DC8-CF896C48DB60}" type="datetime1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A897165A-551A-48BC-820A-2B6675CA24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89366"/>
      </p:ext>
    </p:extLst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4892EB44-216C-4FE0-9DC8-CF896C48DB60}" type="datetime1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A897165A-551A-48BC-820A-2B6675CA24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57622"/>
      </p:ext>
    </p:extLst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4892EB44-216C-4FE0-9DC8-CF896C48DB60}" type="datetime1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A897165A-551A-48BC-820A-2B6675CA24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10727"/>
      </p:ext>
    </p:extLst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/>
          </a:lstStyle>
          <a:p>
            <a:endParaRPr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/>
          </a:lstStyle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  <a:lvl1pPr algn="l">
              <a:defRPr/>
            </a:lvl1pPr>
          </a:lstStyle>
          <a:p>
            <a:fld id="{4892EB44-216C-4FE0-9DC8-CF896C48DB60}" type="datetime1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A897165A-551A-48BC-820A-2B6675CA24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792903"/>
      </p:ext>
    </p:extLst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65A-551A-48BC-820A-2B6675CA242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/>
          </a:lstStyle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408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65A-551A-48BC-820A-2B6675CA24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4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92EB44-216C-4FE0-9DC8-CF896C48DB60}" type="datetime1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97165A-551A-48BC-820A-2B6675CA24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1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ransition/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Tx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9.sv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0.png"/><Relationship Id="rId7" Type="http://schemas.openxmlformats.org/officeDocument/2006/relationships/image" Target="../media/image27.sv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6.svg"/><Relationship Id="rId5" Type="http://schemas.openxmlformats.org/officeDocument/2006/relationships/image" Target="../media/image33.svg"/><Relationship Id="rId10" Type="http://schemas.openxmlformats.org/officeDocument/2006/relationships/image" Target="../media/image12.png"/><Relationship Id="rId4" Type="http://schemas.openxmlformats.org/officeDocument/2006/relationships/image" Target="../media/image32.sv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1.svg"/><Relationship Id="rId5" Type="http://schemas.openxmlformats.org/officeDocument/2006/relationships/image" Target="../media/image38.svg"/><Relationship Id="rId10" Type="http://schemas.openxmlformats.org/officeDocument/2006/relationships/image" Target="../media/image12.png"/><Relationship Id="rId4" Type="http://schemas.openxmlformats.org/officeDocument/2006/relationships/image" Target="../media/image37.sv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6.svg"/><Relationship Id="rId5" Type="http://schemas.openxmlformats.org/officeDocument/2006/relationships/image" Target="../media/image43.svg"/><Relationship Id="rId10" Type="http://schemas.openxmlformats.org/officeDocument/2006/relationships/image" Target="../media/image12.png"/><Relationship Id="rId4" Type="http://schemas.openxmlformats.org/officeDocument/2006/relationships/image" Target="../media/image42.svg"/><Relationship Id="rId9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openxmlformats.org/officeDocument/2006/relationships/image" Target="../media/image50.svg"/><Relationship Id="rId4" Type="http://schemas.openxmlformats.org/officeDocument/2006/relationships/image" Target="../media/image47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E14057-269F-2A8B-673A-439720839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235"/>
            <a:ext cx="12277164" cy="8152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81" y="2239861"/>
            <a:ext cx="11719420" cy="2322613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126" y="3920150"/>
            <a:ext cx="11223056" cy="2391873"/>
          </a:xfrm>
        </p:spPr>
        <p:txBody>
          <a:bodyPr>
            <a:noAutofit/>
          </a:bodyPr>
          <a:lstStyle>
            <a:defPPr/>
          </a:lstStyle>
          <a:p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«Выборочная проверка </a:t>
            </a:r>
            <a:r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и эффективного использования бюджетных средств, выделенных на программное мероприятие 2.3 «Обеспечение пожарной безопасности» подпрограммы 1 «Сохранение и развитие системы образования в Петропавловск-Камчатском городском округе» муниципальной программы «Развитие образования в Петропавловск-Камчатском городском округе» </a:t>
            </a:r>
            <a:endParaRPr lang="ru-RU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-2024</a:t>
            </a:r>
            <a:r>
              <a:rPr lang="ru-RU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</a:t>
            </a:r>
            <a:endParaRPr lang="ru-RU" sz="1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126" y="1361564"/>
            <a:ext cx="11223056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endParaRPr lang="ru-RU"/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0" y="355689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248592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1597629" y="993382"/>
            <a:ext cx="9144477" cy="1408083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визуальных осмотров, проведенных в ходе контрольного мероприятия установлено, что все работы по монтажу систем обеспечения пожарной безопасности зданий и сооружений выполнены и приняты Государственным пожарным надзором без замечаний. </a:t>
            </a:r>
            <a:r>
              <a:rPr lang="ru-RU"/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r>
              <a:rPr lang="ru-RU" smtClean="0"/>
              <a:t>10</a:t>
            </a:r>
            <a:endParaRPr lang="ru-RU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3835" y="2434153"/>
            <a:ext cx="707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4»</a:t>
            </a:r>
            <a:endParaRPr lang="ru-RU" sz="2400"/>
          </a:p>
        </p:txBody>
      </p:sp>
      <p:pic>
        <p:nvPicPr>
          <p:cNvPr id="10" name="Рисунок 9" descr="C:\Users\VGlukhov\Desktop\Работа\Контрольные мероприятия\2024\5. Обеспечение пожарной безопасности\Визуальные осмотры\ДС 4\IMG_07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18" y="2895818"/>
            <a:ext cx="3477409" cy="355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VGlukhov\Desktop\Работа\Контрольные мероприятия\2024\5. Обеспечение пожарной безопасности\Визуальные осмотры\ДС 4\IMG_071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793" y="2895817"/>
            <a:ext cx="4083770" cy="355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VGlukhov\Desktop\Работа\Контрольные мероприятия\2024\5. Обеспечение пожарной безопасности\Визуальные осмотры\ДС 4\IMG_072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6429" y="2928506"/>
            <a:ext cx="3093955" cy="3517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27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:p159="http://schemas.microsoft.com/office/powerpoint/2015/09/main" xmlns:a14="http://schemas.microsoft.com/office/drawing/2010/main" xmlns:p14="http://schemas.microsoft.com/office/powerpoint/2010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r>
              <a:rPr lang="ru-RU" smtClean="0"/>
              <a:t>11</a:t>
            </a:r>
            <a:endParaRPr lang="ru-RU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9822" y="901763"/>
            <a:ext cx="707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школа № 9»</a:t>
            </a:r>
            <a:endParaRPr lang="ru-RU" sz="2400"/>
          </a:p>
        </p:txBody>
      </p:sp>
      <p:pic>
        <p:nvPicPr>
          <p:cNvPr id="13" name="Рисунок 12" descr="C:\Users\VGlukhov\Desktop\Работа\Контрольные мероприятия\2024\5. Обеспечение пожарной безопасности\Визуальные осмотры\СШ 9\IMG_074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90705" y="2087361"/>
            <a:ext cx="5082682" cy="363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4520829" y="1363427"/>
            <a:ext cx="3784185" cy="5082681"/>
          </a:xfrm>
          <a:prstGeom prst="rect">
            <a:avLst/>
          </a:prstGeom>
        </p:spPr>
      </p:pic>
      <p:pic>
        <p:nvPicPr>
          <p:cNvPr id="15" name="Рисунок 14" descr="C:\Users\VGlukhov\Desktop\Работа\Контрольные мероприятия\2024\5. Обеспечение пожарной безопасности\Визуальные осмотры\СШ 9\IMG_077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7493583" y="2202855"/>
            <a:ext cx="5082678" cy="3403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633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:p159="http://schemas.microsoft.com/office/powerpoint/2015/09/main" xmlns:a14="http://schemas.microsoft.com/office/drawing/2010/main" xmlns:p14="http://schemas.microsoft.com/office/powerpoint/2010/main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r>
              <a:rPr lang="ru-RU" smtClean="0"/>
              <a:t>12</a:t>
            </a:r>
            <a:endParaRPr lang="ru-RU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9822" y="901763"/>
            <a:ext cx="707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«ЦРР-детский сад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39»</a:t>
            </a:r>
            <a:endParaRPr lang="ru-RU" sz="2400"/>
          </a:p>
        </p:txBody>
      </p:sp>
      <p:pic>
        <p:nvPicPr>
          <p:cNvPr id="8" name="Рисунок 7" descr="C:\Users\VGlukhov\Desktop\Работа\Контрольные мероприятия\2024\5. Обеспечение пожарной безопасности\Визуальные осмотры\ДС 39\WhatsApp Image 2024-09-05 at 08.12.05 (2)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10" y="1363427"/>
            <a:ext cx="3783517" cy="508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VGlukhov\Desktop\Работа\Контрольные мероприятия\2024\5. Обеспечение пожарной безопасности\Визуальные осмотры\ДС 39\WhatsApp Image 2024-09-05 at 08.12.07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1427" y="1363426"/>
            <a:ext cx="3874416" cy="508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VGlukhov\Desktop\Работа\Контрольные мероприятия\2024\5. Обеспечение пожарной безопасности\Визуальные осмотры\ДС 39\WhatsApp Image 2024-09-05 at 08.12.07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5843" y="1363426"/>
            <a:ext cx="3299858" cy="5082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59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:p159="http://schemas.microsoft.com/office/powerpoint/2015/09/main" xmlns:a14="http://schemas.microsoft.com/office/drawing/2010/main" xmlns:p14="http://schemas.microsoft.com/office/powerpoint/2010/main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1607056" y="1090674"/>
            <a:ext cx="9144477" cy="132660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 тем, в МБДОУ «Детский сад № 15» в настоящее время сигнализация периодически не корректно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обрабатывается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оборудовании отображается ошибка 1, о данной проблеме известно Подрядчику, Заказчику и Государственному пожарному надзору, принимаются все необходимые меры по ее устранению.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r>
              <a:rPr lang="ru-RU" smtClean="0"/>
              <a:t>13</a:t>
            </a:r>
            <a:endParaRPr lang="ru-RU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C:\Users\VGlukhov\Desktop\Работа\Контрольные мероприятия\2024\5. Обеспечение пожарной безопасности\Визуальные осмотры\ДС 15\IMG_08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378" y="2489703"/>
            <a:ext cx="5915456" cy="395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VGlukhov\Desktop\Работа\Контрольные мероприятия\2024\5. Обеспечение пожарной безопасности\Визуальные осмотры\ДС 15\IMG_080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31" y="2489703"/>
            <a:ext cx="5323437" cy="3956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97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:p159="http://schemas.microsoft.com/office/powerpoint/2015/09/main" xmlns:a14="http://schemas.microsoft.com/office/drawing/2010/main" xmlns:p14="http://schemas.microsoft.com/office/powerpoint/2010/main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1AB79B41-B32D-5319-6F6A-E13902D5A139}"/>
              </a:ext>
            </a:extLst>
          </p:cNvPr>
          <p:cNvSpPr/>
          <p:nvPr/>
        </p:nvSpPr>
        <p:spPr>
          <a:xfrm>
            <a:off x="514561" y="1415684"/>
            <a:ext cx="4343864" cy="218497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>
              <a:buNone/>
            </a:pP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Отчет о результатах контрольного мероприятия направить для сведения: </a:t>
            </a:r>
          </a:p>
          <a:p>
            <a:pPr marL="45720" indent="0">
              <a:buNone/>
            </a:pP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Городскую Думу Петропавловск-Камчатского городского округа;</a:t>
            </a:r>
          </a:p>
          <a:p>
            <a:pPr marL="45720" indent="0">
              <a:buNone/>
            </a:pP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 исполняющему полномочия Главы Петропавловск-Камчатского городского округа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B51333-4DFD-C12A-89DE-8BFF85532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063" y1="27865" x2="19824" y2="26953"/>
                        <a14:foregroundMark x1="10547" y1="64974" x2="10449" y2="68880"/>
                        <a14:foregroundMark x1="50098" y1="71615" x2="48336" y2="76760"/>
                        <a14:foregroundMark x1="75195" y1="61328" x2="81641" y2="80990"/>
                        <a14:foregroundMark x1="79785" y1="73307" x2="81738" y2="80859"/>
                        <a14:foregroundMark x1="81055" y1="76302" x2="82422" y2="80859"/>
                        <a14:foregroundMark x1="48012" y1="78385" x2="47949" y2="78776"/>
                        <a14:foregroundMark x1="48242" y1="76953" x2="48012" y2="78385"/>
                        <a14:foregroundMark x1="89648" y1="13802" x2="89355" y2="51693"/>
                        <a14:foregroundMark x1="16514" y1="27344" x2="19915" y2="26803"/>
                        <a14:foregroundMark x1="14063" y1="27734" x2="16514" y2="27344"/>
                        <a14:foregroundMark x1="22856" y1="28062" x2="21387" y2="27083"/>
                        <a14:foregroundMark x1="22804" y1="27901" x2="21387" y2="27214"/>
                        <a14:foregroundMark x1="14160" y1="27474" x2="19629" y2="26823"/>
                        <a14:foregroundMark x1="19629" y1="26823" x2="22913" y2="28243"/>
                        <a14:foregroundMark x1="16339" y1="27214" x2="19434" y2="26563"/>
                        <a14:foregroundMark x1="19434" y1="26563" x2="22656" y2="27083"/>
                        <a14:foregroundMark x1="23926" y1="29297" x2="22363" y2="27474"/>
                        <a14:foregroundMark x1="16142" y1="26953" x2="19043" y2="26432"/>
                        <a14:foregroundMark x1="13965" y1="27344" x2="16142" y2="26953"/>
                        <a14:foregroundMark x1="19043" y1="26432" x2="22949" y2="27083"/>
                        <a14:foregroundMark x1="13672" y1="28255" x2="14941" y2="27474"/>
                        <a14:foregroundMark x1="14160" y1="56120" x2="14160" y2="56120"/>
                        <a14:foregroundMark x1="14355" y1="56380" x2="14355" y2="56380"/>
                        <a14:foregroundMark x1="82715" y1="80078" x2="82715" y2="80078"/>
                        <a14:foregroundMark x1="82813" y1="80990" x2="82813" y2="80990"/>
                        <a14:backgroundMark x1="82715" y1="78255" x2="81348" y2="74870"/>
                        <a14:backgroundMark x1="82715" y1="79427" x2="81836" y2="77083"/>
                        <a14:backgroundMark x1="48828" y1="78385" x2="48828" y2="78385"/>
                        <a14:backgroundMark x1="13086" y1="60938" x2="13770" y2="58073"/>
                        <a14:backgroundMark x1="24512" y1="29427" x2="23436" y2="27802"/>
                        <a14:backgroundMark x1="22656" y1="27083" x2="22656" y2="27083"/>
                        <a14:backgroundMark x1="23145" y1="26953" x2="23145" y2="26953"/>
                        <a14:backgroundMark x1="23047" y1="26953" x2="23047" y2="26953"/>
                        <a14:backgroundMark x1="22949" y1="27083" x2="22949" y2="27083"/>
                        <a14:backgroundMark x1="22363" y1="26953" x2="22363" y2="26953"/>
                        <a14:backgroundMark x1="22559" y1="26693" x2="22559" y2="26693"/>
                        <a14:backgroundMark x1="22461" y1="27083" x2="22461" y2="27083"/>
                        <a14:backgroundMark x1="22070" y1="26693" x2="22070" y2="26693"/>
                        <a14:backgroundMark x1="21680" y1="26432" x2="21680" y2="26432"/>
                        <a14:backgroundMark x1="21680" y1="26563" x2="21680" y2="26563"/>
                        <a14:backgroundMark x1="13965" y1="27214" x2="13965" y2="27214"/>
                        <a14:backgroundMark x1="14258" y1="27214" x2="14258" y2="27214"/>
                        <a14:backgroundMark x1="14551" y1="27083" x2="14551" y2="27083"/>
                        <a14:backgroundMark x1="15137" y1="26953" x2="15137" y2="26953"/>
                        <a14:backgroundMark x1="14160" y1="56380" x2="14160" y2="56380"/>
                        <a14:backgroundMark x1="24023" y1="53516" x2="24023" y2="53516"/>
                        <a14:backgroundMark x1="82910" y1="81120" x2="82910" y2="81120"/>
                        <a14:backgroundMark x1="83105" y1="81120" x2="83105" y2="81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2" y="3987142"/>
            <a:ext cx="3691917" cy="2768938"/>
          </a:xfrm>
          <a:prstGeom prst="rect">
            <a:avLst/>
          </a:prstGeom>
        </p:spPr>
      </p:pic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4576C24A-910E-15B7-B752-DFCB6E93CC6E}"/>
              </a:ext>
            </a:extLst>
          </p:cNvPr>
          <p:cNvSpPr/>
          <p:nvPr/>
        </p:nvSpPr>
        <p:spPr>
          <a:xfrm>
            <a:off x="4993743" y="1282575"/>
            <a:ext cx="6730185" cy="5409134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endPara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Управление образования администрации Петропавловск-Камчатского городского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«Детский сад № 15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4»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мер по устранению выявленных нарушений и недостатков, привлечению к ответственности должностных лиц, виновных в допущенных нарушениях, а также мер по пресечению и предупреждению нарушений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информационные письма с целью устранения причин нарушений, выявленных в ходе проведения контрольного мероприятия в:</a:t>
            </a:r>
          </a:p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МБОУ «Средняя школа № 9»;</a:t>
            </a:r>
          </a:p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МАДОУ «ЦРР-детский сад № 39».</a:t>
            </a:r>
          </a:p>
          <a:p>
            <a:pPr algn="just"/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332FA939-63F2-BC97-9664-C895FFA7DBEB}"/>
              </a:ext>
            </a:extLst>
          </p:cNvPr>
          <p:cNvSpPr/>
          <p:nvPr/>
        </p:nvSpPr>
        <p:spPr>
          <a:xfrm>
            <a:off x="1369272" y="250866"/>
            <a:ext cx="9453455" cy="77833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ПРЕДЛОЖЕНИЯ ПО РЕЗУЛЬТАТАМ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Контрольный список (справа налево)">
            <a:extLst>
              <a:ext uri="{FF2B5EF4-FFF2-40B4-BE49-F238E27FC236}">
                <a16:creationId xmlns:a16="http://schemas.microsoft.com/office/drawing/2014/main" id="{FEC7AE75-4777-E3FE-30D7-20C89FB21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5"/>
              </a:ext>
            </a:extLst>
          </a:blip>
          <a:stretch>
            <a:fillRect/>
          </a:stretch>
        </p:blipFill>
        <p:spPr>
          <a:xfrm>
            <a:off x="2440575" y="4443899"/>
            <a:ext cx="751979" cy="853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8F813-77C8-40DF-BC21-00819E742981}"/>
              </a:ext>
            </a:extLst>
          </p:cNvPr>
          <p:cNvSpPr txBox="1"/>
          <p:nvPr/>
        </p:nvSpPr>
        <p:spPr>
          <a:xfrm>
            <a:off x="11723928" y="6422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r>
              <a:rPr lang="ru-RU" smtClean="0"/>
              <a:t>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7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59="http://schemas.microsoft.com/office/powerpoint/2015/09/main" xmlns:a14="http://schemas.microsoft.com/office/drawing/2010/main" xmlns:p14="http://schemas.microsoft.com/office/powerpoint/2010/main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092F73-3CB7-46CA-0367-B3F191F8E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3" b="18857"/>
          <a:stretch>
            <a:fillRect/>
          </a:stretch>
        </p:blipFill>
        <p:spPr>
          <a:xfrm>
            <a:off x="-182715" y="-656603"/>
            <a:ext cx="12557430" cy="7962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90" y="5320584"/>
            <a:ext cx="11719420" cy="984885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9153" y="3511859"/>
            <a:ext cx="8733434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endParaRPr lang="ru-RU"/>
          </a:p>
          <a:p>
            <a:pPr algn="ctr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68705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:p159="http://schemas.microsoft.com/office/powerpoint/2015/09/main" xmlns:a14="http://schemas.microsoft.com/office/drawing/2010/main" xmlns:p14="http://schemas.microsoft.com/office/powerpoint/2010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37C914D9-2C11-53DF-FE4A-1FE05CFBB1A5}"/>
              </a:ext>
            </a:extLst>
          </p:cNvPr>
          <p:cNvSpPr/>
          <p:nvPr/>
        </p:nvSpPr>
        <p:spPr>
          <a:xfrm>
            <a:off x="379027" y="320836"/>
            <a:ext cx="9058835" cy="1836492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1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Основание для проведения контрольного мероприятия:</a:t>
            </a:r>
            <a:r>
              <a:rPr lang="ru-RU" sz="1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1.4.6 </a:t>
            </a: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деятельности Контрольно-счетной палаты Петропавловск-Камчатского городского округа на 2024 год, утвержденного приказом Контрольно-счетной палаты Петропавловск-Камчатского городского округа  от 15.12.2023 № 57-КСП.</a:t>
            </a: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91F051F0-020E-61F1-4E13-E6F77B89EDD5}"/>
              </a:ext>
            </a:extLst>
          </p:cNvPr>
          <p:cNvSpPr/>
          <p:nvPr/>
        </p:nvSpPr>
        <p:spPr>
          <a:xfrm>
            <a:off x="1159678" y="2385520"/>
            <a:ext cx="9058836" cy="2021157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r>
              <a:rPr lang="ru-RU" sz="1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Цель контрольного мероприятия:</a:t>
            </a:r>
            <a:r>
              <a:rPr lang="ru-RU" sz="1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целевым и эффективным использованием средств бюджета Петропавловск-Камчатского городского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21FCECF6-5170-19AE-6C9C-D41C4AB4F82E}"/>
              </a:ext>
            </a:extLst>
          </p:cNvPr>
          <p:cNvSpPr/>
          <p:nvPr/>
        </p:nvSpPr>
        <p:spPr>
          <a:xfrm>
            <a:off x="2959325" y="4507197"/>
            <a:ext cx="9058835" cy="2277848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z="1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 контрольного мероприятия:</a:t>
            </a:r>
            <a:r>
              <a:rPr lang="ru-RU" sz="1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Управления образования администрации Петропавловск-Камчатского городского округа и муниципальных бюджетных (автономных) дошкольных образовательных учреждениях, муниципальных бюджетных (автономных) общеобразовательных учреждениях по целевому и эффективному использованию средств бюджета городского округа, выделенных на монтаж систем обеспечения пожарной безопасности зданий и сооружений для обеспечения муниципальных нужд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0A031E3-B5AF-448F-1D35-9D08EA7C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911" l="7900" r="90000">
                        <a14:foregroundMark x1="23200" y1="18293" x2="23200" y2="18293"/>
                        <a14:foregroundMark x1="23700" y1="16630" x2="23700" y2="16630"/>
                        <a14:foregroundMark x1="24800" y1="16851" x2="24800" y2="16851"/>
                        <a14:foregroundMark x1="14242" y1="19687" x2="16400" y2="17295"/>
                        <a14:foregroundMark x1="11500" y1="22727" x2="14211" y2="19722"/>
                        <a14:foregroundMark x1="16400" y1="17295" x2="27800" y2="17627"/>
                        <a14:foregroundMark x1="27800" y1="17627" x2="23200" y2="17627"/>
                        <a14:foregroundMark x1="26000" y1="16186" x2="16599" y2="16576"/>
                        <a14:foregroundMark x1="16369" y1="16704" x2="28200" y2="17517"/>
                        <a14:foregroundMark x1="27300" y1="16297" x2="24532" y2="15698"/>
                        <a14:foregroundMark x1="29100" y1="17738" x2="23000" y2="15299"/>
                        <a14:foregroundMark x1="27902" y1="16944" x2="23897" y2="14988"/>
                        <a14:foregroundMark x1="27958" y1="16871" x2="22300" y2="14745"/>
                        <a14:foregroundMark x1="24763" y1="15324" x2="25100" y2="15299"/>
                        <a14:foregroundMark x1="19385" y1="15727" x2="23673" y2="15406"/>
                        <a14:foregroundMark x1="25100" y1="15299" x2="24838" y2="15203"/>
                        <a14:foregroundMark x1="26934" y1="15826" x2="25009" y2="14926"/>
                        <a14:foregroundMark x1="26630" y1="15590" x2="24925" y2="15062"/>
                        <a14:foregroundMark x1="28254" y1="16853" x2="22030" y2="14499"/>
                        <a14:foregroundMark x1="26745" y1="15679" x2="24999" y2="14943"/>
                        <a14:foregroundMark x1="15875" y1="16865" x2="16768" y2="16518"/>
                        <a14:foregroundMark x1="19464" y1="15703" x2="20800" y2="15521"/>
                        <a14:foregroundMark x1="16775" y1="16519" x2="20700" y2="15410"/>
                        <a14:foregroundMark x1="15925" y1="16759" x2="16775" y2="16519"/>
                        <a14:foregroundMark x1="20700" y1="15410" x2="21000" y2="15410"/>
                        <a14:foregroundMark x1="16923" y1="16519" x2="20300" y2="15521"/>
                        <a14:foregroundMark x1="15800" y1="16851" x2="16923" y2="16519"/>
                        <a14:foregroundMark x1="17526" y1="16075" x2="19400" y2="15521"/>
                        <a14:foregroundMark x1="16400" y1="16408" x2="17526" y2="16075"/>
                        <a14:foregroundMark x1="16200" y1="16297" x2="18200" y2="15632"/>
                        <a14:foregroundMark x1="15637" y1="17295" x2="17000" y2="16519"/>
                        <a14:foregroundMark x1="15993" y1="16613" x2="18900" y2="16075"/>
                        <a14:foregroundMark x1="16165" y1="16245" x2="18000" y2="15854"/>
                        <a14:foregroundMark x1="16801" y1="16075" x2="17900" y2="15632"/>
                        <a14:foregroundMark x1="16115" y1="16351" x2="16801" y2="16075"/>
                        <a14:foregroundMark x1="16231" y1="16104" x2="17600" y2="15743"/>
                        <a14:foregroundMark x1="18100" y1="15521" x2="22400" y2="14412"/>
                        <a14:foregroundMark x1="16201" y1="16075" x2="19000" y2="15299"/>
                        <a14:foregroundMark x1="16347" y1="15856" x2="20900" y2="14745"/>
                        <a14:foregroundMark x1="22500" y1="14523" x2="25000" y2="14523"/>
                        <a14:foregroundMark x1="25600" y1="14523" x2="27100" y2="15299"/>
                        <a14:foregroundMark x1="29524" y1="17723" x2="29600" y2="19401"/>
                        <a14:foregroundMark x1="30400" y1="18514" x2="30037" y2="17965"/>
                        <a14:foregroundMark x1="16500" y1="15529" x2="21900" y2="14412"/>
                        <a14:foregroundMark x1="21900" y1="14412" x2="22300" y2="14523"/>
                        <a14:foregroundMark x1="11800" y1="20288" x2="13654" y2="18233"/>
                        <a14:foregroundMark x1="29700" y1="18625" x2="31034" y2="18625"/>
                        <a14:foregroundMark x1="30000" y1="17960" x2="26700" y2="15410"/>
                        <a14:foregroundMark x1="27977" y1="15440" x2="28300" y2="15854"/>
                        <a14:foregroundMark x1="29600" y1="17517" x2="29154" y2="16947"/>
                        <a14:foregroundMark x1="27600" y1="15410" x2="27600" y2="15410"/>
                        <a14:foregroundMark x1="27600" y1="15299" x2="27600" y2="15299"/>
                        <a14:foregroundMark x1="26600" y1="14856" x2="28660" y2="15672"/>
                        <a14:foregroundMark x1="27700" y1="15078" x2="28745" y2="15892"/>
                        <a14:foregroundMark x1="12600" y1="19069" x2="13254" y2="18520"/>
                        <a14:foregroundMark x1="12800" y1="18736" x2="13047" y2="18485"/>
                        <a14:foregroundMark x1="16338" y1="15875" x2="25400" y2="14412"/>
                        <a14:foregroundMark x1="25400" y1="14412" x2="28567" y2="15434"/>
                        <a14:foregroundMark x1="13900" y1="17960" x2="17100" y2="15854"/>
                        <a14:foregroundMark x1="13800" y1="17738" x2="16400" y2="16075"/>
                        <a14:foregroundMark x1="14400" y1="17073" x2="16800" y2="15965"/>
                        <a14:foregroundMark x1="14400" y1="16851" x2="17200" y2="15299"/>
                        <a14:foregroundMark x1="28700" y1="15965" x2="31300" y2="18404"/>
                        <a14:foregroundMark x1="28900" y1="15854" x2="32200" y2="18736"/>
                        <a14:foregroundMark x1="28700" y1="15743" x2="33500" y2="19623"/>
                        <a14:foregroundMark x1="33300" y1="19623" x2="33300" y2="19623"/>
                        <a14:foregroundMark x1="33500" y1="19401" x2="33600" y2="19956"/>
                        <a14:backgroundMark x1="12000" y1="17960" x2="12000" y2="17960"/>
                        <a14:backgroundMark x1="11700" y1="19069" x2="11700" y2="19069"/>
                        <a14:backgroundMark x1="11500" y1="18071" x2="11500" y2="18071"/>
                        <a14:backgroundMark x1="8900" y1="19401" x2="8900" y2="19401"/>
                        <a14:backgroundMark x1="8300" y1="19180" x2="8300" y2="19180"/>
                        <a14:backgroundMark x1="9300" y1="19401" x2="9300" y2="19401"/>
                        <a14:backgroundMark x1="9100" y1="18847" x2="9000" y2="19069"/>
                        <a14:backgroundMark x1="10300" y1="18958" x2="10000" y2="16851"/>
                        <a14:backgroundMark x1="10600" y1="19180" x2="7600" y2="16962"/>
                        <a14:backgroundMark x1="7400" y1="19734" x2="8100" y2="18182"/>
                        <a14:backgroundMark x1="8000" y1="19734" x2="9300" y2="17517"/>
                        <a14:backgroundMark x1="16529" y1="13717" x2="21800" y2="10200"/>
                        <a14:backgroundMark x1="15767" y1="14226" x2="16381" y2="13816"/>
                        <a14:backgroundMark x1="11500" y1="17073" x2="15687" y2="14279"/>
                        <a14:backgroundMark x1="21800" y1="10200" x2="24000" y2="9978"/>
                        <a14:backgroundMark x1="12600" y1="15965" x2="13100" y2="15632"/>
                        <a14:backgroundMark x1="13469" y1="16933" x2="13300" y2="16186"/>
                        <a14:backgroundMark x1="10500" y1="18404" x2="10500" y2="17627"/>
                        <a14:backgroundMark x1="10300" y1="19180" x2="11000" y2="17627"/>
                        <a14:backgroundMark x1="11300" y1="17960" x2="11600" y2="17406"/>
                        <a14:backgroundMark x1="11000" y1="18293" x2="10300" y2="17517"/>
                        <a14:backgroundMark x1="10400" y1="18182" x2="11200" y2="17738"/>
                        <a14:backgroundMark x1="13000" y1="17295" x2="13415" y2="17065"/>
                        <a14:backgroundMark x1="34753" y1="19649" x2="37000" y2="21397"/>
                        <a14:backgroundMark x1="25600" y1="12528" x2="25984" y2="12827"/>
                        <a14:backgroundMark x1="37000" y1="21397" x2="36900" y2="22838"/>
                        <a14:backgroundMark x1="15200" y1="55211" x2="15200" y2="55211"/>
                        <a14:backgroundMark x1="15500" y1="52328" x2="15500" y2="52328"/>
                        <a14:backgroundMark x1="15800" y1="51663" x2="15800" y2="51663"/>
                        <a14:backgroundMark x1="15300" y1="64080" x2="15300" y2="64080"/>
                        <a14:backgroundMark x1="15500" y1="65632" x2="15500" y2="65632"/>
                        <a14:backgroundMark x1="15700" y1="66075" x2="15700" y2="66075"/>
                        <a14:backgroundMark x1="34500" y1="20067" x2="34500" y2="20067"/>
                        <a14:backgroundMark x1="34900" y1="20953" x2="34900" y2="20953"/>
                        <a14:backgroundMark x1="34500" y1="20843" x2="34500" y2="20843"/>
                        <a14:backgroundMark x1="34400" y1="20177" x2="34400" y2="20177"/>
                        <a14:backgroundMark x1="34600" y1="20399" x2="34600" y2="20399"/>
                        <a14:backgroundMark x1="34600" y1="20843" x2="34600" y2="20843"/>
                        <a14:backgroundMark x1="34400" y1="20399" x2="34400" y2="20399"/>
                        <a14:backgroundMark x1="34400" y1="20399" x2="34400" y2="20399"/>
                        <a14:backgroundMark x1="34100" y1="20177" x2="34100" y2="20177"/>
                        <a14:backgroundMark x1="34600" y1="20621" x2="34600" y2="20621"/>
                        <a14:backgroundMark x1="34600" y1="20732" x2="33799" y2="19912"/>
                        <a14:backgroundMark x1="13600" y1="17184" x2="13600" y2="17184"/>
                        <a14:backgroundMark x1="29101" y1="15579" x2="28300" y2="14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5686" y="3396099"/>
            <a:ext cx="4499322" cy="40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15D78D6-1D0B-1A81-AD2B-A9FE7411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708" y1="16875" x2="59847" y2="1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7841" y="648240"/>
            <a:ext cx="2080319" cy="17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4E7FA-AC3D-A4D0-BBDA-F36F66DA0E56}"/>
              </a:ext>
            </a:extLst>
          </p:cNvPr>
          <p:cNvSpPr txBox="1"/>
          <p:nvPr/>
        </p:nvSpPr>
        <p:spPr>
          <a:xfrm>
            <a:off x="11716474" y="6415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r>
              <a:rPr lang="en-US"/>
              <a:t>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0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59="http://schemas.microsoft.com/office/powerpoint/2015/09/main" xmlns:a14="http://schemas.microsoft.com/office/drawing/2010/main" xmlns:p14="http://schemas.microsoft.com/office/powerpoint/2010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710F3117-956A-0FB5-DD05-8D1770481698}"/>
              </a:ext>
            </a:extLst>
          </p:cNvPr>
          <p:cNvSpPr/>
          <p:nvPr/>
        </p:nvSpPr>
        <p:spPr>
          <a:xfrm>
            <a:off x="2886635" y="1739890"/>
            <a:ext cx="9149738" cy="2931999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усеченные противолежащие углы 12">
            <a:extLst>
              <a:ext uri="{FF2B5EF4-FFF2-40B4-BE49-F238E27FC236}">
                <a16:creationId xmlns:a16="http://schemas.microsoft.com/office/drawing/2014/main" id="{0D202BF4-7A99-7046-927A-C24699FB253F}"/>
              </a:ext>
            </a:extLst>
          </p:cNvPr>
          <p:cNvSpPr/>
          <p:nvPr/>
        </p:nvSpPr>
        <p:spPr>
          <a:xfrm>
            <a:off x="2926675" y="1767400"/>
            <a:ext cx="9023405" cy="2813653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53945AA1-AF57-F31F-EEDC-C940667D3C43}"/>
              </a:ext>
            </a:extLst>
          </p:cNvPr>
          <p:cNvSpPr/>
          <p:nvPr/>
        </p:nvSpPr>
        <p:spPr>
          <a:xfrm>
            <a:off x="3069125" y="1767400"/>
            <a:ext cx="8924386" cy="2723119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r>
              <a:rPr lang="ru-RU" sz="1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8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контроля:</a:t>
            </a:r>
            <a:r>
              <a:rPr lang="ru-RU" sz="1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Петропавловск-Камчатского городского округа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бюджетное общеобразовательное учреждение «Средняя школа № 9» Петропавловск-Камчатского городского округа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автономное дошкольное образовательное учреждение «Детский сад № 4 комбинированного вида», Муниципальное автономное дошкольное образовательное учреждение «Центр развития ребенка – детский сад № 39», Муниципальное бюджетное дошкольное образовательное учреждение «Детский сад № 15 комбинированного вида».</a:t>
            </a: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:a16="http://schemas.microsoft.com/office/drawing/2014/main" id="{CB627F76-C863-A2B6-29F9-C7C37AC36963}"/>
              </a:ext>
            </a:extLst>
          </p:cNvPr>
          <p:cNvSpPr/>
          <p:nvPr/>
        </p:nvSpPr>
        <p:spPr>
          <a:xfrm>
            <a:off x="658978" y="5909779"/>
            <a:ext cx="8832988" cy="585629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D54550D8-9387-1258-78D7-F45360AEDE85}"/>
              </a:ext>
            </a:extLst>
          </p:cNvPr>
          <p:cNvSpPr/>
          <p:nvPr/>
        </p:nvSpPr>
        <p:spPr>
          <a:xfrm>
            <a:off x="739204" y="5980914"/>
            <a:ext cx="8576811" cy="443358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r>
              <a:rPr lang="ru-RU" sz="1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Срок проведения контрольного мероприятия:</a:t>
            </a:r>
            <a:r>
              <a:rPr lang="ru-RU" sz="1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.08.2024 </a:t>
            </a: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19.09.2024</a:t>
            </a: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ADA9BABE-1A78-8E02-23AD-070A6353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33" b="90000" l="10000" r="93550">
                        <a14:foregroundMark x1="12400" y1="20933" x2="12400" y2="20933"/>
                        <a14:foregroundMark x1="28100" y1="10800" x2="28100" y2="10800"/>
                        <a14:foregroundMark x1="90250" y1="10133" x2="90250" y2="10133"/>
                        <a14:foregroundMark x1="93550" y1="7933" x2="93550" y2="7933"/>
                        <a14:foregroundMark x1="25250" y1="60533" x2="25250" y2="60533"/>
                        <a14:foregroundMark x1="22400" y1="81333" x2="22400" y2="81333"/>
                        <a14:foregroundMark x1="12650" y1="18733" x2="12650" y2="18733"/>
                        <a14:foregroundMark x1="25506" y1="11051" x2="25506" y2="11051"/>
                        <a14:foregroundMark x1="12146" y1="22372" x2="12146" y2="22372"/>
                        <a14:foregroundMark x1="11336" y1="22102" x2="11336" y2="22102"/>
                        <a14:backgroundMark x1="25000" y1="60667" x2="25000" y2="60667"/>
                        <a14:backgroundMark x1="25000" y1="59733" x2="25000" y2="59733"/>
                        <a14:backgroundMark x1="19250" y1="82600" x2="19500" y2="81800"/>
                        <a14:backgroundMark x1="24750" y1="62067" x2="24750" y2="59600"/>
                        <a14:backgroundMark x1="24750" y1="61133" x2="24900" y2="60400"/>
                        <a14:backgroundMark x1="29352" y1="74394" x2="29352" y2="74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399" y="1884448"/>
            <a:ext cx="2138763" cy="16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2BEDEB1A-6AEB-65E3-50E5-A8792E5AB5D5}"/>
              </a:ext>
            </a:extLst>
          </p:cNvPr>
          <p:cNvSpPr/>
          <p:nvPr/>
        </p:nvSpPr>
        <p:spPr>
          <a:xfrm>
            <a:off x="613956" y="226464"/>
            <a:ext cx="8502611" cy="1234311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EEE3E1F6-98B2-0779-98D8-12EF70B9B389}"/>
              </a:ext>
            </a:extLst>
          </p:cNvPr>
          <p:cNvSpPr/>
          <p:nvPr/>
        </p:nvSpPr>
        <p:spPr>
          <a:xfrm>
            <a:off x="660398" y="284508"/>
            <a:ext cx="8295497" cy="1144452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561C4EEC-D1C4-208A-0164-9F21EE70B7D2}"/>
              </a:ext>
            </a:extLst>
          </p:cNvPr>
          <p:cNvSpPr/>
          <p:nvPr/>
        </p:nvSpPr>
        <p:spPr>
          <a:xfrm>
            <a:off x="660398" y="276711"/>
            <a:ext cx="8184838" cy="1151036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Проверяемый период:</a:t>
            </a:r>
            <a:r>
              <a:rPr lang="ru-RU" sz="1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годы.</a:t>
            </a: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6590F608-9688-8B08-5C53-87BA87A8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17" b="90000" l="10000" r="90000">
                        <a14:foregroundMark x1="64167" y1="8917" x2="64167" y2="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5895" y="4362"/>
            <a:ext cx="1835427" cy="17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F3619C4D-7043-C3D7-F9E9-6871B665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0875" y1="27875" x2="10875" y2="2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6055" y="4652616"/>
            <a:ext cx="1328298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A4061-5203-FD52-337A-6AAA37414219}"/>
              </a:ext>
            </a:extLst>
          </p:cNvPr>
          <p:cNvSpPr txBox="1"/>
          <p:nvPr/>
        </p:nvSpPr>
        <p:spPr>
          <a:xfrm>
            <a:off x="11724998" y="64966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r>
              <a:rPr lang="en-US"/>
              <a:t>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5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:p159="http://schemas.microsoft.com/office/powerpoint/2015/09/main" xmlns:a14="http://schemas.microsoft.com/office/drawing/2010/main" xmlns:p14="http://schemas.microsoft.com/office/powerpoint/2010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17803" y="1145158"/>
            <a:ext cx="9413107" cy="1713379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91CAEF84-6EE6-D192-6B30-A7336E399014}"/>
              </a:ext>
            </a:extLst>
          </p:cNvPr>
          <p:cNvSpPr/>
          <p:nvPr/>
        </p:nvSpPr>
        <p:spPr>
          <a:xfrm>
            <a:off x="268605" y="1185864"/>
            <a:ext cx="9313545" cy="1641020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340485" y="1245892"/>
            <a:ext cx="9209173" cy="1517623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пункта 2.2. Порядка № 2279 МАДОУ «Детский сад 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№ 4», МАДОУ «ЦРР-Детский сад № 39», МБОУ «Средняя школа № 9» предоставили справки о состоянии расчетов по налогам (код по КНД 1160080), а МБДОУ «Детский сад № 15» предоставлена справка об исполнении налогоплательщиком обязанности по уплате налогов № 137535 по состоянию на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01.11.2023.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D43CEA4B-239D-A478-EDEE-4ABFF686D2F5}"/>
              </a:ext>
            </a:extLst>
          </p:cNvPr>
          <p:cNvSpPr/>
          <p:nvPr/>
        </p:nvSpPr>
        <p:spPr>
          <a:xfrm>
            <a:off x="1286093" y="3057478"/>
            <a:ext cx="9413107" cy="1660240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F430D9E0-4002-600E-BE3F-CD2E98F0C83D}"/>
              </a:ext>
            </a:extLst>
          </p:cNvPr>
          <p:cNvSpPr/>
          <p:nvPr/>
        </p:nvSpPr>
        <p:spPr>
          <a:xfrm>
            <a:off x="1336895" y="3112169"/>
            <a:ext cx="9313545" cy="152526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3EA2012A-7F15-4A72-696C-ECF6FE66E545}"/>
              </a:ext>
            </a:extLst>
          </p:cNvPr>
          <p:cNvSpPr/>
          <p:nvPr/>
        </p:nvSpPr>
        <p:spPr>
          <a:xfrm>
            <a:off x="1388879" y="3169319"/>
            <a:ext cx="9209173" cy="141541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mtClean="0"/>
              <a:t>	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пунктов 2.8.1., 2.9. Порядка № 2279 Управлением образования принято решение о предоставлении субсидии МАДОУ «Детский сад № 4», МБДОУ «Детский сад № 15», МАДОУ «ЦРР-детский сад № 39», МБОУ «Средняя школа № 9» на иные цели для обеспечения пожарной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mtClean="0"/>
              <a:t>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2549524" y="4943452"/>
            <a:ext cx="9413107" cy="1618357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B0ED109C-2DDB-5A3B-6123-971FED18982C}"/>
              </a:ext>
            </a:extLst>
          </p:cNvPr>
          <p:cNvSpPr/>
          <p:nvPr/>
        </p:nvSpPr>
        <p:spPr>
          <a:xfrm>
            <a:off x="2600326" y="4984158"/>
            <a:ext cx="9313545" cy="152526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2678504" y="5041403"/>
            <a:ext cx="9209173" cy="141077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mtClean="0"/>
              <a:t>	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 иные цели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4» перечислена в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пункта 2.17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№ 2279, пункта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3.1 раздела 3 Соглашения №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4/Д-2.3.</a:t>
            </a: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4"/>
              </a:ext>
            </a:extLst>
          </a:blip>
          <a:stretch>
            <a:fillRect/>
          </a:stretch>
        </p:blipFill>
        <p:spPr>
          <a:xfrm>
            <a:off x="558559" y="812117"/>
            <a:ext cx="778336" cy="778336"/>
          </a:xfrm>
          <a:prstGeom prst="rect">
            <a:avLst/>
          </a:prstGeom>
        </p:spPr>
      </p:pic>
      <p:pic>
        <p:nvPicPr>
          <p:cNvPr id="24" name="Рисунок 23" descr="Окно браузера">
            <a:extLst>
              <a:ext uri="{FF2B5EF4-FFF2-40B4-BE49-F238E27FC236}">
                <a16:creationId xmlns:a16="http://schemas.microsoft.com/office/drawing/2014/main" id="{10A5FA1F-764C-F6A3-798D-0A2163A5B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6"/>
              </a:ext>
            </a:extLst>
          </a:blip>
          <a:stretch>
            <a:fillRect/>
          </a:stretch>
        </p:blipFill>
        <p:spPr>
          <a:xfrm>
            <a:off x="9731542" y="1969206"/>
            <a:ext cx="967658" cy="967658"/>
          </a:xfrm>
          <a:prstGeom prst="rect">
            <a:avLst/>
          </a:prstGeom>
        </p:spPr>
      </p:pic>
      <p:pic>
        <p:nvPicPr>
          <p:cNvPr id="25" name="Рисунок 24" descr="Контрольный список (справа налево)">
            <a:extLst>
              <a:ext uri="{FF2B5EF4-FFF2-40B4-BE49-F238E27FC236}">
                <a16:creationId xmlns:a16="http://schemas.microsoft.com/office/drawing/2014/main" id="{455F3759-8C7E-E3C4-1265-8DB5AD9E0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7"/>
              </a:ext>
            </a:extLst>
          </a:blip>
          <a:stretch>
            <a:fillRect/>
          </a:stretch>
        </p:blipFill>
        <p:spPr>
          <a:xfrm>
            <a:off x="1523067" y="2867590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8"/>
              </a:ext>
            </a:extLst>
          </a:blip>
          <a:stretch>
            <a:fillRect/>
          </a:stretch>
        </p:blipFill>
        <p:spPr>
          <a:xfrm>
            <a:off x="2754015" y="4828367"/>
            <a:ext cx="778336" cy="778336"/>
          </a:xfrm>
          <a:prstGeom prst="rect">
            <a:avLst/>
          </a:prstGeom>
        </p:spPr>
      </p:pic>
      <p:pic>
        <p:nvPicPr>
          <p:cNvPr id="30" name="Рисунок 29" descr="Изображения">
            <a:extLst>
              <a:ext uri="{FF2B5EF4-FFF2-40B4-BE49-F238E27FC236}">
                <a16:creationId xmlns:a16="http://schemas.microsoft.com/office/drawing/2014/main" id="{509761B3-281B-0676-DA7E-014353E106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10"/>
              </a:ext>
            </a:extLst>
          </a:blip>
          <a:stretch>
            <a:fillRect/>
          </a:stretch>
        </p:blipFill>
        <p:spPr>
          <a:xfrm>
            <a:off x="10947083" y="1185864"/>
            <a:ext cx="914400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85" y="4584734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r>
              <a:rPr lang="ru-RU"/>
              <a:t>4</a:t>
            </a: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00E5E728-440C-4FB2-8E7A-FAD877BB9629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7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59="http://schemas.microsoft.com/office/powerpoint/2015/09/main" xmlns:a14="http://schemas.microsoft.com/office/drawing/2010/main" xmlns:p14="http://schemas.microsoft.com/office/powerpoint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03398" y="1027183"/>
            <a:ext cx="9461810" cy="1831354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91CAEF84-6EE6-D192-6B30-A7336E399014}"/>
              </a:ext>
            </a:extLst>
          </p:cNvPr>
          <p:cNvSpPr/>
          <p:nvPr/>
        </p:nvSpPr>
        <p:spPr>
          <a:xfrm>
            <a:off x="273844" y="1080576"/>
            <a:ext cx="9327356" cy="1737255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320589" y="1128522"/>
            <a:ext cx="9209173" cy="1651627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пункта 2.16 Порядка № 2279 Управлением образования в Соглашениях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№№ 15/Д-2.3, 9/Ш-2.3, 4/Д-2.3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39/Д-2.3, не установлены показатели, необходимые для достижения результатов предоставления субсидии, установленные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7 графы 5 Приложения 1 к Порядку №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2279.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A9C6C8F2-3799-0CC8-70F4-22D15AE5AD8B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D43CEA4B-239D-A478-EDEE-4ABFF686D2F5}"/>
              </a:ext>
            </a:extLst>
          </p:cNvPr>
          <p:cNvSpPr/>
          <p:nvPr/>
        </p:nvSpPr>
        <p:spPr>
          <a:xfrm>
            <a:off x="1237391" y="3071463"/>
            <a:ext cx="9461810" cy="1647178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F430D9E0-4002-600E-BE3F-CD2E98F0C83D}"/>
              </a:ext>
            </a:extLst>
          </p:cNvPr>
          <p:cNvSpPr/>
          <p:nvPr/>
        </p:nvSpPr>
        <p:spPr>
          <a:xfrm>
            <a:off x="1307593" y="3112168"/>
            <a:ext cx="9290304" cy="1554087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3EA2012A-7F15-4A72-696C-ECF6FE66E545}"/>
              </a:ext>
            </a:extLst>
          </p:cNvPr>
          <p:cNvSpPr/>
          <p:nvPr/>
        </p:nvSpPr>
        <p:spPr>
          <a:xfrm>
            <a:off x="1399033" y="3196432"/>
            <a:ext cx="9098639" cy="138830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/>
              <a:t>	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принимало отчеты от МАДОУ «Детский сад 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№ 4», МБОУ «Средняя школа № 9», содержащие некорректную (недостоверную)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информацию.</a:t>
            </a:r>
            <a:endParaRPr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2549524" y="4943452"/>
            <a:ext cx="9413107" cy="1618357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B0ED109C-2DDB-5A3B-6123-971FED18982C}"/>
              </a:ext>
            </a:extLst>
          </p:cNvPr>
          <p:cNvSpPr/>
          <p:nvPr/>
        </p:nvSpPr>
        <p:spPr>
          <a:xfrm>
            <a:off x="2600326" y="4984158"/>
            <a:ext cx="9313545" cy="152526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2651490" y="5074664"/>
            <a:ext cx="9209173" cy="141077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/>
              <a:t>	 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образования в модернизации системы пожарной безопасности муниципальной программы «Развитие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Петропавловск-Камчатском городском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 не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13 образовательных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4"/>
              </a:ext>
            </a:extLst>
          </a:blip>
          <a:stretch>
            <a:fillRect/>
          </a:stretch>
        </p:blipFill>
        <p:spPr>
          <a:xfrm>
            <a:off x="529257" y="1027183"/>
            <a:ext cx="778336" cy="778336"/>
          </a:xfrm>
          <a:prstGeom prst="rect">
            <a:avLst/>
          </a:prstGeom>
        </p:spPr>
      </p:pic>
      <p:pic>
        <p:nvPicPr>
          <p:cNvPr id="24" name="Рисунок 23" descr="Окно браузера">
            <a:extLst>
              <a:ext uri="{FF2B5EF4-FFF2-40B4-BE49-F238E27FC236}">
                <a16:creationId xmlns:a16="http://schemas.microsoft.com/office/drawing/2014/main" id="{10A5FA1F-764C-F6A3-798D-0A2163A5B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6"/>
              </a:ext>
            </a:extLst>
          </a:blip>
          <a:stretch>
            <a:fillRect/>
          </a:stretch>
        </p:blipFill>
        <p:spPr>
          <a:xfrm>
            <a:off x="9731542" y="1969206"/>
            <a:ext cx="967658" cy="967658"/>
          </a:xfrm>
          <a:prstGeom prst="rect">
            <a:avLst/>
          </a:prstGeom>
        </p:spPr>
      </p:pic>
      <p:pic>
        <p:nvPicPr>
          <p:cNvPr id="25" name="Рисунок 24" descr="Контрольный список (справа налево)">
            <a:extLst>
              <a:ext uri="{FF2B5EF4-FFF2-40B4-BE49-F238E27FC236}">
                <a16:creationId xmlns:a16="http://schemas.microsoft.com/office/drawing/2014/main" id="{455F3759-8C7E-E3C4-1265-8DB5AD9E0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7"/>
              </a:ext>
            </a:extLst>
          </a:blip>
          <a:stretch>
            <a:fillRect/>
          </a:stretch>
        </p:blipFill>
        <p:spPr>
          <a:xfrm>
            <a:off x="1637656" y="2987726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8"/>
              </a:ext>
            </a:extLst>
          </a:blip>
          <a:stretch>
            <a:fillRect/>
          </a:stretch>
        </p:blipFill>
        <p:spPr>
          <a:xfrm>
            <a:off x="2974468" y="4866661"/>
            <a:ext cx="778336" cy="778336"/>
          </a:xfrm>
          <a:prstGeom prst="rect">
            <a:avLst/>
          </a:prstGeom>
        </p:spPr>
      </p:pic>
      <p:pic>
        <p:nvPicPr>
          <p:cNvPr id="30" name="Рисунок 29" descr="Изображения">
            <a:extLst>
              <a:ext uri="{FF2B5EF4-FFF2-40B4-BE49-F238E27FC236}">
                <a16:creationId xmlns:a16="http://schemas.microsoft.com/office/drawing/2014/main" id="{509761B3-281B-0676-DA7E-014353E106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10"/>
              </a:ext>
            </a:extLst>
          </a:blip>
          <a:stretch>
            <a:fillRect/>
          </a:stretch>
        </p:blipFill>
        <p:spPr>
          <a:xfrm>
            <a:off x="10947083" y="1185864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r>
              <a:rPr lang="ru-RU"/>
              <a:t>5</a:t>
            </a:r>
          </a:p>
        </p:txBody>
      </p:sp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847BA778-9D7E-C7B7-11A8-51D60CAF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0" b="95885" l="10000" r="90000">
                        <a14:foregroundMark x1="50729" y1="8385" x2="50729" y2="8385"/>
                        <a14:foregroundMark x1="48854" y1="5052" x2="48854" y2="5052"/>
                        <a14:foregroundMark x1="41094" y1="90938" x2="41094" y2="90938"/>
                        <a14:foregroundMark x1="44063" y1="95885" x2="44063" y2="95885"/>
                        <a14:backgroundMark x1="53542" y1="95990" x2="51719" y2="90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884" y="4584001"/>
            <a:ext cx="2102691" cy="210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3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59="http://schemas.microsoft.com/office/powerpoint/2015/09/main" xmlns:a14="http://schemas.microsoft.com/office/drawing/2010/main" xmlns:p14="http://schemas.microsoft.com/office/powerpoint/2010/main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17803" y="1145158"/>
            <a:ext cx="9364347" cy="229562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91CAEF84-6EE6-D192-6B30-A7336E399014}"/>
              </a:ext>
            </a:extLst>
          </p:cNvPr>
          <p:cNvSpPr/>
          <p:nvPr/>
        </p:nvSpPr>
        <p:spPr>
          <a:xfrm>
            <a:off x="280988" y="1185864"/>
            <a:ext cx="9246393" cy="2113517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400240" y="1249691"/>
            <a:ext cx="9144477" cy="1936570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пункта 1.1. Договора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ПЛ-9Д/24 МБОУ «Средняя школа № 9»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 оказание услуги по разработке проектно-сметной документации Исполнителю не направлялась.</a:t>
            </a: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пункта 9.3. Договора №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ПЛ-9Д/24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школа № 9»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оказанных услуг произведена в отсутствие акта приемки выполненных работ (акта передачи проектно-сметной документации). </a:t>
            </a: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236091" y="4522076"/>
            <a:ext cx="10050909" cy="204168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B0ED109C-2DDB-5A3B-6123-971FED18982C}"/>
              </a:ext>
            </a:extLst>
          </p:cNvPr>
          <p:cNvSpPr/>
          <p:nvPr/>
        </p:nvSpPr>
        <p:spPr>
          <a:xfrm>
            <a:off x="280988" y="4580627"/>
            <a:ext cx="9948862" cy="186548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330517" y="4633914"/>
            <a:ext cx="9842183" cy="167823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/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анализа Договоров №№ МоС-19/23, МоС-20/23, МоС-21/23 заключенных МБОУ «Средняя школа № 9» установлено, что заключенные Договоры №№ МоС-19/23, МоС-20/23, МоС-21/23 имеют признаки ограничения конкуренции и создания другим хозяйствующим субъектам препятствий к оказанию услуг путем искусственного дробления сделок, в нарушение требований пункта 3 части 3 статьи 11.1 Закона № 135-ФЗ и части 2 статьи 8 Закона №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44-ФЗ.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4"/>
              </a:ext>
            </a:extLst>
          </a:blip>
          <a:stretch>
            <a:fillRect/>
          </a:stretch>
        </p:blipFill>
        <p:spPr>
          <a:xfrm>
            <a:off x="721738" y="792168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5"/>
              </a:ext>
            </a:extLst>
          </a:blip>
          <a:stretch>
            <a:fillRect/>
          </a:stretch>
        </p:blipFill>
        <p:spPr>
          <a:xfrm>
            <a:off x="512087" y="4215471"/>
            <a:ext cx="778336" cy="7783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2711" y="867348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r>
              <a:rPr lang="ru-RU"/>
              <a:t>6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кно браузера">
            <a:extLst>
              <a:ext uri="{FF2B5EF4-FFF2-40B4-BE49-F238E27FC236}">
                <a16:creationId xmlns:a16="http://schemas.microsoft.com/office/drawing/2014/main" id="{3D3FD349-1B03-010E-BB76-A1419CD7E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9"/>
              </a:ext>
            </a:extLst>
          </a:blip>
          <a:stretch>
            <a:fillRect/>
          </a:stretch>
        </p:blipFill>
        <p:spPr>
          <a:xfrm>
            <a:off x="9764998" y="2745120"/>
            <a:ext cx="967658" cy="967658"/>
          </a:xfrm>
          <a:prstGeom prst="rect">
            <a:avLst/>
          </a:prstGeom>
        </p:spPr>
      </p:pic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11"/>
              </a:ext>
            </a:extLst>
          </a:blip>
          <a:stretch>
            <a:fillRect/>
          </a:stretch>
        </p:blipFill>
        <p:spPr>
          <a:xfrm>
            <a:off x="10947083" y="43146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:p159="http://schemas.microsoft.com/office/powerpoint/2015/09/main" xmlns:a14="http://schemas.microsoft.com/office/drawing/2010/main" xmlns:p14="http://schemas.microsoft.com/office/powerpoint/2010/main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17803" y="1145158"/>
            <a:ext cx="9364347" cy="2983222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91CAEF84-6EE6-D192-6B30-A7336E399014}"/>
              </a:ext>
            </a:extLst>
          </p:cNvPr>
          <p:cNvSpPr/>
          <p:nvPr/>
        </p:nvSpPr>
        <p:spPr>
          <a:xfrm>
            <a:off x="280988" y="1185864"/>
            <a:ext cx="9246393" cy="288369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330517" y="1208368"/>
            <a:ext cx="9144477" cy="2774157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/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15» превышены затраты по плану ФХД на 2024 год от 05.03.2024 на мероприятия по обеспечению пожарной безопасности.</a:t>
            </a: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пункта 13.1 статьи 34 Закона № 44-ФЗ и пункта 6.6. Контракта № 0219 МБДОУ «Детский сад № 15» произведена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Контракта №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0219 с нарушением срока. </a:t>
            </a: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пункта 12.2. Контракта № 0219 в направленных МБДОУ «Детский сад № 15» претензиях не отражается стоимостная оценка ответственности (неустойки).</a:t>
            </a: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236091" y="4522076"/>
            <a:ext cx="10050909" cy="204168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B0ED109C-2DDB-5A3B-6123-971FED18982C}"/>
              </a:ext>
            </a:extLst>
          </p:cNvPr>
          <p:cNvSpPr/>
          <p:nvPr/>
        </p:nvSpPr>
        <p:spPr>
          <a:xfrm>
            <a:off x="280988" y="4580627"/>
            <a:ext cx="9948862" cy="186548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330517" y="4633914"/>
            <a:ext cx="9842183" cy="167823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/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части 6 статьи 34 Закона № 44-ФЗ и условий Контракта 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№ 0219, несмотря на наличие оснований привлечения Подрядчика к ответственности, предусмотренной Контрактом № 0219, МБДОУ «Детский сад № 15»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претензию)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 уплате неустойки за нарушение сроков выполнения работ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Поставщику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Подрядчику)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направлялось.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4"/>
              </a:ext>
            </a:extLst>
          </a:blip>
          <a:stretch>
            <a:fillRect/>
          </a:stretch>
        </p:blipFill>
        <p:spPr>
          <a:xfrm>
            <a:off x="721738" y="942469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5"/>
              </a:ext>
            </a:extLst>
          </a:blip>
          <a:stretch>
            <a:fillRect/>
          </a:stretch>
        </p:blipFill>
        <p:spPr>
          <a:xfrm>
            <a:off x="512087" y="4215471"/>
            <a:ext cx="778336" cy="7783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2711" y="867348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r>
              <a:rPr lang="ru-RU" smtClean="0"/>
              <a:t>7</a:t>
            </a:r>
            <a:endParaRPr lang="ru-RU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кно браузера">
            <a:extLst>
              <a:ext uri="{FF2B5EF4-FFF2-40B4-BE49-F238E27FC236}">
                <a16:creationId xmlns:a16="http://schemas.microsoft.com/office/drawing/2014/main" id="{3D3FD349-1B03-010E-BB76-A1419CD7E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9"/>
              </a:ext>
            </a:extLst>
          </a:blip>
          <a:stretch>
            <a:fillRect/>
          </a:stretch>
        </p:blipFill>
        <p:spPr>
          <a:xfrm>
            <a:off x="9764998" y="2745120"/>
            <a:ext cx="967658" cy="967658"/>
          </a:xfrm>
          <a:prstGeom prst="rect">
            <a:avLst/>
          </a:prstGeom>
        </p:spPr>
      </p:pic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11"/>
              </a:ext>
            </a:extLst>
          </a:blip>
          <a:stretch>
            <a:fillRect/>
          </a:stretch>
        </p:blipFill>
        <p:spPr>
          <a:xfrm>
            <a:off x="10947083" y="43146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1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:p159="http://schemas.microsoft.com/office/powerpoint/2015/09/main" xmlns:a14="http://schemas.microsoft.com/office/drawing/2010/main" xmlns:p14="http://schemas.microsoft.com/office/powerpoint/2010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17803" y="1145158"/>
            <a:ext cx="9364347" cy="2168410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91CAEF84-6EE6-D192-6B30-A7336E399014}"/>
              </a:ext>
            </a:extLst>
          </p:cNvPr>
          <p:cNvSpPr/>
          <p:nvPr/>
        </p:nvSpPr>
        <p:spPr>
          <a:xfrm>
            <a:off x="280988" y="1185864"/>
            <a:ext cx="9246393" cy="200095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330517" y="1208369"/>
            <a:ext cx="9144477" cy="1842650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выполненных работ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Договору № 9237 произведена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4»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пункта 21.5.1. Положения о закупках Учреждения и пункта 14(3) Постановления Правительства РФ от 11.12.2014 №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1352.</a:t>
            </a: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требований, установленных Договором № 9242 МАДОУ «Детский сад № 4» претензия Подрядчику за нарушение сроков окончания выполнения работ по Договору № 9242 не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выставлялась.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236091" y="3917250"/>
            <a:ext cx="10050909" cy="2727993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id="{B0ED109C-2DDB-5A3B-6123-971FED18982C}"/>
              </a:ext>
            </a:extLst>
          </p:cNvPr>
          <p:cNvSpPr/>
          <p:nvPr/>
        </p:nvSpPr>
        <p:spPr>
          <a:xfrm>
            <a:off x="280988" y="3957957"/>
            <a:ext cx="9948862" cy="2587697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330517" y="4084705"/>
            <a:ext cx="9842183" cy="2361403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/>
            <a:r>
              <a:rPr lang="ru-RU" smtClean="0"/>
              <a:t>	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«ЦРР-детский сад № 39» в нарушение пункта 5.1. Закона 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№ 223-ФЗ и пункта 16.1.3. Положения о закупках МАДОУ «ЦРР-детский сад 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№ 39» Договор № СВН-3105/1 заключен до внесения изменений в план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закупок.</a:t>
            </a:r>
          </a:p>
          <a:p>
            <a:pPr algn="just"/>
            <a:r>
              <a:rPr lang="ru-RU" smtClean="0"/>
              <a:t>	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пункта 2 статьи 4.1. Закона № 223-ФЗ и подпункта (5) пункта 16.1.3. Положения о закупках МАДОУ «ЦРР-детский сад № 39» только 09.08.2023 МАДОУ «ЦРР-детский сад № 39» внесена информация о заключенном 01.08.2023 Договоре № СВН-3105/1 в реестр договоров в ЕИС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4"/>
              </a:ext>
            </a:extLst>
          </a:blip>
          <a:stretch>
            <a:fillRect/>
          </a:stretch>
        </p:blipFill>
        <p:spPr>
          <a:xfrm>
            <a:off x="721738" y="942469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5"/>
              </a:ext>
            </a:extLst>
          </a:blip>
          <a:stretch>
            <a:fillRect/>
          </a:stretch>
        </p:blipFill>
        <p:spPr>
          <a:xfrm>
            <a:off x="594689" y="3858368"/>
            <a:ext cx="778336" cy="7783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2711" y="867348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r>
              <a:rPr lang="ru-RU" smtClean="0"/>
              <a:t>8</a:t>
            </a:r>
            <a:endParaRPr lang="ru-RU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кно браузера">
            <a:extLst>
              <a:ext uri="{FF2B5EF4-FFF2-40B4-BE49-F238E27FC236}">
                <a16:creationId xmlns:a16="http://schemas.microsoft.com/office/drawing/2014/main" id="{3D3FD349-1B03-010E-BB76-A1419CD7E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9"/>
              </a:ext>
            </a:extLst>
          </a:blip>
          <a:stretch>
            <a:fillRect/>
          </a:stretch>
        </p:blipFill>
        <p:spPr>
          <a:xfrm>
            <a:off x="9764998" y="2745120"/>
            <a:ext cx="967658" cy="967658"/>
          </a:xfrm>
          <a:prstGeom prst="rect">
            <a:avLst/>
          </a:prstGeom>
        </p:spPr>
      </p:pic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11"/>
              </a:ext>
            </a:extLst>
          </a:blip>
          <a:stretch>
            <a:fillRect/>
          </a:stretch>
        </p:blipFill>
        <p:spPr>
          <a:xfrm>
            <a:off x="10947083" y="43146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8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:p159="http://schemas.microsoft.com/office/powerpoint/2015/09/main" xmlns:a14="http://schemas.microsoft.com/office/drawing/2010/main" xmlns:p14="http://schemas.microsoft.com/office/powerpoint/2010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382904" y="1753385"/>
            <a:ext cx="9364347" cy="4609707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20000"/>
              </a:lnSpc>
            </a:pP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492838" y="1838227"/>
            <a:ext cx="9144477" cy="4421171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just">
              <a:lnSpc>
                <a:spcPct val="150000"/>
              </a:lnSpc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В нарушение пункта 4.3.6. Соглашений №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39/Д-2.3, 9/Ш-2.3,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15/Д-2.3, МБОУ «Средняя школа № 9», МБДОУ «Детский сад № 15», МАДОУ «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ЦРР-детский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сад № 39» в заключенные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включали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условие, а именно «Учреждение обязуется включать в договоры (контракты) о поставке товаров, оказании услуг, подлежащие оплате полностью или частично за счет средств субсидии в текущем финансовом году условие о возможности изменения по соглашению сторон размера и (или) сроков оплаты и (или) объемов товаров, работ, услуг в случае уменьшения Учредителю, предоставляющему субсидии, бюджетных средств, ранее доведенных в установленном порядке лимитов бюджетных обязательств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4"/>
              </a:ext>
            </a:extLst>
          </a:blip>
          <a:stretch>
            <a:fillRect/>
          </a:stretch>
        </p:blipFill>
        <p:spPr>
          <a:xfrm>
            <a:off x="881994" y="1449059"/>
            <a:ext cx="778336" cy="7783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2711" y="867348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r>
              <a:rPr lang="ru-RU" smtClean="0"/>
              <a:t>9</a:t>
            </a:r>
            <a:endParaRPr lang="ru-RU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marL="45720" indent="0" algn="just">
              <a:buNone/>
            </a:pPr>
            <a:r>
              <a:rPr lang="ru-RU" sz="2000" b="1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кно браузера">
            <a:extLst>
              <a:ext uri="{FF2B5EF4-FFF2-40B4-BE49-F238E27FC236}">
                <a16:creationId xmlns:a16="http://schemas.microsoft.com/office/drawing/2014/main" id="{3D3FD349-1B03-010E-BB76-A1419CD7E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8"/>
              </a:ext>
            </a:extLst>
          </a:blip>
          <a:stretch>
            <a:fillRect/>
          </a:stretch>
        </p:blipFill>
        <p:spPr>
          <a:xfrm>
            <a:off x="9764998" y="2745120"/>
            <a:ext cx="967658" cy="967658"/>
          </a:xfrm>
          <a:prstGeom prst="rect">
            <a:avLst/>
          </a:prstGeom>
        </p:spPr>
      </p:pic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r:embed="rId10"/>
              </a:ext>
            </a:extLst>
          </a:blip>
          <a:stretch>
            <a:fillRect/>
          </a:stretch>
        </p:blipFill>
        <p:spPr>
          <a:xfrm>
            <a:off x="10947083" y="43146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:p159="http://schemas.microsoft.com/office/powerpoint/2015/09/main" xmlns:a14="http://schemas.microsoft.com/office/drawing/2010/main" xmlns:p14="http://schemas.microsoft.com/office/powerpoint/2010/main"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Arial"/>
        <a:cs typeface="Arial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Arial"/>
        <a:cs typeface="Arial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7908</TotalTime>
  <Words>468</Words>
  <Application>Microsoft Office PowerPoint</Application>
  <PresentationFormat>Широкоэкранный</PresentationFormat>
  <Paragraphs>86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Segoe UI Black</vt:lpstr>
      <vt:lpstr>Times New Roman</vt:lpstr>
      <vt:lpstr>Tw Cen MT</vt:lpstr>
      <vt:lpstr>Tw Cen MT Condensed</vt:lpstr>
      <vt:lpstr>Wingdings 3</vt:lpstr>
      <vt:lpstr>La mente</vt:lpstr>
      <vt:lpstr>Тема Office</vt:lpstr>
      <vt:lpstr>Интеграл</vt:lpstr>
      <vt:lpstr>ОТЧЕТ о результатах контрольного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creator>Курмаева Светлана Рашидовна</dc:creator>
  <cp:lastModifiedBy>Широкова Ирина Викторовна</cp:lastModifiedBy>
  <cp:revision>396</cp:revision>
  <cp:lastPrinted>2024-10-29T20:48:16Z</cp:lastPrinted>
  <dcterms:created xsi:type="dcterms:W3CDTF">2022-03-02T21:34:15Z</dcterms:created>
  <dcterms:modified xsi:type="dcterms:W3CDTF">2024-11-01T21:05:37Z</dcterms:modified>
</cp:coreProperties>
</file>