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58" r:id="rId1"/>
    <p:sldMasterId id="2147484370" r:id="rId2"/>
    <p:sldMasterId id="2147484394" r:id="rId3"/>
  </p:sldMasterIdLst>
  <p:notesMasterIdLst>
    <p:notesMasterId r:id="rId13"/>
  </p:notesMasterIdLst>
  <p:sldIdLst>
    <p:sldId id="256" r:id="rId4"/>
    <p:sldId id="257" r:id="rId5"/>
    <p:sldId id="263" r:id="rId6"/>
    <p:sldId id="265" r:id="rId7"/>
    <p:sldId id="345" r:id="rId8"/>
    <p:sldId id="346" r:id="rId9"/>
    <p:sldId id="353" r:id="rId10"/>
    <p:sldId id="352" r:id="rId11"/>
    <p:sldId id="288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2CA"/>
    <a:srgbClr val="CC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9" autoAdjust="0"/>
  </p:normalViewPr>
  <p:slideViewPr>
    <p:cSldViewPr snapToGrid="0">
      <p:cViewPr varScale="1">
        <p:scale>
          <a:sx n="106" d="100"/>
          <a:sy n="106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0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6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5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93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35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9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07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213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241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95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5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602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53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243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62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889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273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9302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9290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26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42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08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27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64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98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428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9785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47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1519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779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5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09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910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3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2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8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08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2EB44-216C-4FE0-9DC8-CF896C48DB60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10" Type="http://schemas.microsoft.com/office/2007/relationships/hdphoto" Target="../media/hdphoto9.wdp"/><Relationship Id="rId4" Type="http://schemas.openxmlformats.org/officeDocument/2006/relationships/image" Target="../media/image19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20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14057-269F-2A8B-673A-43972083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235"/>
            <a:ext cx="12277164" cy="815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1" y="2239861"/>
            <a:ext cx="11719420" cy="2322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экспертно-аналитического 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126" y="3920150"/>
            <a:ext cx="11223056" cy="2391873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соблюдения общих требований к составлению, утверждению и ведению бюджетных смет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126" y="1361564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7C914D9-2C11-53DF-FE4A-1FE05CFBB1A5}"/>
              </a:ext>
            </a:extLst>
          </p:cNvPr>
          <p:cNvSpPr/>
          <p:nvPr/>
        </p:nvSpPr>
        <p:spPr>
          <a:xfrm>
            <a:off x="379027" y="320836"/>
            <a:ext cx="9058835" cy="183649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экспертно-аналитического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2.1.2 плана деятельности Контрольно-счетной палаты Петропавловск-Камчатского городского округа на 2024 год, утвержденного приказом Контрольно-счетной палаты Петропавловск-Камчатского городского округа  от 15.12.2023 № 57-КСП.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91F051F0-020E-61F1-4E13-E6F77B89EDD5}"/>
              </a:ext>
            </a:extLst>
          </p:cNvPr>
          <p:cNvSpPr/>
          <p:nvPr/>
        </p:nvSpPr>
        <p:spPr>
          <a:xfrm>
            <a:off x="1213999" y="2414016"/>
            <a:ext cx="9058836" cy="1836493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экспертно-аналитического мероприятия 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соблюдения требований статьи 221 Бюджетного кодекса Российской Федерации от 31.07.1998 № 145-ФЗ и Приказа Минфина России от 14.02.2018 № 26н «Об Общих требованиях к порядку составления, утверждения и ведения бюджетных смет казенных учреждений».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1FCECF6-5170-19AE-6C9C-D41C4AB4F82E}"/>
              </a:ext>
            </a:extLst>
          </p:cNvPr>
          <p:cNvSpPr/>
          <p:nvPr/>
        </p:nvSpPr>
        <p:spPr>
          <a:xfrm>
            <a:off x="2959325" y="4507198"/>
            <a:ext cx="9058835" cy="183649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экспертно-аналитического мероприятия 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составления, утверждения и ведения бюджетной сметы, утвержденные главными распорядителями бюджетных средств Петропавловск-Камчатского городского округа, бюджетные сметы главных распорядителей бюджетных средств Петропавловск-Камчатского городского округа, уведомления о бюджетных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назначениях.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A031E3-B5AF-448F-1D35-9D08EA7C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911" l="7900" r="90000">
                        <a14:foregroundMark x1="23200" y1="18293" x2="23200" y2="18293"/>
                        <a14:foregroundMark x1="23700" y1="16630" x2="23700" y2="16630"/>
                        <a14:foregroundMark x1="24800" y1="16851" x2="24800" y2="16851"/>
                        <a14:foregroundMark x1="14242" y1="19687" x2="16400" y2="17295"/>
                        <a14:foregroundMark x1="11500" y1="22727" x2="14211" y2="19722"/>
                        <a14:foregroundMark x1="16400" y1="17295" x2="27800" y2="17627"/>
                        <a14:foregroundMark x1="27800" y1="17627" x2="23200" y2="17627"/>
                        <a14:foregroundMark x1="26000" y1="16186" x2="16599" y2="16576"/>
                        <a14:foregroundMark x1="16369" y1="16704" x2="28200" y2="17517"/>
                        <a14:foregroundMark x1="27300" y1="16297" x2="24532" y2="15698"/>
                        <a14:foregroundMark x1="29100" y1="17738" x2="23000" y2="15299"/>
                        <a14:foregroundMark x1="27902" y1="16944" x2="23897" y2="14988"/>
                        <a14:foregroundMark x1="27958" y1="16871" x2="22300" y2="14745"/>
                        <a14:foregroundMark x1="24763" y1="15324" x2="25100" y2="15299"/>
                        <a14:foregroundMark x1="19385" y1="15727" x2="23673" y2="15406"/>
                        <a14:foregroundMark x1="25100" y1="15299" x2="24838" y2="15203"/>
                        <a14:foregroundMark x1="26934" y1="15826" x2="25009" y2="14926"/>
                        <a14:foregroundMark x1="26630" y1="15590" x2="24925" y2="15062"/>
                        <a14:foregroundMark x1="28254" y1="16853" x2="22030" y2="14499"/>
                        <a14:foregroundMark x1="26745" y1="15679" x2="24999" y2="14943"/>
                        <a14:foregroundMark x1="15875" y1="16865" x2="16768" y2="16518"/>
                        <a14:foregroundMark x1="19464" y1="15703" x2="20800" y2="15521"/>
                        <a14:foregroundMark x1="16775" y1="16519" x2="20700" y2="15410"/>
                        <a14:foregroundMark x1="15925" y1="16759" x2="16775" y2="16519"/>
                        <a14:foregroundMark x1="20700" y1="15410" x2="21000" y2="15410"/>
                        <a14:foregroundMark x1="16923" y1="16519" x2="20300" y2="15521"/>
                        <a14:foregroundMark x1="15800" y1="16851" x2="16923" y2="16519"/>
                        <a14:foregroundMark x1="17526" y1="16075" x2="19400" y2="15521"/>
                        <a14:foregroundMark x1="16400" y1="16408" x2="17526" y2="16075"/>
                        <a14:foregroundMark x1="16200" y1="16297" x2="18200" y2="15632"/>
                        <a14:foregroundMark x1="15637" y1="17295" x2="17000" y2="16519"/>
                        <a14:foregroundMark x1="15993" y1="16613" x2="18900" y2="16075"/>
                        <a14:foregroundMark x1="16165" y1="16245" x2="18000" y2="15854"/>
                        <a14:foregroundMark x1="16801" y1="16075" x2="17900" y2="15632"/>
                        <a14:foregroundMark x1="16115" y1="16351" x2="16801" y2="16075"/>
                        <a14:foregroundMark x1="16231" y1="16104" x2="17600" y2="15743"/>
                        <a14:foregroundMark x1="18100" y1="15521" x2="22400" y2="14412"/>
                        <a14:foregroundMark x1="16201" y1="16075" x2="19000" y2="15299"/>
                        <a14:foregroundMark x1="16347" y1="15856" x2="20900" y2="14745"/>
                        <a14:foregroundMark x1="22500" y1="14523" x2="25000" y2="14523"/>
                        <a14:foregroundMark x1="25600" y1="14523" x2="27100" y2="15299"/>
                        <a14:foregroundMark x1="29524" y1="17723" x2="29600" y2="19401"/>
                        <a14:foregroundMark x1="30400" y1="18514" x2="30037" y2="17965"/>
                        <a14:foregroundMark x1="16500" y1="15529" x2="21900" y2="14412"/>
                        <a14:foregroundMark x1="21900" y1="14412" x2="22300" y2="14523"/>
                        <a14:foregroundMark x1="11800" y1="20288" x2="13654" y2="18233"/>
                        <a14:foregroundMark x1="29700" y1="18625" x2="31034" y2="18625"/>
                        <a14:foregroundMark x1="30000" y1="17960" x2="26700" y2="15410"/>
                        <a14:foregroundMark x1="27977" y1="15440" x2="28300" y2="15854"/>
                        <a14:foregroundMark x1="29600" y1="17517" x2="29154" y2="16947"/>
                        <a14:foregroundMark x1="27600" y1="15410" x2="27600" y2="15410"/>
                        <a14:foregroundMark x1="27600" y1="15299" x2="27600" y2="15299"/>
                        <a14:foregroundMark x1="26600" y1="14856" x2="28660" y2="15672"/>
                        <a14:foregroundMark x1="27700" y1="15078" x2="28745" y2="15892"/>
                        <a14:foregroundMark x1="12600" y1="19069" x2="13254" y2="18520"/>
                        <a14:foregroundMark x1="12800" y1="18736" x2="13047" y2="18485"/>
                        <a14:foregroundMark x1="16338" y1="15875" x2="25400" y2="14412"/>
                        <a14:foregroundMark x1="25400" y1="14412" x2="28567" y2="15434"/>
                        <a14:foregroundMark x1="13900" y1="17960" x2="17100" y2="15854"/>
                        <a14:foregroundMark x1="13800" y1="17738" x2="16400" y2="16075"/>
                        <a14:foregroundMark x1="14400" y1="17073" x2="16800" y2="15965"/>
                        <a14:foregroundMark x1="14400" y1="16851" x2="17200" y2="15299"/>
                        <a14:foregroundMark x1="28700" y1="15965" x2="31300" y2="18404"/>
                        <a14:foregroundMark x1="28900" y1="15854" x2="32200" y2="18736"/>
                        <a14:foregroundMark x1="28700" y1="15743" x2="33500" y2="19623"/>
                        <a14:foregroundMark x1="33300" y1="19623" x2="33300" y2="19623"/>
                        <a14:foregroundMark x1="33500" y1="19401" x2="33600" y2="19956"/>
                        <a14:backgroundMark x1="12000" y1="17960" x2="12000" y2="17960"/>
                        <a14:backgroundMark x1="11700" y1="19069" x2="11700" y2="19069"/>
                        <a14:backgroundMark x1="11500" y1="18071" x2="11500" y2="18071"/>
                        <a14:backgroundMark x1="8900" y1="19401" x2="8900" y2="19401"/>
                        <a14:backgroundMark x1="8300" y1="19180" x2="8300" y2="19180"/>
                        <a14:backgroundMark x1="9300" y1="19401" x2="9300" y2="19401"/>
                        <a14:backgroundMark x1="9100" y1="18847" x2="9000" y2="19069"/>
                        <a14:backgroundMark x1="10300" y1="18958" x2="10000" y2="16851"/>
                        <a14:backgroundMark x1="10600" y1="19180" x2="7600" y2="16962"/>
                        <a14:backgroundMark x1="7400" y1="19734" x2="8100" y2="18182"/>
                        <a14:backgroundMark x1="8000" y1="19734" x2="9300" y2="17517"/>
                        <a14:backgroundMark x1="16529" y1="13717" x2="21800" y2="10200"/>
                        <a14:backgroundMark x1="15767" y1="14226" x2="16381" y2="13816"/>
                        <a14:backgroundMark x1="11500" y1="17073" x2="15687" y2="14279"/>
                        <a14:backgroundMark x1="21800" y1="10200" x2="24000" y2="9978"/>
                        <a14:backgroundMark x1="12600" y1="15965" x2="13100" y2="15632"/>
                        <a14:backgroundMark x1="13469" y1="16933" x2="13300" y2="16186"/>
                        <a14:backgroundMark x1="10500" y1="18404" x2="10500" y2="17627"/>
                        <a14:backgroundMark x1="10300" y1="19180" x2="11000" y2="17627"/>
                        <a14:backgroundMark x1="11300" y1="17960" x2="11600" y2="17406"/>
                        <a14:backgroundMark x1="11000" y1="18293" x2="10300" y2="17517"/>
                        <a14:backgroundMark x1="10400" y1="18182" x2="11200" y2="17738"/>
                        <a14:backgroundMark x1="13000" y1="17295" x2="13415" y2="17065"/>
                        <a14:backgroundMark x1="34753" y1="19649" x2="37000" y2="21397"/>
                        <a14:backgroundMark x1="25600" y1="12528" x2="25984" y2="12827"/>
                        <a14:backgroundMark x1="37000" y1="21397" x2="36900" y2="22838"/>
                        <a14:backgroundMark x1="15200" y1="55211" x2="15200" y2="55211"/>
                        <a14:backgroundMark x1="15500" y1="52328" x2="15500" y2="52328"/>
                        <a14:backgroundMark x1="15800" y1="51663" x2="15800" y2="51663"/>
                        <a14:backgroundMark x1="15300" y1="64080" x2="15300" y2="64080"/>
                        <a14:backgroundMark x1="15500" y1="65632" x2="15500" y2="65632"/>
                        <a14:backgroundMark x1="15700" y1="66075" x2="15700" y2="66075"/>
                        <a14:backgroundMark x1="34500" y1="20067" x2="34500" y2="20067"/>
                        <a14:backgroundMark x1="34900" y1="20953" x2="34900" y2="20953"/>
                        <a14:backgroundMark x1="34500" y1="20843" x2="34500" y2="20843"/>
                        <a14:backgroundMark x1="34400" y1="20177" x2="34400" y2="20177"/>
                        <a14:backgroundMark x1="34600" y1="20399" x2="34600" y2="20399"/>
                        <a14:backgroundMark x1="34600" y1="20843" x2="34600" y2="20843"/>
                        <a14:backgroundMark x1="34400" y1="20399" x2="34400" y2="20399"/>
                        <a14:backgroundMark x1="34400" y1="20399" x2="34400" y2="20399"/>
                        <a14:backgroundMark x1="34100" y1="20177" x2="34100" y2="20177"/>
                        <a14:backgroundMark x1="34600" y1="20621" x2="34600" y2="20621"/>
                        <a14:backgroundMark x1="34600" y1="20732" x2="33799" y2="19912"/>
                        <a14:backgroundMark x1="13600" y1="17184" x2="13600" y2="17184"/>
                        <a14:backgroundMark x1="29101" y1="15579" x2="28300" y2="14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6" y="3181350"/>
            <a:ext cx="4499322" cy="4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5D78D6-1D0B-1A81-AD2B-A9FE7411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708" y1="16875" x2="59847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41" y="648240"/>
            <a:ext cx="2080319" cy="17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4E7FA-AC3D-A4D0-BBDA-F36F66DA0E56}"/>
              </a:ext>
            </a:extLst>
          </p:cNvPr>
          <p:cNvSpPr txBox="1"/>
          <p:nvPr/>
        </p:nvSpPr>
        <p:spPr>
          <a:xfrm>
            <a:off x="11716474" y="6415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710F3117-956A-0FB5-DD05-8D1770481698}"/>
              </a:ext>
            </a:extLst>
          </p:cNvPr>
          <p:cNvSpPr/>
          <p:nvPr/>
        </p:nvSpPr>
        <p:spPr>
          <a:xfrm>
            <a:off x="2886635" y="1739891"/>
            <a:ext cx="9149738" cy="173565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id="{0D202BF4-7A99-7046-927A-C24699FB253F}"/>
              </a:ext>
            </a:extLst>
          </p:cNvPr>
          <p:cNvSpPr/>
          <p:nvPr/>
        </p:nvSpPr>
        <p:spPr>
          <a:xfrm>
            <a:off x="3199410" y="1767401"/>
            <a:ext cx="8750670" cy="1632594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3945AA1-AF57-F31F-EEDC-C940667D3C43}"/>
              </a:ext>
            </a:extLst>
          </p:cNvPr>
          <p:cNvSpPr/>
          <p:nvPr/>
        </p:nvSpPr>
        <p:spPr>
          <a:xfrm>
            <a:off x="3478307" y="1767401"/>
            <a:ext cx="8515204" cy="1632594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Объекты контроля: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 Петропавловск-Камчатского городского округа (далее - главные распорядители).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CB627F76-C863-A2B6-29F9-C7C37AC36963}"/>
              </a:ext>
            </a:extLst>
          </p:cNvPr>
          <p:cNvSpPr/>
          <p:nvPr/>
        </p:nvSpPr>
        <p:spPr>
          <a:xfrm>
            <a:off x="660399" y="3557266"/>
            <a:ext cx="8832988" cy="156035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:a16="http://schemas.microsoft.com/office/drawing/2014/main" id="{2A46BE94-3D0B-0841-0D7B-1C398071A021}"/>
              </a:ext>
            </a:extLst>
          </p:cNvPr>
          <p:cNvSpPr/>
          <p:nvPr/>
        </p:nvSpPr>
        <p:spPr>
          <a:xfrm>
            <a:off x="703784" y="3592783"/>
            <a:ext cx="8545641" cy="1436418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D54550D8-9387-1258-78D7-F45360AEDE85}"/>
              </a:ext>
            </a:extLst>
          </p:cNvPr>
          <p:cNvSpPr/>
          <p:nvPr/>
        </p:nvSpPr>
        <p:spPr>
          <a:xfrm>
            <a:off x="703783" y="3616577"/>
            <a:ext cx="8252113" cy="1412623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</a:t>
            </a:r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</a:t>
            </a:r>
            <a:r>
              <a:rPr lang="ru-RU" sz="18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r>
              <a:rPr lang="ru-RU" sz="1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11.01.2024 по 12.02.2024.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id="{4D6E8C22-4D94-DE29-CACE-41BE9FA5B207}"/>
              </a:ext>
            </a:extLst>
          </p:cNvPr>
          <p:cNvSpPr/>
          <p:nvPr/>
        </p:nvSpPr>
        <p:spPr>
          <a:xfrm>
            <a:off x="2519637" y="5239565"/>
            <a:ext cx="9457766" cy="141418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id="{406813FA-DEA9-6AE1-7A5B-6B86408AF92F}"/>
              </a:ext>
            </a:extLst>
          </p:cNvPr>
          <p:cNvSpPr/>
          <p:nvPr/>
        </p:nvSpPr>
        <p:spPr>
          <a:xfrm>
            <a:off x="2799162" y="5321290"/>
            <a:ext cx="8699115" cy="1277324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EEDA9D5F-0FD8-2D6A-F1FC-0A8DCFCD7B1D}"/>
              </a:ext>
            </a:extLst>
          </p:cNvPr>
          <p:cNvSpPr/>
          <p:nvPr/>
        </p:nvSpPr>
        <p:spPr>
          <a:xfrm>
            <a:off x="3199409" y="5321291"/>
            <a:ext cx="8699116" cy="1277324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Результаты экспертно-аналитического мероприятия: 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соблюдения общих требований к составлению, утверждению и ведению бюджетных смет» за 2022 год: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ADA9BABE-1A78-8E02-23AD-070A6353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33" b="90000" l="10000" r="93550">
                        <a14:foregroundMark x1="12400" y1="20933" x2="12400" y2="20933"/>
                        <a14:foregroundMark x1="28100" y1="10800" x2="28100" y2="10800"/>
                        <a14:foregroundMark x1="90250" y1="10133" x2="90250" y2="10133"/>
                        <a14:foregroundMark x1="93550" y1="7933" x2="93550" y2="7933"/>
                        <a14:foregroundMark x1="25250" y1="60533" x2="25250" y2="60533"/>
                        <a14:foregroundMark x1="22400" y1="81333" x2="22400" y2="81333"/>
                        <a14:foregroundMark x1="12650" y1="18733" x2="12650" y2="18733"/>
                        <a14:foregroundMark x1="25506" y1="11051" x2="25506" y2="11051"/>
                        <a14:foregroundMark x1="12146" y1="22372" x2="12146" y2="22372"/>
                        <a14:foregroundMark x1="11336" y1="22102" x2="11336" y2="22102"/>
                        <a14:backgroundMark x1="25000" y1="60667" x2="25000" y2="60667"/>
                        <a14:backgroundMark x1="25000" y1="59733" x2="25000" y2="59733"/>
                        <a14:backgroundMark x1="19250" y1="82600" x2="19500" y2="81800"/>
                        <a14:backgroundMark x1="24750" y1="62067" x2="24750" y2="59600"/>
                        <a14:backgroundMark x1="24750" y1="61133" x2="24900" y2="60400"/>
                        <a14:backgroundMark x1="29352" y1="74394" x2="29352" y2="7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1884448"/>
            <a:ext cx="2138763" cy="1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2BEDEB1A-6AEB-65E3-50E5-A8792E5AB5D5}"/>
              </a:ext>
            </a:extLst>
          </p:cNvPr>
          <p:cNvSpPr/>
          <p:nvPr/>
        </p:nvSpPr>
        <p:spPr>
          <a:xfrm>
            <a:off x="613957" y="128145"/>
            <a:ext cx="5213101" cy="146204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EEE3E1F6-98B2-0779-98D8-12EF70B9B389}"/>
              </a:ext>
            </a:extLst>
          </p:cNvPr>
          <p:cNvSpPr/>
          <p:nvPr/>
        </p:nvSpPr>
        <p:spPr>
          <a:xfrm>
            <a:off x="660399" y="186189"/>
            <a:ext cx="4919711" cy="1355610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561C4EEC-D1C4-208A-0164-9F21EE70B7D2}"/>
              </a:ext>
            </a:extLst>
          </p:cNvPr>
          <p:cNvSpPr/>
          <p:nvPr/>
        </p:nvSpPr>
        <p:spPr>
          <a:xfrm>
            <a:off x="660400" y="178392"/>
            <a:ext cx="4617440" cy="1363408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год.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6590F608-9688-8B08-5C53-87BA87A8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7" b="90000" l="10000" r="90000">
                        <a14:foregroundMark x1="64167" y1="8917" x2="64167" y2="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95" y="4362"/>
            <a:ext cx="1835427" cy="1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83591A71-8086-F606-5636-9C25966E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1" y="5185506"/>
            <a:ext cx="1623168" cy="16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3619C4D-7043-C3D7-F9E9-6871B665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0875" y1="27875" x2="10875" y2="2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95" y="4142895"/>
            <a:ext cx="1328298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A4061-5203-FD52-337A-6AAA37414219}"/>
              </a:ext>
            </a:extLst>
          </p:cNvPr>
          <p:cNvSpPr txBox="1"/>
          <p:nvPr/>
        </p:nvSpPr>
        <p:spPr>
          <a:xfrm>
            <a:off x="11724998" y="649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91ED1E21-5FB3-7AFF-1A45-86DCA65DFF09}"/>
              </a:ext>
            </a:extLst>
          </p:cNvPr>
          <p:cNvSpPr/>
          <p:nvPr/>
        </p:nvSpPr>
        <p:spPr>
          <a:xfrm>
            <a:off x="1895476" y="167640"/>
            <a:ext cx="8602196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ЭКСПЕРТНО-АНАЛИТИЧЕСКОГО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73991D77-BF3A-7C5B-C497-1A0B2058E7C8}"/>
              </a:ext>
            </a:extLst>
          </p:cNvPr>
          <p:cNvSpPr/>
          <p:nvPr/>
        </p:nvSpPr>
        <p:spPr>
          <a:xfrm>
            <a:off x="90084" y="1085849"/>
            <a:ext cx="6005916" cy="357579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требований статьи 221 Бюджетного кодекса Российской Федерации и Приказ Минфина России от 14.02.2018 № 26н «Об Общих требованиях к порядку составления, утверждения и ведения бюджетных смет казенных учреждений» (далее - Порядок № 26н) у всех главных распорядителей разработаны и утверждены порядки составления, утверждения и ведения бюджетной сметы главных распорядителей, а также для подведомственных учреждений (далее – порядки составления, утверждения и ведения бюджетных средств).</a:t>
            </a: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514A02F9-28CD-DE74-E8A2-A70339F45AEE}"/>
              </a:ext>
            </a:extLst>
          </p:cNvPr>
          <p:cNvSpPr/>
          <p:nvPr/>
        </p:nvSpPr>
        <p:spPr>
          <a:xfrm>
            <a:off x="6290860" y="3429001"/>
            <a:ext cx="5558241" cy="294490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не все представленные порядки составления, утверждения и ведения бюджетной сметы в полной мере соответствовали всем требования установленным статьей 221 Бюджетного кодекса Российской Федерации и Порядком № 26н,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из них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FAC3EB4A-F262-AA38-AC94-5679E67E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2" b="89910" l="10000" r="90000">
                        <a14:foregroundMark x1="42556" y1="9940" x2="42556" y2="9940"/>
                        <a14:foregroundMark x1="38667" y1="5572" x2="38667" y2="5572"/>
                        <a14:backgroundMark x1="61778" y1="35693" x2="61778" y2="35693"/>
                        <a14:backgroundMark x1="61889" y1="35542" x2="61222" y2="35542"/>
                        <a14:backgroundMark x1="35879" y1="16867" x2="35879" y2="16867"/>
                        <a14:backgroundMark x1="38011" y1="13494" x2="38011" y2="13494"/>
                        <a14:backgroundMark x1="37478" y1="12289" x2="37478" y2="12289"/>
                        <a14:backgroundMark x1="38366" y1="10843" x2="35169" y2="19518"/>
                        <a14:backgroundMark x1="35169" y1="19518" x2="30906" y2="18072"/>
                        <a14:backgroundMark x1="38899" y1="9639" x2="38899" y2="9639"/>
                        <a14:backgroundMark x1="38721" y1="9157" x2="39076" y2="10120"/>
                        <a14:backgroundMark x1="52043" y1="88193" x2="52043" y2="88193"/>
                        <a14:backgroundMark x1="52575" y1="87229" x2="52575" y2="87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55" y="945976"/>
            <a:ext cx="3284016" cy="24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6EB62E7-6435-8588-F11D-2E497E55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938">
                        <a14:foregroundMark x1="90938" y1="12812" x2="90938" y2="1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74" y="1140239"/>
            <a:ext cx="452518" cy="45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5C69B36E-8225-501D-AF34-6E337E4A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67" b="91067" l="10000" r="90000">
                        <a14:foregroundMark x1="57067" y1="13600" x2="57067" y2="13600"/>
                        <a14:foregroundMark x1="59533" y1="13067" x2="59533" y2="13067"/>
                        <a14:foregroundMark x1="69333" y1="90200" x2="69333" y2="90200"/>
                        <a14:foregroundMark x1="44133" y1="91100" x2="44133" y2="91100"/>
                        <a14:foregroundMark x1="52100" y1="7567" x2="52100" y2="7567"/>
                        <a14:backgroundMark x1="51167" y1="88900" x2="51167" y2="88900"/>
                        <a14:backgroundMark x1="46467" y1="43667" x2="46467" y2="43667"/>
                        <a14:backgroundMark x1="52100" y1="7467" x2="52100" y2="7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18" y="4074459"/>
            <a:ext cx="2783541" cy="27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онтрольный список">
            <a:extLst>
              <a:ext uri="{FF2B5EF4-FFF2-40B4-BE49-F238E27FC236}">
                <a16:creationId xmlns:a16="http://schemas.microsoft.com/office/drawing/2014/main" id="{71BDD4A4-174D-FCCE-A387-BE0CCE173E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15297" y="3102150"/>
            <a:ext cx="798357" cy="798357"/>
          </a:xfrm>
          <a:prstGeom prst="rect">
            <a:avLst/>
          </a:prstGeom>
        </p:spPr>
      </p:pic>
      <p:pic>
        <p:nvPicPr>
          <p:cNvPr id="16" name="Рисунок 15" descr="Список">
            <a:extLst>
              <a:ext uri="{FF2B5EF4-FFF2-40B4-BE49-F238E27FC236}">
                <a16:creationId xmlns:a16="http://schemas.microsoft.com/office/drawing/2014/main" id="{D475EB84-4290-D0BE-A7C4-5F891D70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03420" y="795829"/>
            <a:ext cx="688819" cy="688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B8862B-7CE2-2A17-C2AA-D6FF85131F15}"/>
              </a:ext>
            </a:extLst>
          </p:cNvPr>
          <p:cNvSpPr txBox="1"/>
          <p:nvPr/>
        </p:nvSpPr>
        <p:spPr>
          <a:xfrm>
            <a:off x="1169825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40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413107" cy="161835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68605" y="1185864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20589" y="1243013"/>
            <a:ext cx="9209173" cy="141077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тсутствовала информация об утверждении руководителем обоснований (расчетов) плановых сметных показателей, о направлении утвержденной бюджетной сметы и изменений к ней главному распорядителю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A9C6C8F2-3799-0CC8-70F4-22D15AE5AD8B}"/>
              </a:ext>
            </a:extLst>
          </p:cNvPr>
          <p:cNvSpPr/>
          <p:nvPr/>
        </p:nvSpPr>
        <p:spPr>
          <a:xfrm>
            <a:off x="1895476" y="167640"/>
            <a:ext cx="8602196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ЭКСПЕРТНО-АНАЛИТИЧЕСКОГО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D43CEA4B-239D-A478-EDEE-4ABFF686D2F5}"/>
              </a:ext>
            </a:extLst>
          </p:cNvPr>
          <p:cNvSpPr/>
          <p:nvPr/>
        </p:nvSpPr>
        <p:spPr>
          <a:xfrm>
            <a:off x="1286093" y="3071463"/>
            <a:ext cx="9413107" cy="161835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F430D9E0-4002-600E-BE3F-CD2E98F0C83D}"/>
              </a:ext>
            </a:extLst>
          </p:cNvPr>
          <p:cNvSpPr/>
          <p:nvPr/>
        </p:nvSpPr>
        <p:spPr>
          <a:xfrm>
            <a:off x="1336895" y="3112169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EA2012A-7F15-4A72-696C-ECF6FE66E545}"/>
              </a:ext>
            </a:extLst>
          </p:cNvPr>
          <p:cNvSpPr/>
          <p:nvPr/>
        </p:nvSpPr>
        <p:spPr>
          <a:xfrm>
            <a:off x="1388879" y="3169318"/>
            <a:ext cx="9209173" cy="141077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установлены сроки составления проекта сметы на очередной финансовый год (на очередной финансовый год и плановый период).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549524" y="4943452"/>
            <a:ext cx="9413107" cy="161835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600326" y="4984158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652310" y="5041307"/>
            <a:ext cx="9209173" cy="141077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установлены сроки утверждения бюджетной сметы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 в бюджетную смету, изменений обоснований (расчетов) плановых сметных показателей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9054" y="776343"/>
            <a:ext cx="778336" cy="778336"/>
          </a:xfrm>
          <a:prstGeom prst="rect">
            <a:avLst/>
          </a:prstGeom>
        </p:spPr>
      </p:pic>
      <p:pic>
        <p:nvPicPr>
          <p:cNvPr id="24" name="Рисунок 23" descr="Окно браузера">
            <a:extLst>
              <a:ext uri="{FF2B5EF4-FFF2-40B4-BE49-F238E27FC236}">
                <a16:creationId xmlns:a16="http://schemas.microsoft.com/office/drawing/2014/main" id="{10A5FA1F-764C-F6A3-798D-0A2163A5B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31542" y="1969206"/>
            <a:ext cx="967658" cy="967658"/>
          </a:xfrm>
          <a:prstGeom prst="rect">
            <a:avLst/>
          </a:prstGeom>
        </p:spPr>
      </p:pic>
      <p:pic>
        <p:nvPicPr>
          <p:cNvPr id="25" name="Рисунок 24" descr="Контрольный список (справа налево)">
            <a:extLst>
              <a:ext uri="{FF2B5EF4-FFF2-40B4-BE49-F238E27FC236}">
                <a16:creationId xmlns:a16="http://schemas.microsoft.com/office/drawing/2014/main" id="{455F3759-8C7E-E3C4-1265-8DB5AD9E0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2800" y="2780150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72121" y="4718641"/>
            <a:ext cx="778336" cy="778336"/>
          </a:xfrm>
          <a:prstGeom prst="rect">
            <a:avLst/>
          </a:prstGeom>
        </p:spPr>
      </p:pic>
      <p:pic>
        <p:nvPicPr>
          <p:cNvPr id="30" name="Рисунок 29" descr="Изображения">
            <a:extLst>
              <a:ext uri="{FF2B5EF4-FFF2-40B4-BE49-F238E27FC236}">
                <a16:creationId xmlns:a16="http://schemas.microsoft.com/office/drawing/2014/main" id="{509761B3-281B-0676-DA7E-014353E10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47083" y="1185864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5" y="4584734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7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B3007E46-AEB3-A286-80A6-16025D3F2CD4}"/>
              </a:ext>
            </a:extLst>
          </p:cNvPr>
          <p:cNvSpPr/>
          <p:nvPr/>
        </p:nvSpPr>
        <p:spPr>
          <a:xfrm>
            <a:off x="1895476" y="167640"/>
            <a:ext cx="8602196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ЭКСПЕРТНО-АНАЛИТИЧЕСКОГО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71990C2-02B9-9A0F-9DF3-FE69BE1BB02B}"/>
              </a:ext>
            </a:extLst>
          </p:cNvPr>
          <p:cNvSpPr/>
          <p:nvPr/>
        </p:nvSpPr>
        <p:spPr>
          <a:xfrm>
            <a:off x="217804" y="1266129"/>
            <a:ext cx="5808346" cy="336302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03138934-2DB0-0854-19DC-56E64B49C41C}"/>
              </a:ext>
            </a:extLst>
          </p:cNvPr>
          <p:cNvSpPr/>
          <p:nvPr/>
        </p:nvSpPr>
        <p:spPr>
          <a:xfrm>
            <a:off x="268605" y="1320800"/>
            <a:ext cx="5700395" cy="324394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9B7C025E-68DA-DB42-9EB8-2E66E182C0ED}"/>
              </a:ext>
            </a:extLst>
          </p:cNvPr>
          <p:cNvSpPr/>
          <p:nvPr/>
        </p:nvSpPr>
        <p:spPr>
          <a:xfrm>
            <a:off x="320589" y="1384300"/>
            <a:ext cx="5597611" cy="3118768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экспертно-аналитического мероприятия также установлено, что у всех главных распорядителей Итоговые показатели бюджетных смет на 2024-2026 год соответствуют лимитам бюджетных обязательств, доведенных до главных распорядителей (раздел 1 Бюджетных смет на 2024-2026 года).</a:t>
            </a:r>
          </a:p>
        </p:txBody>
      </p:sp>
      <p:pic>
        <p:nvPicPr>
          <p:cNvPr id="7" name="Рисунок 6" descr="Контрольный список (справа налево)">
            <a:extLst>
              <a:ext uri="{FF2B5EF4-FFF2-40B4-BE49-F238E27FC236}">
                <a16:creationId xmlns:a16="http://schemas.microsoft.com/office/drawing/2014/main" id="{5BEDF7D2-5682-AD23-DFCB-657CDC2E2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4638" y="949539"/>
            <a:ext cx="823424" cy="823424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B71BFDCE-ECA8-02E8-3A82-264C210732D3}"/>
              </a:ext>
            </a:extLst>
          </p:cNvPr>
          <p:cNvSpPr/>
          <p:nvPr/>
        </p:nvSpPr>
        <p:spPr>
          <a:xfrm>
            <a:off x="6605588" y="1670050"/>
            <a:ext cx="4970462" cy="243998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id="{D77C14A3-5A12-89A1-7B57-B4F926E04691}"/>
              </a:ext>
            </a:extLst>
          </p:cNvPr>
          <p:cNvSpPr/>
          <p:nvPr/>
        </p:nvSpPr>
        <p:spPr>
          <a:xfrm>
            <a:off x="6643689" y="1709738"/>
            <a:ext cx="4876799" cy="234315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id="{D2FC662B-91F4-904C-B4B8-C2903EA52140}"/>
              </a:ext>
            </a:extLst>
          </p:cNvPr>
          <p:cNvSpPr/>
          <p:nvPr/>
        </p:nvSpPr>
        <p:spPr>
          <a:xfrm>
            <a:off x="6688321" y="1770021"/>
            <a:ext cx="4776110" cy="2227768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форма бюджетной сметы на 2024-2026 года не у всех главных распорядителей соответствовала форме установленной Порядком разработанным главными распорядителями.</a:t>
            </a: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E098646F-B670-EA39-1C6F-3F73D4092900}"/>
              </a:ext>
            </a:extLst>
          </p:cNvPr>
          <p:cNvSpPr/>
          <p:nvPr/>
        </p:nvSpPr>
        <p:spPr>
          <a:xfrm>
            <a:off x="700305" y="5087979"/>
            <a:ext cx="9747829" cy="171210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9403FBD8-99E2-E3B0-7551-C31B7B889301}"/>
              </a:ext>
            </a:extLst>
          </p:cNvPr>
          <p:cNvSpPr/>
          <p:nvPr/>
        </p:nvSpPr>
        <p:spPr>
          <a:xfrm>
            <a:off x="751107" y="5134078"/>
            <a:ext cx="9644726" cy="161362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:a16="http://schemas.microsoft.com/office/drawing/2014/main" id="{01A04936-80F9-7778-8105-12FC214F7DEF}"/>
              </a:ext>
            </a:extLst>
          </p:cNvPr>
          <p:cNvSpPr/>
          <p:nvPr/>
        </p:nvSpPr>
        <p:spPr>
          <a:xfrm>
            <a:off x="803091" y="5197859"/>
            <a:ext cx="9536643" cy="1492501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некоторыми главными распорядителями в нарушение части 1 статьи 158 Бюджетного кодекса Российской Федерации представлялась бюджетная смета на 2024-2026 год главного распорядителями, а не получателя бюджетных средств.</a:t>
            </a: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82F8E056-F3DC-11E9-C077-BCECCAAB2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556" y="4767826"/>
            <a:ext cx="823424" cy="823424"/>
          </a:xfrm>
          <a:prstGeom prst="rect">
            <a:avLst/>
          </a:prstGeom>
        </p:spPr>
      </p:pic>
      <p:pic>
        <p:nvPicPr>
          <p:cNvPr id="19" name="Рисунок 18" descr="Контрольный список (справа налево)">
            <a:extLst>
              <a:ext uri="{FF2B5EF4-FFF2-40B4-BE49-F238E27FC236}">
                <a16:creationId xmlns:a16="http://schemas.microsoft.com/office/drawing/2014/main" id="{8B6769D7-6DCF-E308-1167-3879BAAC7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75094" y="1335260"/>
            <a:ext cx="823424" cy="823424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E84A0E-92BC-7D0E-984E-CDD78F07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750" l="10000" r="90000">
                        <a14:foregroundMark x1="50125" y1="91750" x2="50125" y2="91750"/>
                        <a14:backgroundMark x1="65125" y1="44750" x2="65125" y2="4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74" y="4412256"/>
            <a:ext cx="2431995" cy="24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263CE10-4995-0A05-36D0-9B5A6162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9023" y1="14663" x2="49023" y2="14663"/>
                        <a14:foregroundMark x1="48438" y1="13294" x2="48438" y2="13294"/>
                        <a14:foregroundMark x1="44434" y1="11730" x2="44434" y2="11730"/>
                        <a14:foregroundMark x1="42578" y1="12414" x2="42578" y2="12414"/>
                        <a14:foregroundMark x1="41406" y1="12023" x2="41406" y2="12023"/>
                        <a14:foregroundMark x1="42285" y1="10557" x2="42285" y2="10557"/>
                        <a14:foregroundMark x1="42871" y1="73607" x2="42871" y2="73607"/>
                        <a14:foregroundMark x1="43164" y1="71457" x2="43164" y2="71457"/>
                        <a14:foregroundMark x1="45215" y1="66276" x2="42871" y2="80254"/>
                        <a14:foregroundMark x1="40039" y1="13196" x2="44492" y2="11473"/>
                        <a14:foregroundMark x1="42578" y1="10948" x2="43897" y2="10914"/>
                        <a14:foregroundMark x1="42285" y1="10655" x2="43786" y2="10719"/>
                        <a14:foregroundMark x1="51270" y1="12903" x2="51270" y2="12903"/>
                        <a14:foregroundMark x1="49023" y1="11437" x2="49023" y2="11437"/>
                        <a14:foregroundMark x1="51367" y1="11632" x2="51367" y2="11632"/>
                        <a14:foregroundMark x1="50879" y1="12023" x2="50879" y2="12023"/>
                        <a14:foregroundMark x1="48438" y1="11339" x2="48438" y2="11339"/>
                        <a14:foregroundMark x1="44824" y1="10948" x2="44824" y2="10948"/>
                        <a14:foregroundMark x1="47266" y1="10655" x2="47266" y2="10655"/>
                        <a14:foregroundMark x1="46484" y1="10557" x2="46484" y2="10557"/>
                        <a14:foregroundMark x1="41211" y1="11339" x2="41211" y2="11339"/>
                        <a14:foregroundMark x1="46094" y1="11437" x2="46094" y2="11437"/>
                        <a14:foregroundMark x1="46289" y1="10264" x2="46289" y2="10264"/>
                        <a14:foregroundMark x1="49023" y1="10948" x2="49023" y2="10948"/>
                        <a14:foregroundMark x1="51660" y1="11730" x2="51660" y2="11730"/>
                        <a14:foregroundMark x1="52148" y1="11046" x2="52148" y2="11046"/>
                        <a14:foregroundMark x1="48535" y1="11046" x2="48535" y2="11046"/>
                        <a14:foregroundMark x1="41113" y1="12023" x2="49902" y2="11437"/>
                        <a14:foregroundMark x1="49902" y1="11437" x2="53125" y2="12805"/>
                        <a14:foregroundMark x1="42578" y1="10948" x2="50879" y2="11437"/>
                        <a14:foregroundMark x1="50879" y1="11437" x2="51367" y2="11632"/>
                        <a14:foregroundMark x1="45410" y1="11339" x2="52344" y2="11339"/>
                        <a14:foregroundMark x1="54199" y1="12805" x2="46582" y2="10655"/>
                        <a14:foregroundMark x1="46582" y1="10655" x2="44629" y2="10655"/>
                        <a14:foregroundMark x1="52051" y1="11241" x2="42676" y2="10264"/>
                        <a14:foregroundMark x1="51953" y1="10948" x2="50586" y2="10264"/>
                        <a14:backgroundMark x1="49219" y1="89638" x2="49219" y2="89638"/>
                        <a14:backgroundMark x1="46191" y1="89443" x2="46191" y2="89443"/>
                        <a14:backgroundMark x1="53906" y1="11632" x2="55664" y2="1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04" y="3485048"/>
            <a:ext cx="1657003" cy="16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FF889-91CB-0659-746E-4E964D86EDFD}"/>
              </a:ext>
            </a:extLst>
          </p:cNvPr>
          <p:cNvSpPr txBox="1"/>
          <p:nvPr/>
        </p:nvSpPr>
        <p:spPr>
          <a:xfrm>
            <a:off x="11713669" y="6321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20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327094C7-C517-FF93-8972-D102C00ABB20}"/>
              </a:ext>
            </a:extLst>
          </p:cNvPr>
          <p:cNvSpPr/>
          <p:nvPr/>
        </p:nvSpPr>
        <p:spPr>
          <a:xfrm>
            <a:off x="202340" y="1316736"/>
            <a:ext cx="5265010" cy="240487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8A399156-A483-2D93-7A66-E7E738C5C9DE}"/>
              </a:ext>
            </a:extLst>
          </p:cNvPr>
          <p:cNvSpPr/>
          <p:nvPr/>
        </p:nvSpPr>
        <p:spPr>
          <a:xfrm>
            <a:off x="202340" y="1527048"/>
            <a:ext cx="5265010" cy="190195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A99E321D-8CCE-C37F-26CC-652251A59D70}"/>
              </a:ext>
            </a:extLst>
          </p:cNvPr>
          <p:cNvSpPr/>
          <p:nvPr/>
        </p:nvSpPr>
        <p:spPr>
          <a:xfrm>
            <a:off x="202340" y="1732837"/>
            <a:ext cx="5265010" cy="151518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распорядителями в нарушение Порядка № 26н предоставлялись КСП ПКГО несколько бюджетных смет получателя бюджетных средств.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18D2FBF6-D2D5-62DD-0198-D7ADB3FECA0D}"/>
              </a:ext>
            </a:extLst>
          </p:cNvPr>
          <p:cNvSpPr/>
          <p:nvPr/>
        </p:nvSpPr>
        <p:spPr>
          <a:xfrm>
            <a:off x="6537960" y="2194560"/>
            <a:ext cx="4716985" cy="389534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A4BFF50C-9419-945C-7C01-1CFD4802E163}"/>
              </a:ext>
            </a:extLst>
          </p:cNvPr>
          <p:cNvSpPr/>
          <p:nvPr/>
        </p:nvSpPr>
        <p:spPr>
          <a:xfrm>
            <a:off x="6537960" y="2459736"/>
            <a:ext cx="4716985" cy="334670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83498AE-9550-A91E-C055-F814229A506E}"/>
              </a:ext>
            </a:extLst>
          </p:cNvPr>
          <p:cNvSpPr/>
          <p:nvPr/>
        </p:nvSpPr>
        <p:spPr>
          <a:xfrm>
            <a:off x="6537960" y="2761108"/>
            <a:ext cx="4716985" cy="278015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рассмотрения представленных главными распорядителями должностных инструкций сотрудников ответственных за составление и ведения бюджетных средств, установлено, что в некоторых из них отсутствует либо обязанность по ведению, либо по составлению.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829347F5-0CD7-EE82-B1E2-D9C3F311C8B4}"/>
              </a:ext>
            </a:extLst>
          </p:cNvPr>
          <p:cNvSpPr/>
          <p:nvPr/>
        </p:nvSpPr>
        <p:spPr>
          <a:xfrm>
            <a:off x="1895476" y="167640"/>
            <a:ext cx="8602196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ЭКСПЕРТНО-АНАЛИТИЧЕСКОГО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D40C8E5B-5321-525C-B241-A164A44C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523" l="8536" r="90000">
                        <a14:foregroundMark x1="88625" y1="34159" x2="88625" y2="34159"/>
                        <a14:foregroundMark x1="88750" y1="29295" x2="87875" y2="37909"/>
                        <a14:foregroundMark x1="87875" y1="37909" x2="87875" y2="37909"/>
                        <a14:foregroundMark x1="89071" y1="15545" x2="89071" y2="15545"/>
                        <a14:foregroundMark x1="49786" y1="90545" x2="49786" y2="90545"/>
                        <a14:foregroundMark x1="8536" y1="87636" x2="8536" y2="87636"/>
                        <a14:backgroundMark x1="52625" y1="40409" x2="52625" y2="40409"/>
                        <a14:backgroundMark x1="59357" y1="90936" x2="59357" y2="90936"/>
                        <a14:backgroundMark x1="56831" y1="93129" x2="56831" y2="93129"/>
                        <a14:backgroundMark x1="54191" y1="92690" x2="54191" y2="92690"/>
                        <a14:backgroundMark x1="52354" y1="92690" x2="52354" y2="92690"/>
                        <a14:backgroundMark x1="50402" y1="93129" x2="50402" y2="93129"/>
                        <a14:backgroundMark x1="47761" y1="93713" x2="47761" y2="93713"/>
                        <a14:backgroundMark x1="32377" y1="92690" x2="38576" y2="93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0" y="3749609"/>
            <a:ext cx="4025103" cy="31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(справа налево)">
            <a:extLst>
              <a:ext uri="{FF2B5EF4-FFF2-40B4-BE49-F238E27FC236}">
                <a16:creationId xmlns:a16="http://schemas.microsoft.com/office/drawing/2014/main" id="{D20CB957-2211-140C-C4A0-B409EE565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5088" y="1140150"/>
            <a:ext cx="823424" cy="823424"/>
          </a:xfrm>
          <a:prstGeom prst="rect">
            <a:avLst/>
          </a:prstGeom>
        </p:spPr>
      </p:pic>
      <p:pic>
        <p:nvPicPr>
          <p:cNvPr id="13" name="Рисунок 12" descr="Контрольный список (справа налево)">
            <a:extLst>
              <a:ext uri="{FF2B5EF4-FFF2-40B4-BE49-F238E27FC236}">
                <a16:creationId xmlns:a16="http://schemas.microsoft.com/office/drawing/2014/main" id="{3751B948-4BC6-C821-0D44-88E8FAD94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37986" y="2194560"/>
            <a:ext cx="823424" cy="823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52893-284A-5F9E-F94E-3D0070122309}"/>
              </a:ext>
            </a:extLst>
          </p:cNvPr>
          <p:cNvSpPr txBox="1"/>
          <p:nvPr/>
        </p:nvSpPr>
        <p:spPr>
          <a:xfrm>
            <a:off x="11717282" y="64173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3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14561" y="1415684"/>
            <a:ext cx="4343864" cy="218497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Петропавловск-Камчатского городского округа.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51333-4DFD-C12A-89DE-8BFF85532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063" y1="27865" x2="19824" y2="26953"/>
                        <a14:foregroundMark x1="10547" y1="64974" x2="10449" y2="68880"/>
                        <a14:foregroundMark x1="50098" y1="71615" x2="48336" y2="76760"/>
                        <a14:foregroundMark x1="75195" y1="61328" x2="81641" y2="80990"/>
                        <a14:foregroundMark x1="79785" y1="73307" x2="81738" y2="80859"/>
                        <a14:foregroundMark x1="81055" y1="76302" x2="82422" y2="80859"/>
                        <a14:foregroundMark x1="48012" y1="78385" x2="47949" y2="78776"/>
                        <a14:foregroundMark x1="48242" y1="76953" x2="48012" y2="78385"/>
                        <a14:foregroundMark x1="89648" y1="13802" x2="89355" y2="51693"/>
                        <a14:foregroundMark x1="16514" y1="27344" x2="19915" y2="26803"/>
                        <a14:foregroundMark x1="14063" y1="27734" x2="16514" y2="27344"/>
                        <a14:foregroundMark x1="22856" y1="28062" x2="21387" y2="27083"/>
                        <a14:foregroundMark x1="22804" y1="27901" x2="21387" y2="27214"/>
                        <a14:foregroundMark x1="14160" y1="27474" x2="19629" y2="26823"/>
                        <a14:foregroundMark x1="19629" y1="26823" x2="22913" y2="28243"/>
                        <a14:foregroundMark x1="16339" y1="27214" x2="19434" y2="26563"/>
                        <a14:foregroundMark x1="19434" y1="26563" x2="22656" y2="27083"/>
                        <a14:foregroundMark x1="23926" y1="29297" x2="22363" y2="27474"/>
                        <a14:foregroundMark x1="16142" y1="26953" x2="19043" y2="26432"/>
                        <a14:foregroundMark x1="13965" y1="27344" x2="16142" y2="26953"/>
                        <a14:foregroundMark x1="19043" y1="26432" x2="22949" y2="27083"/>
                        <a14:foregroundMark x1="13672" y1="28255" x2="14941" y2="27474"/>
                        <a14:foregroundMark x1="14160" y1="56120" x2="14160" y2="56120"/>
                        <a14:foregroundMark x1="14355" y1="56380" x2="14355" y2="56380"/>
                        <a14:foregroundMark x1="82715" y1="80078" x2="82715" y2="80078"/>
                        <a14:foregroundMark x1="82813" y1="80990" x2="82813" y2="80990"/>
                        <a14:backgroundMark x1="82715" y1="78255" x2="81348" y2="74870"/>
                        <a14:backgroundMark x1="82715" y1="79427" x2="81836" y2="77083"/>
                        <a14:backgroundMark x1="48828" y1="78385" x2="48828" y2="78385"/>
                        <a14:backgroundMark x1="13086" y1="60938" x2="13770" y2="58073"/>
                        <a14:backgroundMark x1="24512" y1="29427" x2="23436" y2="27802"/>
                        <a14:backgroundMark x1="22656" y1="27083" x2="22656" y2="27083"/>
                        <a14:backgroundMark x1="23145" y1="26953" x2="23145" y2="26953"/>
                        <a14:backgroundMark x1="23047" y1="26953" x2="23047" y2="26953"/>
                        <a14:backgroundMark x1="22949" y1="27083" x2="22949" y2="27083"/>
                        <a14:backgroundMark x1="22363" y1="26953" x2="22363" y2="26953"/>
                        <a14:backgroundMark x1="22559" y1="26693" x2="22559" y2="26693"/>
                        <a14:backgroundMark x1="22461" y1="27083" x2="22461" y2="27083"/>
                        <a14:backgroundMark x1="22070" y1="26693" x2="22070" y2="26693"/>
                        <a14:backgroundMark x1="21680" y1="26432" x2="21680" y2="26432"/>
                        <a14:backgroundMark x1="21680" y1="26563" x2="21680" y2="26563"/>
                        <a14:backgroundMark x1="13965" y1="27214" x2="13965" y2="27214"/>
                        <a14:backgroundMark x1="14258" y1="27214" x2="14258" y2="27214"/>
                        <a14:backgroundMark x1="14551" y1="27083" x2="14551" y2="27083"/>
                        <a14:backgroundMark x1="15137" y1="26953" x2="15137" y2="26953"/>
                        <a14:backgroundMark x1="14160" y1="56380" x2="14160" y2="56380"/>
                        <a14:backgroundMark x1="24023" y1="53516" x2="24023" y2="53516"/>
                        <a14:backgroundMark x1="82910" y1="81120" x2="82910" y2="81120"/>
                        <a14:backgroundMark x1="83105" y1="81120" x2="83105" y2="8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2" y="3987142"/>
            <a:ext cx="3691917" cy="2768938"/>
          </a:xfrm>
          <a:prstGeom prst="rect">
            <a:avLst/>
          </a:prstGeom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5296575" y="1269268"/>
            <a:ext cx="6503551" cy="540913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информационные письма в адрес Городской думы, Управления делами, Управления финансов, Управления архитектуры и градостроительства, Управления имущественных и земельных отношений, Управления организации муниципальных закупок, Управления образования, Управления коммунального хозяйства и жилищного фонда, Управления дорожного хозяйства, транспорта и благоустройства, Управления экономического развития и предпринимательства, Контрольного управления, Управления культуры, спорта и молодежной политики, Управления по обеспечению безопасности жизнедеятельности населения, в целях устранения выявленных замечаний (нарушений), а также рассмотрения предложений  КСП по корректировке Порядков составления, утверждения и ведения бюджетных смет главных распорядителей бюджетных средств.</a:t>
            </a: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275761" y="250866"/>
            <a:ext cx="11659064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ЭКСПЕРТНО-АНАЛИТИЧЕСКОГО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id="{FEC7AE75-4777-E3FE-30D7-20C89FB2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40575" y="4443899"/>
            <a:ext cx="751979" cy="853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92F73-3CB7-46CA-0367-B3F191F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857"/>
          <a:stretch/>
        </p:blipFill>
        <p:spPr>
          <a:xfrm>
            <a:off x="-182715" y="-656603"/>
            <a:ext cx="12557430" cy="796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5320584"/>
            <a:ext cx="11719420" cy="9848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153" y="3511859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5538</TotalTime>
  <Words>690</Words>
  <Application>Microsoft Office PowerPoint</Application>
  <PresentationFormat>Широкоэкранный</PresentationFormat>
  <Paragraphs>53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Segoe UI Black</vt:lpstr>
      <vt:lpstr>Times New Roman</vt:lpstr>
      <vt:lpstr>Tw Cen MT</vt:lpstr>
      <vt:lpstr>Tw Cen MT Condensed</vt:lpstr>
      <vt:lpstr>Wingdings 3</vt:lpstr>
      <vt:lpstr>La mente</vt:lpstr>
      <vt:lpstr>Тема Office</vt:lpstr>
      <vt:lpstr>Интеграл</vt:lpstr>
      <vt:lpstr>ОТЧЕТ о результатах экспертно-аналитического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Глухов Владимир Владимирович</cp:lastModifiedBy>
  <cp:revision>315</cp:revision>
  <cp:lastPrinted>2024-02-28T05:21:57Z</cp:lastPrinted>
  <dcterms:created xsi:type="dcterms:W3CDTF">2022-03-02T21:34:15Z</dcterms:created>
  <dcterms:modified xsi:type="dcterms:W3CDTF">2024-02-28T05:22:08Z</dcterms:modified>
</cp:coreProperties>
</file>