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358" r:id="rId1"/>
    <p:sldMasterId id="2147484370" r:id="rId2"/>
    <p:sldMasterId id="2147484394" r:id="rId3"/>
  </p:sldMasterIdLst>
  <p:notesMasterIdLst>
    <p:notesMasterId r:id="rId12"/>
  </p:notesMasterIdLst>
  <p:sldIdLst>
    <p:sldId id="256" r:id="rId4"/>
    <p:sldId id="257" r:id="rId5"/>
    <p:sldId id="263" r:id="rId6"/>
    <p:sldId id="354" r:id="rId7"/>
    <p:sldId id="367" r:id="rId8"/>
    <p:sldId id="361" r:id="rId9"/>
    <p:sldId id="352" r:id="rId10"/>
    <p:sldId id="288" r:id="rId11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C2CA"/>
    <a:srgbClr val="CC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9" autoAdjust="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1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97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893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35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98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1072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2138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2412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29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2538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06029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353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7243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762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8899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2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9302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79290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26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42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508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5270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641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98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4284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9785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471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1519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77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5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29092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00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35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8324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98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408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92EB44-216C-4FE0-9DC8-CF896C48DB60}" type="datetime1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1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10" Type="http://schemas.openxmlformats.org/officeDocument/2006/relationships/image" Target="../media/image15.svg"/><Relationship Id="rId4" Type="http://schemas.openxmlformats.org/officeDocument/2006/relationships/image" Target="../media/image11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E14057-269F-2A8B-673A-439720839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235"/>
            <a:ext cx="12277164" cy="8152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1"/>
            <a:ext cx="11719420" cy="232261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281" y="3920150"/>
            <a:ext cx="11653345" cy="239187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целевого и эффективного использования бюджетных средств, выделенных на основное мероприятие 4.1 «Научно-исследовательские услуги и разработка документов комплексного развития городского округа» подпрограммы 1 «Энергосбережение и повышение энергетической эффективности» муниципальной программы «Энергоэффективность,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(иные периоды в случае необходимости)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37C914D9-2C11-53DF-FE4A-1FE05CFBB1A5}"/>
              </a:ext>
            </a:extLst>
          </p:cNvPr>
          <p:cNvSpPr/>
          <p:nvPr/>
        </p:nvSpPr>
        <p:spPr>
          <a:xfrm>
            <a:off x="379027" y="320836"/>
            <a:ext cx="9058835" cy="153624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1.2.6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2024 год, утвержденного приказом Контрольно-счетной палаты Петропавловск-Камчатского городского округа  от 15.12.2023 № 57-КСП.</a:t>
            </a: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91F051F0-020E-61F1-4E13-E6F77B89EDD5}"/>
              </a:ext>
            </a:extLst>
          </p:cNvPr>
          <p:cNvSpPr/>
          <p:nvPr/>
        </p:nvSpPr>
        <p:spPr>
          <a:xfrm>
            <a:off x="1008850" y="2050555"/>
            <a:ext cx="9058836" cy="1111824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целевым и эффективным использованием средств бюджета Петропавловск-Камчатского городского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21FCECF6-5170-19AE-6C9C-D41C4AB4F82E}"/>
              </a:ext>
            </a:extLst>
          </p:cNvPr>
          <p:cNvSpPr/>
          <p:nvPr/>
        </p:nvSpPr>
        <p:spPr>
          <a:xfrm>
            <a:off x="2959325" y="3355854"/>
            <a:ext cx="9058835" cy="342919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Управления коммунального хозяйства и жилищного фонда администрации Петропавловск-Камчатского городского округа – муниципальное учреждение по целевому и эффективному использованию средств бюджета городского округа, выделенных на основное мероприятие 4.1 «Научно-исследовательские услуги и разработка документов комплексного развития городского округа» подпрограммы 1 «Энергосбережение и повышение энергетической эффективности» муниципальной программы «Энергоэффективность,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0A031E3-B5AF-448F-1D35-9D08EA7C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911" l="7900" r="90000">
                        <a14:foregroundMark x1="23200" y1="18293" x2="23200" y2="18293"/>
                        <a14:foregroundMark x1="23700" y1="16630" x2="23700" y2="16630"/>
                        <a14:foregroundMark x1="24800" y1="16851" x2="24800" y2="16851"/>
                        <a14:foregroundMark x1="14242" y1="19687" x2="16400" y2="17295"/>
                        <a14:foregroundMark x1="11500" y1="22727" x2="14211" y2="19722"/>
                        <a14:foregroundMark x1="16400" y1="17295" x2="27800" y2="17627"/>
                        <a14:foregroundMark x1="27800" y1="17627" x2="23200" y2="17627"/>
                        <a14:foregroundMark x1="26000" y1="16186" x2="16599" y2="16576"/>
                        <a14:foregroundMark x1="16369" y1="16704" x2="28200" y2="17517"/>
                        <a14:foregroundMark x1="27300" y1="16297" x2="24532" y2="15698"/>
                        <a14:foregroundMark x1="29100" y1="17738" x2="23000" y2="15299"/>
                        <a14:foregroundMark x1="27902" y1="16944" x2="23897" y2="14988"/>
                        <a14:foregroundMark x1="27958" y1="16871" x2="22300" y2="14745"/>
                        <a14:foregroundMark x1="24763" y1="15324" x2="25100" y2="15299"/>
                        <a14:foregroundMark x1="19385" y1="15727" x2="23673" y2="15406"/>
                        <a14:foregroundMark x1="25100" y1="15299" x2="24838" y2="15203"/>
                        <a14:foregroundMark x1="26934" y1="15826" x2="25009" y2="14926"/>
                        <a14:foregroundMark x1="26630" y1="15590" x2="24925" y2="15062"/>
                        <a14:foregroundMark x1="28254" y1="16853" x2="22030" y2="14499"/>
                        <a14:foregroundMark x1="26745" y1="15679" x2="24999" y2="14943"/>
                        <a14:foregroundMark x1="15875" y1="16865" x2="16768" y2="16518"/>
                        <a14:foregroundMark x1="19464" y1="15703" x2="20800" y2="15521"/>
                        <a14:foregroundMark x1="16775" y1="16519" x2="20700" y2="15410"/>
                        <a14:foregroundMark x1="15925" y1="16759" x2="16775" y2="16519"/>
                        <a14:foregroundMark x1="20700" y1="15410" x2="21000" y2="15410"/>
                        <a14:foregroundMark x1="16923" y1="16519" x2="20300" y2="15521"/>
                        <a14:foregroundMark x1="15800" y1="16851" x2="16923" y2="16519"/>
                        <a14:foregroundMark x1="17526" y1="16075" x2="19400" y2="15521"/>
                        <a14:foregroundMark x1="16400" y1="16408" x2="17526" y2="16075"/>
                        <a14:foregroundMark x1="16200" y1="16297" x2="18200" y2="15632"/>
                        <a14:foregroundMark x1="15637" y1="17295" x2="17000" y2="16519"/>
                        <a14:foregroundMark x1="15993" y1="16613" x2="18900" y2="16075"/>
                        <a14:foregroundMark x1="16165" y1="16245" x2="18000" y2="15854"/>
                        <a14:foregroundMark x1="16801" y1="16075" x2="17900" y2="15632"/>
                        <a14:foregroundMark x1="16115" y1="16351" x2="16801" y2="16075"/>
                        <a14:foregroundMark x1="16231" y1="16104" x2="17600" y2="15743"/>
                        <a14:foregroundMark x1="18100" y1="15521" x2="22400" y2="14412"/>
                        <a14:foregroundMark x1="16201" y1="16075" x2="19000" y2="15299"/>
                        <a14:foregroundMark x1="16347" y1="15856" x2="20900" y2="14745"/>
                        <a14:foregroundMark x1="22500" y1="14523" x2="25000" y2="14523"/>
                        <a14:foregroundMark x1="25600" y1="14523" x2="27100" y2="15299"/>
                        <a14:foregroundMark x1="29524" y1="17723" x2="29600" y2="19401"/>
                        <a14:foregroundMark x1="30400" y1="18514" x2="30037" y2="17965"/>
                        <a14:foregroundMark x1="16500" y1="15529" x2="21900" y2="14412"/>
                        <a14:foregroundMark x1="21900" y1="14412" x2="22300" y2="14523"/>
                        <a14:foregroundMark x1="11800" y1="20288" x2="13654" y2="18233"/>
                        <a14:foregroundMark x1="29700" y1="18625" x2="31034" y2="18625"/>
                        <a14:foregroundMark x1="30000" y1="17960" x2="26700" y2="15410"/>
                        <a14:foregroundMark x1="27977" y1="15440" x2="28300" y2="15854"/>
                        <a14:foregroundMark x1="29600" y1="17517" x2="29154" y2="16947"/>
                        <a14:foregroundMark x1="27600" y1="15410" x2="27600" y2="15410"/>
                        <a14:foregroundMark x1="27600" y1="15299" x2="27600" y2="15299"/>
                        <a14:foregroundMark x1="26600" y1="14856" x2="28660" y2="15672"/>
                        <a14:foregroundMark x1="27700" y1="15078" x2="28745" y2="15892"/>
                        <a14:foregroundMark x1="12600" y1="19069" x2="13254" y2="18520"/>
                        <a14:foregroundMark x1="12800" y1="18736" x2="13047" y2="18485"/>
                        <a14:foregroundMark x1="16338" y1="15875" x2="25400" y2="14412"/>
                        <a14:foregroundMark x1="25400" y1="14412" x2="28567" y2="15434"/>
                        <a14:foregroundMark x1="13900" y1="17960" x2="17100" y2="15854"/>
                        <a14:foregroundMark x1="13800" y1="17738" x2="16400" y2="16075"/>
                        <a14:foregroundMark x1="14400" y1="17073" x2="16800" y2="15965"/>
                        <a14:foregroundMark x1="14400" y1="16851" x2="17200" y2="15299"/>
                        <a14:foregroundMark x1="28700" y1="15965" x2="31300" y2="18404"/>
                        <a14:foregroundMark x1="28900" y1="15854" x2="32200" y2="18736"/>
                        <a14:foregroundMark x1="28700" y1="15743" x2="33500" y2="19623"/>
                        <a14:foregroundMark x1="33300" y1="19623" x2="33300" y2="19623"/>
                        <a14:foregroundMark x1="33500" y1="19401" x2="33600" y2="19956"/>
                        <a14:backgroundMark x1="12000" y1="17960" x2="12000" y2="17960"/>
                        <a14:backgroundMark x1="11700" y1="19069" x2="11700" y2="19069"/>
                        <a14:backgroundMark x1="11500" y1="18071" x2="11500" y2="18071"/>
                        <a14:backgroundMark x1="8900" y1="19401" x2="8900" y2="19401"/>
                        <a14:backgroundMark x1="8300" y1="19180" x2="8300" y2="19180"/>
                        <a14:backgroundMark x1="9300" y1="19401" x2="9300" y2="19401"/>
                        <a14:backgroundMark x1="9100" y1="18847" x2="9000" y2="19069"/>
                        <a14:backgroundMark x1="10300" y1="18958" x2="10000" y2="16851"/>
                        <a14:backgroundMark x1="10600" y1="19180" x2="7600" y2="16962"/>
                        <a14:backgroundMark x1="7400" y1="19734" x2="8100" y2="18182"/>
                        <a14:backgroundMark x1="8000" y1="19734" x2="9300" y2="17517"/>
                        <a14:backgroundMark x1="16529" y1="13717" x2="21800" y2="10200"/>
                        <a14:backgroundMark x1="15767" y1="14226" x2="16381" y2="13816"/>
                        <a14:backgroundMark x1="11500" y1="17073" x2="15687" y2="14279"/>
                        <a14:backgroundMark x1="21800" y1="10200" x2="24000" y2="9978"/>
                        <a14:backgroundMark x1="12600" y1="15965" x2="13100" y2="15632"/>
                        <a14:backgroundMark x1="13469" y1="16933" x2="13300" y2="16186"/>
                        <a14:backgroundMark x1="10500" y1="18404" x2="10500" y2="17627"/>
                        <a14:backgroundMark x1="10300" y1="19180" x2="11000" y2="17627"/>
                        <a14:backgroundMark x1="11300" y1="17960" x2="11600" y2="17406"/>
                        <a14:backgroundMark x1="11000" y1="18293" x2="10300" y2="17517"/>
                        <a14:backgroundMark x1="10400" y1="18182" x2="11200" y2="17738"/>
                        <a14:backgroundMark x1="13000" y1="17295" x2="13415" y2="17065"/>
                        <a14:backgroundMark x1="34753" y1="19649" x2="37000" y2="21397"/>
                        <a14:backgroundMark x1="25600" y1="12528" x2="25984" y2="12827"/>
                        <a14:backgroundMark x1="37000" y1="21397" x2="36900" y2="22838"/>
                        <a14:backgroundMark x1="15200" y1="55211" x2="15200" y2="55211"/>
                        <a14:backgroundMark x1="15500" y1="52328" x2="15500" y2="52328"/>
                        <a14:backgroundMark x1="15800" y1="51663" x2="15800" y2="51663"/>
                        <a14:backgroundMark x1="15300" y1="64080" x2="15300" y2="64080"/>
                        <a14:backgroundMark x1="15500" y1="65632" x2="15500" y2="65632"/>
                        <a14:backgroundMark x1="15700" y1="66075" x2="15700" y2="66075"/>
                        <a14:backgroundMark x1="34500" y1="20067" x2="34500" y2="20067"/>
                        <a14:backgroundMark x1="34900" y1="20953" x2="34900" y2="20953"/>
                        <a14:backgroundMark x1="34500" y1="20843" x2="34500" y2="20843"/>
                        <a14:backgroundMark x1="34400" y1="20177" x2="34400" y2="20177"/>
                        <a14:backgroundMark x1="34600" y1="20399" x2="34600" y2="20399"/>
                        <a14:backgroundMark x1="34600" y1="20843" x2="34600" y2="20843"/>
                        <a14:backgroundMark x1="34400" y1="20399" x2="34400" y2="20399"/>
                        <a14:backgroundMark x1="34400" y1="20399" x2="34400" y2="20399"/>
                        <a14:backgroundMark x1="34100" y1="20177" x2="34100" y2="20177"/>
                        <a14:backgroundMark x1="34600" y1="20621" x2="34600" y2="20621"/>
                        <a14:backgroundMark x1="34600" y1="20732" x2="33799" y2="19912"/>
                        <a14:backgroundMark x1="13600" y1="17184" x2="13600" y2="17184"/>
                        <a14:backgroundMark x1="29101" y1="15579" x2="28300" y2="14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686" y="3396099"/>
            <a:ext cx="4499322" cy="405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5D78D6-1D0B-1A81-AD2B-A9FE7411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708" y1="16875" x2="59847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841" y="648240"/>
            <a:ext cx="2080319" cy="170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4E7FA-AC3D-A4D0-BBDA-F36F66DA0E56}"/>
              </a:ext>
            </a:extLst>
          </p:cNvPr>
          <p:cNvSpPr txBox="1"/>
          <p:nvPr/>
        </p:nvSpPr>
        <p:spPr>
          <a:xfrm>
            <a:off x="11716474" y="64157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710F3117-956A-0FB5-DD05-8D1770481698}"/>
              </a:ext>
            </a:extLst>
          </p:cNvPr>
          <p:cNvSpPr/>
          <p:nvPr/>
        </p:nvSpPr>
        <p:spPr>
          <a:xfrm>
            <a:off x="2886635" y="1739891"/>
            <a:ext cx="9149738" cy="153118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53945AA1-AF57-F31F-EEDC-C940667D3C43}"/>
              </a:ext>
            </a:extLst>
          </p:cNvPr>
          <p:cNvSpPr/>
          <p:nvPr/>
        </p:nvSpPr>
        <p:spPr>
          <a:xfrm>
            <a:off x="3004478" y="1879514"/>
            <a:ext cx="8720520" cy="1182533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коммунального хозяйства и жилищного фонда администрации Петропавловск-Камчатского городского округа – муниципальное учреждение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усеченные противолежащие углы 17">
            <a:extLst>
              <a:ext uri="{FF2B5EF4-FFF2-40B4-BE49-F238E27FC236}">
                <a16:creationId xmlns:a16="http://schemas.microsoft.com/office/drawing/2014/main" id="{CB627F76-C863-A2B6-29F9-C7C37AC36963}"/>
              </a:ext>
            </a:extLst>
          </p:cNvPr>
          <p:cNvSpPr/>
          <p:nvPr/>
        </p:nvSpPr>
        <p:spPr>
          <a:xfrm>
            <a:off x="660398" y="3352805"/>
            <a:ext cx="8832988" cy="557512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D54550D8-9387-1258-78D7-F45360AEDE85}"/>
              </a:ext>
            </a:extLst>
          </p:cNvPr>
          <p:cNvSpPr/>
          <p:nvPr/>
        </p:nvSpPr>
        <p:spPr>
          <a:xfrm>
            <a:off x="822647" y="3436248"/>
            <a:ext cx="8508490" cy="3714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.11.2024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12.12.2024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Прямоугольник: усеченные противолежащие углы 19">
            <a:extLst>
              <a:ext uri="{FF2B5EF4-FFF2-40B4-BE49-F238E27FC236}">
                <a16:creationId xmlns:a16="http://schemas.microsoft.com/office/drawing/2014/main" id="{4D6E8C22-4D94-DE29-CACE-41BE9FA5B207}"/>
              </a:ext>
            </a:extLst>
          </p:cNvPr>
          <p:cNvSpPr/>
          <p:nvPr/>
        </p:nvSpPr>
        <p:spPr>
          <a:xfrm>
            <a:off x="2519638" y="3983635"/>
            <a:ext cx="9457766" cy="273046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EEDA9D5F-0FD8-2D6A-F1FC-0A8DCFCD7B1D}"/>
              </a:ext>
            </a:extLst>
          </p:cNvPr>
          <p:cNvSpPr/>
          <p:nvPr/>
        </p:nvSpPr>
        <p:spPr>
          <a:xfrm>
            <a:off x="2519637" y="4110087"/>
            <a:ext cx="9329855" cy="2469822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Результаты контрольного мероприятия: </a:t>
            </a:r>
          </a:p>
          <a:p>
            <a:pPr marL="4572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целевого и эффективного использования бюджетных средств, выделенных на основное мероприятие 4.1 «Научно-исследовательские услуги и разработка документов комплексного развития городского округа» подпрограммы 1 «Энергосбережение и повышение энергетической эффективности» муниципальной программы «Энергоэффективность,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ADA9BABE-1A78-8E02-23AD-070A6353C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3" b="90000" l="10000" r="93550">
                        <a14:foregroundMark x1="12400" y1="20933" x2="12400" y2="20933"/>
                        <a14:foregroundMark x1="28100" y1="10800" x2="28100" y2="10800"/>
                        <a14:foregroundMark x1="90250" y1="10133" x2="90250" y2="10133"/>
                        <a14:foregroundMark x1="93550" y1="7933" x2="93550" y2="7933"/>
                        <a14:foregroundMark x1="25250" y1="60533" x2="25250" y2="60533"/>
                        <a14:foregroundMark x1="22400" y1="81333" x2="22400" y2="81333"/>
                        <a14:foregroundMark x1="12650" y1="18733" x2="12650" y2="18733"/>
                        <a14:foregroundMark x1="25506" y1="11051" x2="25506" y2="11051"/>
                        <a14:foregroundMark x1="12146" y1="22372" x2="12146" y2="22372"/>
                        <a14:foregroundMark x1="11336" y1="22102" x2="11336" y2="22102"/>
                        <a14:backgroundMark x1="25000" y1="60667" x2="25000" y2="60667"/>
                        <a14:backgroundMark x1="25000" y1="59733" x2="25000" y2="59733"/>
                        <a14:backgroundMark x1="19250" y1="82600" x2="19500" y2="81800"/>
                        <a14:backgroundMark x1="24750" y1="62067" x2="24750" y2="59600"/>
                        <a14:backgroundMark x1="24750" y1="61133" x2="24900" y2="60400"/>
                        <a14:backgroundMark x1="29352" y1="74394" x2="29352" y2="7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1884448"/>
            <a:ext cx="2138763" cy="1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2BEDEB1A-6AEB-65E3-50E5-A8792E5AB5D5}"/>
              </a:ext>
            </a:extLst>
          </p:cNvPr>
          <p:cNvSpPr/>
          <p:nvPr/>
        </p:nvSpPr>
        <p:spPr>
          <a:xfrm>
            <a:off x="613956" y="226464"/>
            <a:ext cx="8502611" cy="1234311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561C4EEC-D1C4-208A-0164-9F21EE70B7D2}"/>
              </a:ext>
            </a:extLst>
          </p:cNvPr>
          <p:cNvSpPr/>
          <p:nvPr/>
        </p:nvSpPr>
        <p:spPr>
          <a:xfrm>
            <a:off x="660399" y="395925"/>
            <a:ext cx="8012262" cy="1031821"/>
          </a:xfrm>
          <a:prstGeom prst="snip2DiagRect">
            <a:avLst/>
          </a:prstGeom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(иные периоды в случае необходимости).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6590F608-9688-8B08-5C53-87BA87A8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17" b="90000" l="10000" r="90000">
                        <a14:foregroundMark x1="64167" y1="8917" x2="64167" y2="8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95" y="4362"/>
            <a:ext cx="1835427" cy="17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3619C4D-7043-C3D7-F9E9-6871B665A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0875" y1="27875" x2="10875" y2="27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597" y="3059191"/>
            <a:ext cx="1328298" cy="132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BA4061-5203-FD52-337A-6AAA37414219}"/>
              </a:ext>
            </a:extLst>
          </p:cNvPr>
          <p:cNvSpPr txBox="1"/>
          <p:nvPr/>
        </p:nvSpPr>
        <p:spPr>
          <a:xfrm>
            <a:off x="11724998" y="6496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7"/>
            <a:ext cx="9364347" cy="4897423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00240" y="1240631"/>
            <a:ext cx="9064271" cy="4554210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в нарушение части 1 статьи 22 Закона № 44-ФЗ по Контракту № 035 завысило НМЦК на 859 359,27 рублей на выполнение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актуализации схемы теплоснабжения (с электронным моделированием аварийной ситуации) Петропавловск-Камчатского городского округа на 2024 год. Раннее данная информация указывалась в Отчете о результатах экспертно-аналитического мероприятия «Аудит закупок, осуществленных Управлением коммунального хозяйства и жилищного фонда администрации Петропавловск-Камчатского городского округа» за 2023 год утвержденного «05» апреля 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315" y="1240631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79BA3BCC-880B-1535-41DD-F6439455FC6F}"/>
              </a:ext>
            </a:extLst>
          </p:cNvPr>
          <p:cNvSpPr/>
          <p:nvPr/>
        </p:nvSpPr>
        <p:spPr>
          <a:xfrm>
            <a:off x="217803" y="1145158"/>
            <a:ext cx="9364347" cy="1554299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400240" y="1240632"/>
            <a:ext cx="9054845" cy="137677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НМЦК к Контрактам №№ 413, 568, 1048 Управлением не учтены требования подпункта 16 пункта 3 статьи 149 НК РФ, а именно, работы, указанные в НМЦК не облагаются НДС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511BF6AF-520C-C8AA-30B5-828511D11FE7}"/>
              </a:ext>
            </a:extLst>
          </p:cNvPr>
          <p:cNvSpPr/>
          <p:nvPr/>
        </p:nvSpPr>
        <p:spPr>
          <a:xfrm>
            <a:off x="236091" y="3627618"/>
            <a:ext cx="10050909" cy="3187823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367646" y="3797938"/>
            <a:ext cx="9813302" cy="2904519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условий Технического задания к Контракту № 035 предложения по переводу существующих открытых систем теплоснабжения (горячего водоснабжения), отдельных участков таких систем на закрытые системы горячего водоснабжения, для объектов социальной сферы в Схеме теплоснабжения на 2024 год отсутствуют. Следует отметить, что в связи с изданием Федерального закона от 30.12.2021 № 438-ФЗ требование, указанное в подпункте 2.25 Технического задания к Контракту № 035, не актуально и не обязательно к исполнению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1026319"/>
            <a:ext cx="778336" cy="778336"/>
          </a:xfrm>
          <a:prstGeom prst="rect">
            <a:avLst/>
          </a:prstGeom>
        </p:spPr>
      </p:pic>
      <p:pic>
        <p:nvPicPr>
          <p:cNvPr id="26" name="Рисунок 25" descr="Контрольный список (справа налево)">
            <a:extLst>
              <a:ext uri="{FF2B5EF4-FFF2-40B4-BE49-F238E27FC236}">
                <a16:creationId xmlns:a16="http://schemas.microsoft.com/office/drawing/2014/main" id="{C253A753-2F3B-FA0A-66AB-CE932BAC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99" y="3520303"/>
            <a:ext cx="778336" cy="7783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71731B3-AB13-C70A-DC4A-68374FE3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7778" l="9692" r="93686">
                        <a14:foregroundMark x1="88840" y1="28056" x2="88840" y2="28056"/>
                        <a14:foregroundMark x1="93686" y1="28333" x2="93686" y2="28333"/>
                        <a14:foregroundMark x1="65345" y1="93611" x2="65345" y2="93611"/>
                        <a14:foregroundMark x1="21733" y1="34861" x2="21733" y2="36250"/>
                        <a14:foregroundMark x1="22907" y1="11389" x2="22907" y2="11389"/>
                        <a14:foregroundMark x1="32159" y1="7639" x2="32159" y2="7639"/>
                        <a14:foregroundMark x1="24816" y1="2778" x2="24816" y2="2778"/>
                        <a14:foregroundMark x1="33186" y1="64861" x2="33186" y2="64861"/>
                        <a14:foregroundMark x1="66079" y1="97778" x2="66079" y2="97778"/>
                        <a14:backgroundMark x1="74302" y1="92361" x2="74302" y2="92361"/>
                        <a14:backgroundMark x1="75330" y1="82639" x2="75330" y2="82639"/>
                        <a14:backgroundMark x1="71953" y1="87778" x2="71953" y2="87778"/>
                        <a14:backgroundMark x1="72834" y1="84306" x2="72834" y2="84306"/>
                        <a14:backgroundMark x1="71953" y1="87500" x2="71953" y2="87500"/>
                        <a14:backgroundMark x1="72981" y1="36944" x2="72981" y2="36944"/>
                        <a14:backgroundMark x1="69163" y1="35000" x2="69163" y2="35000"/>
                        <a14:backgroundMark x1="49927" y1="45972" x2="49927" y2="45972"/>
                        <a14:backgroundMark x1="30250" y1="9722" x2="30250" y2="9722"/>
                        <a14:backgroundMark x1="69897" y1="42361" x2="69897" y2="42361"/>
                        <a14:backgroundMark x1="24082" y1="66806" x2="24082" y2="66806"/>
                        <a14:backgroundMark x1="65639" y1="45139" x2="65639" y2="45139"/>
                        <a14:backgroundMark x1="61527" y1="48750" x2="61527" y2="48750"/>
                        <a14:backgroundMark x1="74743" y1="21667" x2="74743" y2="21667"/>
                        <a14:backgroundMark x1="75771" y1="20278" x2="75771" y2="20278"/>
                        <a14:backgroundMark x1="44053" y1="14583" x2="44053" y2="14583"/>
                        <a14:backgroundMark x1="46696" y1="13194" x2="46696" y2="13194"/>
                        <a14:backgroundMark x1="53744" y1="18472" x2="53744" y2="18472"/>
                        <a14:backgroundMark x1="6167" y1="42639" x2="6167" y2="42639"/>
                        <a14:backgroundMark x1="6167" y1="43333" x2="6167" y2="43333"/>
                        <a14:backgroundMark x1="6167" y1="43611" x2="6167" y2="43611"/>
                        <a14:backgroundMark x1="6314" y1="44028" x2="6314" y2="44028"/>
                        <a14:backgroundMark x1="6167" y1="44722" x2="6167" y2="44722"/>
                        <a14:backgroundMark x1="6167" y1="45278" x2="6167" y2="45278"/>
                        <a14:backgroundMark x1="6167" y1="46111" x2="6167" y2="46111"/>
                        <a14:backgroundMark x1="6167" y1="46667" x2="6167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711" y="867348"/>
            <a:ext cx="1725659" cy="182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B6BEE898-6F94-47B9-2D4B-DAF4211F8B01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Окно браузера">
            <a:extLst>
              <a:ext uri="{FF2B5EF4-FFF2-40B4-BE49-F238E27FC236}">
                <a16:creationId xmlns:a16="http://schemas.microsoft.com/office/drawing/2014/main" id="{3D3FD349-1B03-010E-BB76-A1419CD7E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4998" y="2745120"/>
            <a:ext cx="967658" cy="967658"/>
          </a:xfrm>
          <a:prstGeom prst="rect">
            <a:avLst/>
          </a:prstGeom>
        </p:spPr>
      </p:pic>
      <p:pic>
        <p:nvPicPr>
          <p:cNvPr id="8" name="Рисунок 7" descr="Изображения">
            <a:extLst>
              <a:ext uri="{FF2B5EF4-FFF2-40B4-BE49-F238E27FC236}">
                <a16:creationId xmlns:a16="http://schemas.microsoft.com/office/drawing/2014/main" id="{C04DBACC-2652-7D6B-D200-2E50D0B0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47083" y="43146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7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усеченные противолежащие углы 15">
            <a:extLst>
              <a:ext uri="{FF2B5EF4-FFF2-40B4-BE49-F238E27FC236}">
                <a16:creationId xmlns:a16="http://schemas.microsoft.com/office/drawing/2014/main" id="{4A846D03-DFAF-E216-D996-9F9124F48548}"/>
              </a:ext>
            </a:extLst>
          </p:cNvPr>
          <p:cNvSpPr/>
          <p:nvPr/>
        </p:nvSpPr>
        <p:spPr>
          <a:xfrm>
            <a:off x="575036" y="4204355"/>
            <a:ext cx="9605912" cy="2498102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муниципальной программе сохранилась Таблица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«Объемы финансирования муниципальной программы «Энергоэффективность,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среды», которая утратила свою актуальность после вступления в силу Постановления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2939</a:t>
            </a:r>
            <a:r>
              <a:rPr lang="ru-RU" dirty="0" smtClean="0"/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1268841"/>
            <a:ext cx="9512402" cy="1284705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Техническом задании к Контракту № 568 наименование главы 16 различны в пункте 1.9 «Реестр мероприятий схемы теплоснабжения», а в пункте 2.16. «Реестр проектов схемы теплоснабжения».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1025972"/>
            <a:ext cx="778336" cy="778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3B13B-9847-C037-CC3D-38B5C3D4E8BD}"/>
              </a:ext>
            </a:extLst>
          </p:cNvPr>
          <p:cNvSpPr txBox="1"/>
          <p:nvPr/>
        </p:nvSpPr>
        <p:spPr>
          <a:xfrm>
            <a:off x="11736834" y="64461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41EADF05-62A4-4212-B6A2-254264AD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172" l="10000" r="90000">
                        <a14:foregroundMark x1="43125" y1="10625" x2="43125" y2="10625"/>
                        <a14:foregroundMark x1="33984" y1="36328" x2="33984" y2="36328"/>
                        <a14:foregroundMark x1="57188" y1="91172" x2="57188" y2="9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52" y="1055454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2A869644-4125-5997-1A9B-B3ED2A933669}"/>
              </a:ext>
            </a:extLst>
          </p:cNvPr>
          <p:cNvSpPr/>
          <p:nvPr/>
        </p:nvSpPr>
        <p:spPr>
          <a:xfrm>
            <a:off x="2974468" y="123427"/>
            <a:ext cx="6690740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РЕЗУЛЬТАТЫ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кно браузера">
            <a:extLst>
              <a:ext uri="{FF2B5EF4-FFF2-40B4-BE49-F238E27FC236}">
                <a16:creationId xmlns:a16="http://schemas.microsoft.com/office/drawing/2014/main" id="{EB706055-FE5A-D5F5-D63E-EFFA927CA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8901" y="3816762"/>
            <a:ext cx="967658" cy="967658"/>
          </a:xfrm>
          <a:prstGeom prst="rect">
            <a:avLst/>
          </a:prstGeom>
        </p:spPr>
      </p:pic>
      <p:pic>
        <p:nvPicPr>
          <p:cNvPr id="10" name="Рисунок 9" descr="Изображения">
            <a:extLst>
              <a:ext uri="{FF2B5EF4-FFF2-40B4-BE49-F238E27FC236}">
                <a16:creationId xmlns:a16="http://schemas.microsoft.com/office/drawing/2014/main" id="{E8196F77-8F1D-43D0-66A4-E9C3B1271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2159" y="5013429"/>
            <a:ext cx="914400" cy="914400"/>
          </a:xfrm>
          <a:prstGeom prst="rect">
            <a:avLst/>
          </a:prstGeom>
        </p:spPr>
      </p:pic>
      <p:sp>
        <p:nvSpPr>
          <p:cNvPr id="15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1D53B37F-2BE1-6396-0991-891C21DE2B00}"/>
              </a:ext>
            </a:extLst>
          </p:cNvPr>
          <p:cNvSpPr/>
          <p:nvPr/>
        </p:nvSpPr>
        <p:spPr>
          <a:xfrm>
            <a:off x="575036" y="2796415"/>
            <a:ext cx="9512402" cy="946026"/>
          </a:xfrm>
          <a:prstGeom prst="snip2Diag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нарушение пункта 4.2 Контракта № 413 Управлением подписаны документы о приемке с нарушением срока на 1 рабочий день.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4069221"/>
            <a:ext cx="778336" cy="778336"/>
          </a:xfrm>
          <a:prstGeom prst="rect">
            <a:avLst/>
          </a:prstGeom>
        </p:spPr>
      </p:pic>
      <p:pic>
        <p:nvPicPr>
          <p:cNvPr id="13" name="Рисунок 12" descr="Контрольный список (справа налево)">
            <a:extLst>
              <a:ext uri="{FF2B5EF4-FFF2-40B4-BE49-F238E27FC236}">
                <a16:creationId xmlns:a16="http://schemas.microsoft.com/office/drawing/2014/main" id="{97995E7C-5E87-02BA-438A-EC3E9D1FA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609" y="2561911"/>
            <a:ext cx="778336" cy="77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6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AB79B41-B32D-5319-6F6A-E13902D5A139}"/>
              </a:ext>
            </a:extLst>
          </p:cNvPr>
          <p:cNvSpPr/>
          <p:nvPr/>
        </p:nvSpPr>
        <p:spPr>
          <a:xfrm>
            <a:off x="514561" y="1415684"/>
            <a:ext cx="4343864" cy="22890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B51333-4DFD-C12A-89DE-8BFF85532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063" y1="27865" x2="19824" y2="26953"/>
                        <a14:foregroundMark x1="10547" y1="64974" x2="10449" y2="68880"/>
                        <a14:foregroundMark x1="50098" y1="71615" x2="48336" y2="76760"/>
                        <a14:foregroundMark x1="75195" y1="61328" x2="81641" y2="80990"/>
                        <a14:foregroundMark x1="79785" y1="73307" x2="81738" y2="80859"/>
                        <a14:foregroundMark x1="81055" y1="76302" x2="82422" y2="80859"/>
                        <a14:foregroundMark x1="48012" y1="78385" x2="47949" y2="78776"/>
                        <a14:foregroundMark x1="48242" y1="76953" x2="48012" y2="78385"/>
                        <a14:foregroundMark x1="89648" y1="13802" x2="89355" y2="51693"/>
                        <a14:foregroundMark x1="16514" y1="27344" x2="19915" y2="26803"/>
                        <a14:foregroundMark x1="14063" y1="27734" x2="16514" y2="27344"/>
                        <a14:foregroundMark x1="22856" y1="28062" x2="21387" y2="27083"/>
                        <a14:foregroundMark x1="22804" y1="27901" x2="21387" y2="27214"/>
                        <a14:foregroundMark x1="14160" y1="27474" x2="19629" y2="26823"/>
                        <a14:foregroundMark x1="19629" y1="26823" x2="22913" y2="28243"/>
                        <a14:foregroundMark x1="16339" y1="27214" x2="19434" y2="26563"/>
                        <a14:foregroundMark x1="19434" y1="26563" x2="22656" y2="27083"/>
                        <a14:foregroundMark x1="23926" y1="29297" x2="22363" y2="27474"/>
                        <a14:foregroundMark x1="16142" y1="26953" x2="19043" y2="26432"/>
                        <a14:foregroundMark x1="13965" y1="27344" x2="16142" y2="26953"/>
                        <a14:foregroundMark x1="19043" y1="26432" x2="22949" y2="27083"/>
                        <a14:foregroundMark x1="13672" y1="28255" x2="14941" y2="27474"/>
                        <a14:foregroundMark x1="14160" y1="56120" x2="14160" y2="56120"/>
                        <a14:foregroundMark x1="14355" y1="56380" x2="14355" y2="56380"/>
                        <a14:foregroundMark x1="82715" y1="80078" x2="82715" y2="80078"/>
                        <a14:foregroundMark x1="82813" y1="80990" x2="82813" y2="80990"/>
                        <a14:backgroundMark x1="82715" y1="78255" x2="81348" y2="74870"/>
                        <a14:backgroundMark x1="82715" y1="79427" x2="81836" y2="77083"/>
                        <a14:backgroundMark x1="48828" y1="78385" x2="48828" y2="78385"/>
                        <a14:backgroundMark x1="13086" y1="60938" x2="13770" y2="58073"/>
                        <a14:backgroundMark x1="24512" y1="29427" x2="23436" y2="27802"/>
                        <a14:backgroundMark x1="22656" y1="27083" x2="22656" y2="27083"/>
                        <a14:backgroundMark x1="23145" y1="26953" x2="23145" y2="26953"/>
                        <a14:backgroundMark x1="23047" y1="26953" x2="23047" y2="26953"/>
                        <a14:backgroundMark x1="22949" y1="27083" x2="22949" y2="27083"/>
                        <a14:backgroundMark x1="22363" y1="26953" x2="22363" y2="26953"/>
                        <a14:backgroundMark x1="22559" y1="26693" x2="22559" y2="26693"/>
                        <a14:backgroundMark x1="22461" y1="27083" x2="22461" y2="27083"/>
                        <a14:backgroundMark x1="22070" y1="26693" x2="22070" y2="26693"/>
                        <a14:backgroundMark x1="21680" y1="26432" x2="21680" y2="26432"/>
                        <a14:backgroundMark x1="21680" y1="26563" x2="21680" y2="26563"/>
                        <a14:backgroundMark x1="13965" y1="27214" x2="13965" y2="27214"/>
                        <a14:backgroundMark x1="14258" y1="27214" x2="14258" y2="27214"/>
                        <a14:backgroundMark x1="14551" y1="27083" x2="14551" y2="27083"/>
                        <a14:backgroundMark x1="15137" y1="26953" x2="15137" y2="26953"/>
                        <a14:backgroundMark x1="14160" y1="56380" x2="14160" y2="56380"/>
                        <a14:backgroundMark x1="24023" y1="53516" x2="24023" y2="53516"/>
                        <a14:backgroundMark x1="82910" y1="81120" x2="82910" y2="81120"/>
                        <a14:backgroundMark x1="83105" y1="81120" x2="83105" y2="81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59" y="4022862"/>
            <a:ext cx="3691917" cy="2768938"/>
          </a:xfrm>
          <a:prstGeom prst="rect">
            <a:avLst/>
          </a:prstGeom>
        </p:spPr>
      </p:pic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4576C24A-910E-15B7-B752-DFCB6E93CC6E}"/>
              </a:ext>
            </a:extLst>
          </p:cNvPr>
          <p:cNvSpPr/>
          <p:nvPr/>
        </p:nvSpPr>
        <p:spPr>
          <a:xfrm>
            <a:off x="4993743" y="1415684"/>
            <a:ext cx="6730185" cy="2289050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в адрес Управления коммунального хозяйства и жилищного фонда администрации Петропавловск-Камчатского городского округа – муниципальное учреждение,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предложениями (рекомендациями) по устранению выявленных нарушений (недостатков), а также с целью дальнейшего использования в работе и недопущения нарушений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332FA939-63F2-BC97-9664-C895FFA7DBEB}"/>
              </a:ext>
            </a:extLst>
          </p:cNvPr>
          <p:cNvSpPr/>
          <p:nvPr/>
        </p:nvSpPr>
        <p:spPr>
          <a:xfrm>
            <a:off x="1369272" y="250866"/>
            <a:ext cx="9453455" cy="778336"/>
          </a:xfrm>
          <a:prstGeom prst="snip2Diag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000" b="1" dirty="0">
                <a:ln w="18415" cmpd="sng">
                  <a:noFill/>
                  <a:prstDash val="solid"/>
                </a:ln>
                <a:solidFill>
                  <a:schemeClr val="accent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  <a:endParaRPr lang="ru-RU" sz="2000" b="1" dirty="0">
              <a:solidFill>
                <a:schemeClr val="accent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Контрольный список (справа налево)">
            <a:extLst>
              <a:ext uri="{FF2B5EF4-FFF2-40B4-BE49-F238E27FC236}">
                <a16:creationId xmlns:a16="http://schemas.microsoft.com/office/drawing/2014/main" id="{FEC7AE75-4777-E3FE-30D7-20C89FB21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0009" y="4434472"/>
            <a:ext cx="751979" cy="853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D8F813-77C8-40DF-BC21-00819E742981}"/>
              </a:ext>
            </a:extLst>
          </p:cNvPr>
          <p:cNvSpPr txBox="1"/>
          <p:nvPr/>
        </p:nvSpPr>
        <p:spPr>
          <a:xfrm>
            <a:off x="11723928" y="642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092F73-3CB7-46CA-0367-B3F191F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 b="18857"/>
          <a:stretch/>
        </p:blipFill>
        <p:spPr>
          <a:xfrm>
            <a:off x="-182715" y="-656603"/>
            <a:ext cx="12557430" cy="79626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5320584"/>
            <a:ext cx="11719420" cy="984885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9153" y="3511859"/>
            <a:ext cx="8733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6468</TotalTime>
  <Words>438</Words>
  <Application>Microsoft Office PowerPoint</Application>
  <PresentationFormat>Широкоэкранный</PresentationFormat>
  <Paragraphs>46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Segoe UI Black</vt:lpstr>
      <vt:lpstr>Times New Roman</vt:lpstr>
      <vt:lpstr>Tw Cen MT</vt:lpstr>
      <vt:lpstr>Tw Cen MT Condensed</vt:lpstr>
      <vt:lpstr>Wingdings 3</vt:lpstr>
      <vt:lpstr>La mente</vt:lpstr>
      <vt:lpstr>Тема Office</vt:lpstr>
      <vt:lpstr>Интеграл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Глухов Владимир Владимирович</cp:lastModifiedBy>
  <cp:revision>397</cp:revision>
  <cp:lastPrinted>2024-12-25T04:11:30Z</cp:lastPrinted>
  <dcterms:created xsi:type="dcterms:W3CDTF">2022-03-02T21:34:15Z</dcterms:created>
  <dcterms:modified xsi:type="dcterms:W3CDTF">2024-12-25T04:12:15Z</dcterms:modified>
</cp:coreProperties>
</file>