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8" r:id="rId1"/>
  </p:sldMasterIdLst>
  <p:notesMasterIdLst>
    <p:notesMasterId r:id="rId20"/>
  </p:notesMasterIdLst>
  <p:sldIdLst>
    <p:sldId id="312" r:id="rId2"/>
    <p:sldId id="339" r:id="rId3"/>
    <p:sldId id="340" r:id="rId4"/>
    <p:sldId id="342" r:id="rId5"/>
    <p:sldId id="367" r:id="rId6"/>
    <p:sldId id="363" r:id="rId7"/>
    <p:sldId id="368" r:id="rId8"/>
    <p:sldId id="364" r:id="rId9"/>
    <p:sldId id="374" r:id="rId10"/>
    <p:sldId id="365" r:id="rId11"/>
    <p:sldId id="366" r:id="rId12"/>
    <p:sldId id="349" r:id="rId13"/>
    <p:sldId id="369" r:id="rId14"/>
    <p:sldId id="370" r:id="rId15"/>
    <p:sldId id="371" r:id="rId16"/>
    <p:sldId id="372" r:id="rId17"/>
    <p:sldId id="360" r:id="rId18"/>
    <p:sldId id="362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875B4"/>
    <a:srgbClr val="CC3300"/>
    <a:srgbClr val="0000FF"/>
    <a:srgbClr val="00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187E5-296C-4EF0-84E3-D7BD9125A1DE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1898D-A9A9-40E1-B33D-1CECCB810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11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898D-A9A9-40E1-B33D-1CECCB8106C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65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1898D-A9A9-40E1-B33D-1CECCB8106C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50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1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5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3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891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21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4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9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0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8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8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0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8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1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4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5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63D30-0761-4B03-972B-17080DB0DD75}" type="datetimeFigureOut">
              <a:rPr lang="ru-RU" smtClean="0"/>
              <a:t>30.07.2024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C8C90B-EE19-4019-BDB6-254CD3C8C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1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етропавловск-Камчатский-герб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29" y="171021"/>
            <a:ext cx="1409700" cy="134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554" y="1863305"/>
            <a:ext cx="11601450" cy="7242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554" y="2709945"/>
            <a:ext cx="11601450" cy="37930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контрольного мероприятия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«Выборочная проверка законности и результативности использования средств бюджета Петропавловск-Камчатского городского округа, выделенных на реализацию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подмероприятия «Мероприятия, направленные на ремонт ветхих и аварийных сетей, в том числе разработка проектно-сметной документации, проведение экспертиз, строительный контроль» основного мероприятия «Содержание, капитальный, текущий ремонт объектов теплоснабжения и электроснабжения»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«Модернизация жилищно-коммунального хозяйства»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среды»</a:t>
            </a:r>
            <a:r>
              <a:rPr 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804" y="248575"/>
            <a:ext cx="1115035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456" y="248575"/>
            <a:ext cx="11667744" cy="6484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нарушение пункта 2 Правил от 04.07.2018 № 783 при неисполнении обязательств ООО «РТС»,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исполнения муниципальных контрактов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№№ 66,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88, в части вывоза и передачи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сегментов труб от разборки и демонтажа тепловых сетей (металлолом), Управлением списана неустойка за несвоевременное исполнение контрактов на общую сумму 1 017 517,38 рублей.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нарушение условий Технического задания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оплатило Подрядчику все расходы, связанные с выполнением работ по капитальному ремонту ветхих тепловых сетей, включая расходы за транспортировку сегментов труб от разборки и демонтажа тепловых сетей (металлолом) в сумме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25 764,63 рублей.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части 2 статьи 103 Федерального закона от 05.04.2013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44-ФЗ, Правил от 27.01.2022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60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информацию о заключенных контрактах     №№ 66, 88, 89, 90, 91, 92, 265 (версия 1), информацию об изменении контрактов (версия 2) размещенных Управлением на сайте ЕИС, не включена следующая информация: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 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обеспечения исполнения контракта;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  размер обеспечения гарантийных обязательств;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615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4804" y="248575"/>
            <a:ext cx="1115035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456" y="248575"/>
            <a:ext cx="116677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101" y="135138"/>
            <a:ext cx="11544078" cy="6863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7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7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75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7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указание на наличие в контракте условия об удержании суммы не исполненных поставщиком (подрядчиком, исполнителем) требований об уплате неустоек (штрафов, пеней), предъявленных заказчиком в соответствии с Федеральным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</a:t>
            </a:r>
            <a:r>
              <a:rPr lang="ru-RU" sz="17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суммы, подлежащей уплате поставщику, подрядчику, исполнителю (данное условие предусмотрено пунктом 2.12. вышеуказанных контрактов);</a:t>
            </a:r>
            <a:endParaRPr lang="ru-RU" sz="17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75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  </a:t>
            </a:r>
            <a:r>
              <a:rPr lang="ru-RU" sz="17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реквизиты документа, подтверждающего основание изменения условий контракта.</a:t>
            </a:r>
            <a:endParaRPr lang="ru-RU" sz="17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7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нарушение пункта 8 Правил № 783 Управление оформило решение о списании начисленной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неуплаченной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неустойки (штрафа, пени) по контрактам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№№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66, </a:t>
            </a:r>
            <a:r>
              <a:rPr lang="ru-RU" sz="17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88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13.05.2024, то есть с нарушением срока на 4 календарных дня.</a:t>
            </a:r>
            <a:endParaRPr lang="ru-RU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tabLst>
                <a:tab pos="542925" algn="l"/>
                <a:tab pos="630555" algn="l"/>
              </a:tabLst>
            </a:pPr>
            <a:endParaRPr lang="ru-RU" sz="17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7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Анализом заключенных контрактов</a:t>
            </a:r>
            <a:r>
              <a:rPr lang="ru-RU" sz="1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14.02.2022 № 12-03-06/214/22, от 14.02.2022 № 12-03-06/215/22, </a:t>
            </a:r>
            <a:endParaRPr lang="ru-RU" sz="175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14.02.2022 </a:t>
            </a:r>
            <a:r>
              <a:rPr lang="ru-RU" sz="17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12-03-06/216/22 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проведения конкурентных процедур на основании пункта 4 части 1 статьи 93 Федерального закона от 05.04.2013 № 44-ФЗ установлено нарушение пункта 4 статьи 16 Федерального закона от 26.07.2006 № 135-ФЗ</a:t>
            </a:r>
            <a:r>
              <a:rPr lang="ru-RU" sz="1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защите конкуренции», выразившиеся в реализации </a:t>
            </a:r>
            <a:r>
              <a:rPr lang="ru-RU" sz="17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антиконкурентного</a:t>
            </a:r>
            <a:r>
              <a:rPr lang="ru-RU" sz="17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соглашения путем неоднократного заключения контрактов на выполнение работ по разработке проектно-сметной документации на капитальный ремонт ветхих тепловых сетей, вне конкурентных процедур, что приводит или может привести к недопущению, ограничению, устранению конкуренции, в частности, к ограничению доступа на товарный рынок, выхода из товарного рынка или устранению с него хозяйствующих субъектов.</a:t>
            </a:r>
            <a:endParaRPr lang="ru-RU" sz="17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1" y="274320"/>
            <a:ext cx="1155594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итогам визуального осмотра 03.07.2024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установлены следующие замечания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indent="450215">
              <a:lnSpc>
                <a:spcPct val="107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частично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изоляция трубопроводов в тепловых камерах;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присутствует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неубранный строительный мусор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бортовой камень подвергается разрушению;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некачественно уложено асфальтобетонное покрытие (сколы, трещины);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присутствуют деформационные процессы в грунте в районе тепловых камер.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NShikhova\Desktop\визуальный осмотр\2ae0351e-ea05-442c-b0b5-39fd6ce2459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2" y="2839966"/>
            <a:ext cx="6031230" cy="271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NShikhova\Desktop\визуальный осмотр\9bce8744-4259-47cf-b696-ceb02b702a7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2326292"/>
            <a:ext cx="2790402" cy="4480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6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Shikhova\Desktop\визуальный осмотр\1bc8b029-fd27-461c-bae8-92911c6cda9f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" y="1228513"/>
            <a:ext cx="4539474" cy="416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NShikhova\Desktop\Ремонт ветхих и аварийных сетей\визуальный осмотр\82a60503-53fb-4dbb-811a-f45812e3375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474" y="1557868"/>
            <a:ext cx="6199082" cy="383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5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NShikhova\Desktop\Ремонт ветхих и аварийных сетей\визуальный осмотр\afb4482e-e33f-4ba3-ba04-55c8dbdad5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18" y="0"/>
            <a:ext cx="3433304" cy="673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NShikhova\Desktop\визуальный осмотр\b92d3395-84d1-40ab-beef-dc268d4daac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10" y="671689"/>
            <a:ext cx="4924002" cy="539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6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21" y="163902"/>
            <a:ext cx="3562270" cy="649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71" y="685562"/>
            <a:ext cx="9635686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702" y="305290"/>
            <a:ext cx="117232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контрольного мероприятия: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Направить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для сведения в адрес: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Городской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Петропавловск-Камчатского городского округа;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Направить представление 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коммунального хозяйства и жилищного фонда администрации Петропавловск-Камчатского городского округа для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принятия мер 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устранению и недопущению выявленных нарушений в дальнейшем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2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15005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8" y="2284008"/>
            <a:ext cx="11223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805810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0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360"/>
            <a:ext cx="11724132" cy="6832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indent="449263"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пункт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1.2.2 плана деятельности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Контрольно-счетной палаты Петропавловск-Камчатского городского округа на 2024 год,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Контрольно-счетной палаты от 15.12.2023 № 57-КСП.</a:t>
            </a:r>
            <a:r>
              <a:rPr lang="ru-RU" sz="2000" dirty="0"/>
              <a:t> </a:t>
            </a:r>
            <a:endParaRPr lang="ru-RU" sz="2000" dirty="0" smtClean="0"/>
          </a:p>
          <a:p>
            <a:pPr indent="449263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на основании акта о результатах проведения контрольного мероприятия 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09.07.2024     № 01-06/09-1.2.2</a:t>
            </a:r>
          </a:p>
          <a:p>
            <a:pPr indent="449263" algn="ctr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контрольного мероприятия: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осуществление контроля за законным и результативным использованием бюджетных средств, выделенных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подмероприятие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«Мероприятия, направленные на ремонт ветхих и аварийных сетей, в том числе разработка проектно-сметной документации, проведение экспертиз, строительный контроль»  основного мероприятия «Содержание, капитальный, текущий ремонт объектов теплоснабжения и электроснабжения» подпрограммы «Модернизация жилищно-коммунального хозяйства» муниципальной программы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среды» за 2023 год (иные периоды в случае необходимости).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263" algn="ctr"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ctr">
              <a:spcAft>
                <a:spcPts val="0"/>
              </a:spcAft>
            </a:pPr>
            <a:r>
              <a:rPr lang="ru-RU" sz="2000" b="1" dirty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Предмет контрольного мероприятия: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объекта контроля по целевому и эффективному использованию средств (имущества) бюджета Петропавловск-Камчатского городского округа, направленные на реализацию подмероприятия «Мероприятия, направленные на ремонт ветхих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аварийных сетей, в том числе разработка проектно-сметной документации, проведение экспертиз, строительный контроль» основного мероприятия «Содержание, капитальный, текущий ремонт объектов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654" y="0"/>
            <a:ext cx="11636040" cy="6403934"/>
          </a:xfrm>
          <a:prstGeom prst="rect">
            <a:avLst/>
          </a:prstGeom>
        </p:spPr>
        <p:txBody>
          <a:bodyPr wrap="square" tIns="46800" bIns="46800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теплоснабжения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электроснабжения» подпрограммы «Модернизация жилищно-коммунального хозяйства» муниципальной программы «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развитие энергетики и коммунального хозяйства, обеспечение жителей Петропавловск-Камчатского городского округа коммунальными услугами, услугами по благоустройству территории и охрана окружающей среды» за  2023 год.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2075" algn="ctr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 </a:t>
            </a:r>
          </a:p>
          <a:p>
            <a:pPr indent="92075" algn="ctr">
              <a:lnSpc>
                <a:spcPct val="150000"/>
              </a:lnSpc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год (иные периоды в случае необходимости).</a:t>
            </a:r>
          </a:p>
          <a:p>
            <a:pPr marL="92075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Объект контроля: </a:t>
            </a:r>
          </a:p>
          <a:p>
            <a:pPr marL="92075"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коммунального хозяйства и жилищного фонда администрации Петропавловск-Камчатского городского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marL="92075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92075"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10.06.2024 по 09.07.2024.</a:t>
            </a:r>
          </a:p>
          <a:p>
            <a:pPr marL="92075"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проверенных средств и/или имущества: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2075"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74 618 683,83 рублей.</a:t>
            </a:r>
          </a:p>
          <a:p>
            <a:pPr marL="92075"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пояснений и/или замечаний, поступивших от объектов контроля на акты о результатах проведения контрольного мероприятия: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УКХиЖФ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19.07.2024 № 01-12-01/7870/24.</a:t>
            </a:r>
          </a:p>
        </p:txBody>
      </p:sp>
    </p:spTree>
    <p:extLst>
      <p:ext uri="{BB962C8B-B14F-4D97-AF65-F5344CB8AC3E}">
        <p14:creationId xmlns:p14="http://schemas.microsoft.com/office/powerpoint/2010/main" val="15211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833" y="442299"/>
            <a:ext cx="11381175" cy="670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</a:rPr>
              <a:t>Решением </a:t>
            </a:r>
            <a:r>
              <a:rPr lang="ru-RU" sz="2000" dirty="0">
                <a:latin typeface="Times New Roman" panose="02020603050405020304" pitchFamily="18" charset="0"/>
              </a:rPr>
              <a:t>Городской Думы ПКГО от 23.11.2022 № 13-нд установлен годовой объем бюджетных ассигнований на 2023 год для реализации подмероприятия «Мероприятия, направленные на ремонт ветхих и аварийных сетей, в том числе разработка проектно-сметной документации, проведение экспертиз, строительный контроль» основного мероприятия «Содержание, капитальный, текущий ремонт объектов теплоснабжения и электроснабжения» в рамках подпрограммы 2 муниципальной программы в сумме 65 913 499,55 рублей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  С </a:t>
            </a:r>
            <a:r>
              <a:rPr lang="ru-RU" sz="2000" dirty="0">
                <a:latin typeface="Times New Roman" panose="02020603050405020304" pitchFamily="18" charset="0"/>
              </a:rPr>
              <a:t>учетом вносимых изменений в течении 2023 года лимиты бюджетных обязательств  по данному </a:t>
            </a:r>
            <a:r>
              <a:rPr lang="ru-RU" sz="2000" dirty="0" err="1">
                <a:latin typeface="Times New Roman" panose="02020603050405020304" pitchFamily="18" charset="0"/>
              </a:rPr>
              <a:t>подмероприятию</a:t>
            </a:r>
            <a:r>
              <a:rPr lang="ru-RU" sz="2000" dirty="0">
                <a:latin typeface="Times New Roman" panose="02020603050405020304" pitchFamily="18" charset="0"/>
              </a:rPr>
              <a:t> на конец 2023 года составили 76 199 897,24 рублей. Неиспользованный остаток ЛБО составил 1 581 213,41 </a:t>
            </a:r>
            <a:r>
              <a:rPr lang="ru-RU" sz="2000" dirty="0" smtClean="0">
                <a:latin typeface="Times New Roman" panose="02020603050405020304" pitchFamily="18" charset="0"/>
              </a:rPr>
              <a:t>рублей.</a:t>
            </a: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исполнения подмероприятия муниципальной программы Управлением в 2023 году заключено 20 муниципальных контрактов на общую сумму 102 283 903,27 рублей.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Исполнение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подмероприятию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«Мероприятия, направленные на ремонт ветхих и аварийных сетей, в том числе проведение экспертиз» составило 74 618 683,83 рублей или 75,24 % от утвержденного объема бюджетных ассигнований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02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9297" y="480870"/>
            <a:ext cx="11381175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</a:rPr>
              <a:t>Проверка </a:t>
            </a:r>
            <a:r>
              <a:rPr lang="ru-RU" sz="2000" dirty="0">
                <a:latin typeface="Times New Roman" panose="02020603050405020304" pitchFamily="18" charset="0"/>
              </a:rPr>
              <a:t>показала, что реализация подмероприятия «Мероприятия, направленные на ремонт ветхих и аварийных сетей, в том числе разработка проектно-сметной документации, проведение экспертиз, строительный контроль» не является системной, а носит избирательный и заявительный характер, имеющий в основном локальную точечную направленность. Реализуемые проекты являются эффективными, но их объем и количество не оказывают существенного влияния на снижение степени износа коммунальной инфраструктуры в целом. Так в 2023 году осуществлен капитальный ремонт 1,391 км тепловых сетей.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  Фактов </a:t>
            </a:r>
            <a:r>
              <a:rPr lang="ru-RU" sz="2000" dirty="0">
                <a:latin typeface="Times New Roman" panose="02020603050405020304" pitchFamily="18" charset="0"/>
              </a:rPr>
              <a:t>нецелевого и неэффективного использования бюджетных средств, направленных на реализацию подмероприятия «Мероприятия, направленные на ремонт ветхих и аварийных сетей, в том числе разработка проектно-сметной документации, проведение экспертиз, строительный контроль», не установлено.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1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457" y="552015"/>
            <a:ext cx="1152570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основным показателям (индикаторам) эффективности реализации подмероприятия и фактическое исполнение в проверяемом периоде представлены в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Таблице: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3966" y="1618235"/>
            <a:ext cx="72511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514536"/>
              </p:ext>
            </p:extLst>
          </p:nvPr>
        </p:nvGraphicFramePr>
        <p:xfrm>
          <a:off x="326569" y="2325188"/>
          <a:ext cx="11090367" cy="3715938"/>
        </p:xfrm>
        <a:graphic>
          <a:graphicData uri="http://schemas.openxmlformats.org/drawingml/2006/table">
            <a:tbl>
              <a:tblPr firstRow="1" firstCol="1" bandRow="1"/>
              <a:tblGrid>
                <a:gridCol w="619125">
                  <a:extLst>
                    <a:ext uri="{9D8B030D-6E8A-4147-A177-3AD203B41FA5}">
                      <a16:colId xmlns:a16="http://schemas.microsoft.com/office/drawing/2014/main" val="669623144"/>
                    </a:ext>
                  </a:extLst>
                </a:gridCol>
                <a:gridCol w="2567601">
                  <a:extLst>
                    <a:ext uri="{9D8B030D-6E8A-4147-A177-3AD203B41FA5}">
                      <a16:colId xmlns:a16="http://schemas.microsoft.com/office/drawing/2014/main" val="613172438"/>
                    </a:ext>
                  </a:extLst>
                </a:gridCol>
                <a:gridCol w="610361">
                  <a:extLst>
                    <a:ext uri="{9D8B030D-6E8A-4147-A177-3AD203B41FA5}">
                      <a16:colId xmlns:a16="http://schemas.microsoft.com/office/drawing/2014/main" val="2776987986"/>
                    </a:ext>
                  </a:extLst>
                </a:gridCol>
                <a:gridCol w="1048220">
                  <a:extLst>
                    <a:ext uri="{9D8B030D-6E8A-4147-A177-3AD203B41FA5}">
                      <a16:colId xmlns:a16="http://schemas.microsoft.com/office/drawing/2014/main" val="475752571"/>
                    </a:ext>
                  </a:extLst>
                </a:gridCol>
                <a:gridCol w="1063274">
                  <a:extLst>
                    <a:ext uri="{9D8B030D-6E8A-4147-A177-3AD203B41FA5}">
                      <a16:colId xmlns:a16="http://schemas.microsoft.com/office/drawing/2014/main" val="1760538089"/>
                    </a:ext>
                  </a:extLst>
                </a:gridCol>
                <a:gridCol w="1341307">
                  <a:extLst>
                    <a:ext uri="{9D8B030D-6E8A-4147-A177-3AD203B41FA5}">
                      <a16:colId xmlns:a16="http://schemas.microsoft.com/office/drawing/2014/main" val="228455988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3765179337"/>
                    </a:ext>
                  </a:extLst>
                </a:gridCol>
                <a:gridCol w="1254034">
                  <a:extLst>
                    <a:ext uri="{9D8B030D-6E8A-4147-A177-3AD203B41FA5}">
                      <a16:colId xmlns:a16="http://schemas.microsoft.com/office/drawing/2014/main" val="3262600010"/>
                    </a:ext>
                  </a:extLst>
                </a:gridCol>
                <a:gridCol w="1280159">
                  <a:extLst>
                    <a:ext uri="{9D8B030D-6E8A-4147-A177-3AD203B41FA5}">
                      <a16:colId xmlns:a16="http://schemas.microsoft.com/office/drawing/2014/main" val="700158654"/>
                    </a:ext>
                  </a:extLst>
                </a:gridCol>
              </a:tblGrid>
              <a:tr h="78926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 (индикаторов)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целевых показателей (индикаторов)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2023 год (по данным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УКХиЖФ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2023 год (по данным КМ)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79719"/>
                  </a:ext>
                </a:extLst>
              </a:tr>
              <a:tr h="291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973170"/>
                  </a:ext>
                </a:extLst>
              </a:tr>
              <a:tr h="789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отремонтированных сетей теплоснабжения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1,391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144854"/>
                  </a:ext>
                </a:extLst>
              </a:tr>
              <a:tr h="789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Протяженность отремонтированных сетей электроснабжения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830234"/>
                  </a:ext>
                </a:extLst>
              </a:tr>
              <a:tr h="1056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отремонтированных ветхих и аварийных сетей от общего количества ветхих и аварийных сетей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994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0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297" y="480870"/>
            <a:ext cx="11381175" cy="565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lvl="0" algn="ctr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  Целевой </a:t>
            </a:r>
            <a:r>
              <a:rPr lang="ru-RU" sz="2000" dirty="0">
                <a:latin typeface="Times New Roman" panose="02020603050405020304" pitchFamily="18" charset="0"/>
              </a:rPr>
              <a:t>показатель (индикатор) «Протяженность отремонтированных сетей теплоснабжения» по данным Управления на 31.12.2023 год составляет 1,216 км (76,0 %), однако в ходе контрольного мероприятия было установлено, что протяженность составляет 1,391 км (86,9 </a:t>
            </a:r>
            <a:r>
              <a:rPr lang="ru-RU" sz="2000" dirty="0" smtClean="0">
                <a:latin typeface="Times New Roman" panose="02020603050405020304" pitchFamily="18" charset="0"/>
              </a:rPr>
              <a:t>%).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получения планируемых результатов муниципальной программы основные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</a:t>
            </a:r>
          </a:p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подмероприятия, установленные подпрограммой «Модернизация жилищно-коммунального хозяйства» в 2023 году не корректировались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</a:rPr>
              <a:t>	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  Таким </a:t>
            </a:r>
            <a:r>
              <a:rPr lang="ru-RU" sz="2000" dirty="0">
                <a:latin typeface="Times New Roman" panose="02020603050405020304" pitchFamily="18" charset="0"/>
              </a:rPr>
              <a:t>образом, ни один из установленных целевых показателей (индикаторов) подмероприятия, фактически не </a:t>
            </a:r>
            <a:r>
              <a:rPr lang="ru-RU" sz="2000" dirty="0" smtClean="0">
                <a:latin typeface="Times New Roman" panose="02020603050405020304" pitchFamily="18" charset="0"/>
              </a:rPr>
              <a:t>достигнут.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  Управлением </a:t>
            </a:r>
            <a:r>
              <a:rPr lang="ru-RU" sz="2000" dirty="0">
                <a:latin typeface="Times New Roman" panose="02020603050405020304" pitchFamily="18" charset="0"/>
              </a:rPr>
              <a:t>не ведется контроль и корректировка целевых показателей (индикаторов), в результате чего данные в отчете по муниципальной программе за 2023 год по целевым показателям (индикаторам) указаны не достоверно.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50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01599"/>
            <a:ext cx="11690293" cy="699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lvl="0"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нарушение условий Контрактов №№ 66, 88, 89, 90, 91, 92, 265 пункта 4.5.6 к Информации об исполнении контракта размещенной на сайте ЕИС, в составе документов прикреплен, в том числе, Акт выполненных работ по форме № КС-2 без подписи Заказчика и Подрядчика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нарушение требований пункта 1 статьи 34, пункта 6 статьи 96 Федерального закона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05.04.2013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44-ФЗ, заключало контракты №№ 66, 88, 89, 90, 91, 92, 265 с нарушением условий, указанных в извещении о проведении электронного аукциона. Фактически общая сумма обеспечения исполнения по 7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контрактам, заключенным по итогам электронного аукциона, уменьшена на 4 221 693,01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условий Технического задания по контрактам №№ 66, 88, 89, 90, 91, 92, 265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Подрядчиком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представлен в адрес Управления Акт осмотра металлолома, планируемого к передаче, полученного при выполнении капитального ремонта тепловых сетей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нарушение условий Технического задания транспортировка сегментов труб от разборки и демонтажа тепловых сетей (металлолом) Подрядчиком произведена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частично.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Сведения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количестве сегментов труб от разборки и демонтажа тепловых сетей (металлолом),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планируемого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передаче в адрес Управления, полученном при выполнении капитального ремонта тепловых сетей, представлены в Таблице 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1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01599"/>
            <a:ext cx="11690293" cy="103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4A02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54A02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71860"/>
              </p:ext>
            </p:extLst>
          </p:nvPr>
        </p:nvGraphicFramePr>
        <p:xfrm>
          <a:off x="0" y="691349"/>
          <a:ext cx="11063111" cy="6243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67">
                  <a:extLst>
                    <a:ext uri="{9D8B030D-6E8A-4147-A177-3AD203B41FA5}">
                      <a16:colId xmlns:a16="http://schemas.microsoft.com/office/drawing/2014/main" val="567185423"/>
                    </a:ext>
                  </a:extLst>
                </a:gridCol>
                <a:gridCol w="2212622">
                  <a:extLst>
                    <a:ext uri="{9D8B030D-6E8A-4147-A177-3AD203B41FA5}">
                      <a16:colId xmlns:a16="http://schemas.microsoft.com/office/drawing/2014/main" val="2019132914"/>
                    </a:ext>
                  </a:extLst>
                </a:gridCol>
                <a:gridCol w="1895149">
                  <a:extLst>
                    <a:ext uri="{9D8B030D-6E8A-4147-A177-3AD203B41FA5}">
                      <a16:colId xmlns:a16="http://schemas.microsoft.com/office/drawing/2014/main" val="1759954172"/>
                    </a:ext>
                  </a:extLst>
                </a:gridCol>
                <a:gridCol w="4470154">
                  <a:extLst>
                    <a:ext uri="{9D8B030D-6E8A-4147-A177-3AD203B41FA5}">
                      <a16:colId xmlns:a16="http://schemas.microsoft.com/office/drawing/2014/main" val="3046112757"/>
                    </a:ext>
                  </a:extLst>
                </a:gridCol>
                <a:gridCol w="1045998">
                  <a:extLst>
                    <a:ext uri="{9D8B030D-6E8A-4147-A177-3AD203B41FA5}">
                      <a16:colId xmlns:a16="http://schemas.microsoft.com/office/drawing/2014/main" val="3489846795"/>
                    </a:ext>
                  </a:extLst>
                </a:gridCol>
                <a:gridCol w="897321">
                  <a:extLst>
                    <a:ext uri="{9D8B030D-6E8A-4147-A177-3AD203B41FA5}">
                      <a16:colId xmlns:a16="http://schemas.microsoft.com/office/drawing/2014/main" val="605870811"/>
                    </a:ext>
                  </a:extLst>
                </a:gridCol>
              </a:tblGrid>
              <a:tr h="1826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Подрядчик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Сегменты труб, тонн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19866"/>
                  </a:ext>
                </a:extLst>
              </a:tr>
              <a:tr h="31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Факт. принято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2533146321"/>
                  </a:ext>
                </a:extLst>
              </a:tr>
              <a:tr h="708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0138300000423000066_302701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РТС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515057662"/>
                  </a:ext>
                </a:extLst>
              </a:tr>
              <a:tr h="46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0138300000423000088_302701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10.03.2023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«РТС»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сетей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550399446"/>
                  </a:ext>
                </a:extLst>
              </a:tr>
              <a:tr h="630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0138300000423000089_302701 от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Морспасслужба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572109767"/>
                  </a:ext>
                </a:extLst>
              </a:tr>
              <a:tr h="689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0138300000423000090_302701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Морспасслужба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638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2465544668"/>
                  </a:ext>
                </a:extLst>
              </a:tr>
              <a:tr h="6484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0138300000423000091_302701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13.03.2023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Морспасслужба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3989540374"/>
                  </a:ext>
                </a:extLst>
              </a:tr>
              <a:tr h="7628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0138300000423000092_302701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13.03.2023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Морспасслужба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4,077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868226576"/>
                  </a:ext>
                </a:extLst>
              </a:tr>
              <a:tr h="4632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0138300000423000265_302701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«Поток»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Выполнение работ по капитальному ремонту ветхих тепловых сетей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852374610"/>
                  </a:ext>
                </a:extLst>
              </a:tr>
              <a:tr h="365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66,193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1" marR="36281" marT="0" marB="0" anchor="ctr"/>
                </a:tc>
                <a:extLst>
                  <a:ext uri="{0D108BD9-81ED-4DB2-BD59-A6C34878D82A}">
                    <a16:rowId xmlns:a16="http://schemas.microsoft.com/office/drawing/2014/main" val="2126496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1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16072</TotalTime>
  <Words>1283</Words>
  <Application>Microsoft Office PowerPoint</Application>
  <PresentationFormat>Широкоэкранный</PresentationFormat>
  <Paragraphs>219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Аспект</vt:lpstr>
      <vt:lpstr>Контрольно-счетная палата  Петропавловск-Камчатского городского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Осуществление контроля за целевым и эффективным использованием бюджетных средств, выделенных на благоустройство общественных территорий (пространств) в рамках реализации муниципальной программы «Формирование современной городской среды в Петропавловск-Камчатском городском округе» от 29.12.2017 № 3217 национального проекта «Жилье и городская среда»</dc:title>
  <dc:creator>Бухонин Владимир Юрьевич</dc:creator>
  <cp:lastModifiedBy>Шихова Наталья Юрьевна</cp:lastModifiedBy>
  <cp:revision>391</cp:revision>
  <cp:lastPrinted>2024-07-25T03:32:27Z</cp:lastPrinted>
  <dcterms:created xsi:type="dcterms:W3CDTF">2022-07-19T00:26:13Z</dcterms:created>
  <dcterms:modified xsi:type="dcterms:W3CDTF">2024-07-30T00:22:47Z</dcterms:modified>
</cp:coreProperties>
</file>