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bookmarkIdSeed="6">
  <p:sldMasterIdLst>
    <p:sldMasterId id="2147484143" r:id="rId1"/>
  </p:sldMasterIdLst>
  <p:notesMasterIdLst>
    <p:notesMasterId r:id="rId24"/>
  </p:notesMasterIdLst>
  <p:sldIdLst>
    <p:sldId id="256" r:id="rId2"/>
    <p:sldId id="257" r:id="rId3"/>
    <p:sldId id="369" r:id="rId4"/>
    <p:sldId id="334" r:id="rId5"/>
    <p:sldId id="265" r:id="rId6"/>
    <p:sldId id="380" r:id="rId7"/>
    <p:sldId id="367" r:id="rId8"/>
    <p:sldId id="381" r:id="rId9"/>
    <p:sldId id="388" r:id="rId10"/>
    <p:sldId id="366" r:id="rId11"/>
    <p:sldId id="382" r:id="rId12"/>
    <p:sldId id="383" r:id="rId13"/>
    <p:sldId id="387" r:id="rId14"/>
    <p:sldId id="384" r:id="rId15"/>
    <p:sldId id="385" r:id="rId16"/>
    <p:sldId id="338" r:id="rId17"/>
    <p:sldId id="370" r:id="rId18"/>
    <p:sldId id="378" r:id="rId19"/>
    <p:sldId id="379" r:id="rId20"/>
    <p:sldId id="339" r:id="rId21"/>
    <p:sldId id="363" r:id="rId22"/>
    <p:sldId id="288" r:id="rId23"/>
  </p:sldIdLst>
  <p:sldSz cx="12192000" cy="6858000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CF1AB2-1976-4502-BF36-3FF5EA218861}" styleName="Средний стиль 4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D113A9D2-9D6B-4929-AA2D-F23B5EE8CBE7}" styleName="Стиль из темы 2 - акцент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BC89EF96-8CEA-46FF-86C4-4CE0E7609802}" styleName="Светлый стиль 3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Светлый стиль 2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Светлый стиль 1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46" autoAdjust="0"/>
  </p:normalViewPr>
  <p:slideViewPr>
    <p:cSldViewPr snapToGrid="0">
      <p:cViewPr varScale="1">
        <p:scale>
          <a:sx n="113" d="100"/>
          <a:sy n="113" d="100"/>
        </p:scale>
        <p:origin x="8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7928C6-BA60-4288-8294-054D4ED65875}" type="datetimeFigureOut">
              <a:rPr lang="ru-RU" smtClean="0"/>
              <a:t>30.07.2024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B4CE31-6DE7-45F3-95CF-1654736712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51177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B4CE31-6DE7-45F3-95CF-1654736712CA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09752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B4CE31-6DE7-45F3-95CF-1654736712CA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87322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9B0F59-E365-42EF-A193-276CAB8E738C}" type="datetime1">
              <a:rPr lang="ru-RU" smtClean="0"/>
              <a:t>30.07.2024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7165A-551A-48BC-820A-2B6675CA24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2189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5E700B-C59D-4415-91AB-9CBA236D1199}" type="datetime1">
              <a:rPr lang="ru-RU" smtClean="0"/>
              <a:t>30.07.2024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7165A-551A-48BC-820A-2B6675CA24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25881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22A3E5-0D9D-490B-83A6-AB38AFAC469A}" type="datetime1">
              <a:rPr lang="ru-RU" smtClean="0"/>
              <a:t>30.07.2024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7165A-551A-48BC-820A-2B6675CA2424}" type="slidenum">
              <a:rPr lang="ru-RU" smtClean="0"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59130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D91C9-BAB8-4378-8AAF-31D11051462C}" type="datetime1">
              <a:rPr lang="ru-RU" smtClean="0"/>
              <a:t>30.07.2024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7165A-551A-48BC-820A-2B6675CA24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04862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8E23F-C2CD-451D-9048-1B56E23D7700}" type="datetime1">
              <a:rPr lang="ru-RU" smtClean="0"/>
              <a:t>30.07.2024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7165A-551A-48BC-820A-2B6675CA2424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891060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134751-44B8-473A-AB95-34229A07E5F9}" type="datetime1">
              <a:rPr lang="ru-RU" smtClean="0"/>
              <a:t>30.07.2024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7165A-551A-48BC-820A-2B6675CA24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00670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62AB1-C6EB-42E0-9BD8-F01A7C2D959D}" type="datetime1">
              <a:rPr lang="ru-RU" smtClean="0"/>
              <a:t>30.07.2024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7165A-551A-48BC-820A-2B6675CA24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56553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4DC11E-9A2F-46AC-9015-FF4B19CE04C8}" type="datetime1">
              <a:rPr lang="ru-RU" smtClean="0"/>
              <a:t>30.07.2024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7165A-551A-48BC-820A-2B6675CA24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11773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91109-0AD5-4AEC-945A-6E40C5DB45BD}" type="datetime1">
              <a:rPr lang="ru-RU" smtClean="0"/>
              <a:t>30.07.2024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7165A-551A-48BC-820A-2B6675CA24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5105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6A14D-7048-4A17-93F2-3E5B6E52F014}" type="datetime1">
              <a:rPr lang="ru-RU" smtClean="0"/>
              <a:t>30.07.2024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7165A-551A-48BC-820A-2B6675CA24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21419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2FD36-0540-4856-BA5F-38C134CD9231}" type="datetime1">
              <a:rPr lang="ru-RU" smtClean="0"/>
              <a:t>30.07.2024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7165A-551A-48BC-820A-2B6675CA24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25619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FD388-8E6D-46AE-86F2-603FE7860D24}" type="datetime1">
              <a:rPr lang="ru-RU" smtClean="0"/>
              <a:t>30.07.2024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7165A-551A-48BC-820A-2B6675CA24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7555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B2E40-41A8-43FA-AFE3-E94BDF8AB422}" type="datetime1">
              <a:rPr lang="ru-RU" smtClean="0"/>
              <a:t>30.07.2024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7165A-551A-48BC-820A-2B6675CA24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65494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F9C6C-2F63-4203-B36D-CFCC07CC6B8C}" type="datetime1">
              <a:rPr lang="ru-RU" smtClean="0"/>
              <a:t>30.07.2024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7165A-551A-48BC-820A-2B6675CA24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10957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7A894-5C19-4B52-B054-417B079689B2}" type="datetime1">
              <a:rPr lang="ru-RU" smtClean="0"/>
              <a:t>30.07.2024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7165A-551A-48BC-820A-2B6675CA24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7738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0ED99-B788-4FAC-819B-CCB41ADC4D49}" type="datetime1">
              <a:rPr lang="ru-RU" smtClean="0"/>
              <a:t>30.07.2024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7165A-551A-48BC-820A-2B6675CA24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39805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6D24EB-0D52-434D-8DCD-F15348342010}" type="datetime1">
              <a:rPr lang="ru-RU" smtClean="0"/>
              <a:t>30.07.2024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A897165A-551A-48BC-820A-2B6675CA24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78998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44" r:id="rId1"/>
    <p:sldLayoutId id="2147484145" r:id="rId2"/>
    <p:sldLayoutId id="2147484146" r:id="rId3"/>
    <p:sldLayoutId id="2147484147" r:id="rId4"/>
    <p:sldLayoutId id="2147484148" r:id="rId5"/>
    <p:sldLayoutId id="2147484149" r:id="rId6"/>
    <p:sldLayoutId id="2147484150" r:id="rId7"/>
    <p:sldLayoutId id="2147484151" r:id="rId8"/>
    <p:sldLayoutId id="2147484152" r:id="rId9"/>
    <p:sldLayoutId id="2147484153" r:id="rId10"/>
    <p:sldLayoutId id="2147484154" r:id="rId11"/>
    <p:sldLayoutId id="2147484155" r:id="rId12"/>
    <p:sldLayoutId id="2147484156" r:id="rId13"/>
    <p:sldLayoutId id="2147484157" r:id="rId14"/>
    <p:sldLayoutId id="2147484158" r:id="rId15"/>
    <p:sldLayoutId id="2147484159" r:id="rId16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32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38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43282" y="1770611"/>
            <a:ext cx="11719420" cy="1410261"/>
          </a:xfrm>
        </p:spPr>
        <p:txBody>
          <a:bodyPr>
            <a:normAutofit fontScale="90000"/>
          </a:bodyPr>
          <a:lstStyle/>
          <a:p>
            <a:pPr algn="ctr"/>
            <a:r>
              <a:rPr lang="ru-RU" sz="5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Отчет</a:t>
            </a: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результатах контрольного мероприятия</a:t>
            </a:r>
            <a:b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39091" y="2776452"/>
            <a:ext cx="9676014" cy="3158835"/>
          </a:xfrm>
        </p:spPr>
        <p:txBody>
          <a:bodyPr>
            <a:noAutofit/>
          </a:bodyPr>
          <a:lstStyle/>
          <a:p>
            <a:pPr algn="ctr">
              <a:lnSpc>
                <a:spcPct val="107000"/>
              </a:lnSpc>
            </a:pPr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«Проверка целевого и эффективного использования бюджетных средств, выделенных на приобретение в муниципальную собственность и установку объектов движимого имущества в рамках реализации подпрограммы «Сохранение и развитие системы образования в Петропавловск-Камчатском городском округе» муниципальной программы «Развитие образования в Петропавловск-Камчатском городском округе»</a:t>
            </a:r>
          </a:p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2023 год (иные периоды)</a:t>
            </a:r>
            <a:endParaRPr lang="ru-RU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8120" y="355689"/>
            <a:ext cx="1359517" cy="1306777"/>
          </a:xfrm>
          <a:prstGeom prst="ellipse">
            <a:avLst/>
          </a:prstGeom>
          <a:ln w="63500" cap="rnd">
            <a:solidFill>
              <a:schemeClr val="accent1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902485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3004" y="1"/>
            <a:ext cx="11945923" cy="6858000"/>
          </a:xfrm>
        </p:spPr>
        <p:txBody>
          <a:bodyPr>
            <a:noAutofit/>
          </a:bodyPr>
          <a:lstStyle/>
          <a:p>
            <a:pPr indent="0" algn="just">
              <a:buNone/>
            </a:pPr>
            <a:r>
              <a:rPr lang="ru-RU" sz="2000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Выводы</a:t>
            </a:r>
            <a:r>
              <a:rPr lang="ru-RU" sz="2000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 algn="just" defTabSz="914400">
              <a:lnSpc>
                <a:spcPct val="147000"/>
              </a:lnSpc>
              <a:buNone/>
              <a:tabLst>
                <a:tab pos="540385" algn="l"/>
              </a:tabLst>
            </a:pP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	</a:t>
            </a:r>
          </a:p>
          <a:p>
            <a:pPr marL="0" indent="0" algn="just" defTabSz="914400">
              <a:lnSpc>
                <a:spcPct val="130000"/>
              </a:lnSpc>
              <a:buNone/>
              <a:tabLst>
                <a:tab pos="540385" algn="l"/>
              </a:tabLst>
            </a:pP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	</a:t>
            </a:r>
            <a:endParaRPr lang="ru-RU" sz="2800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6800" indent="0" algn="just">
              <a:buNone/>
            </a:pPr>
            <a:endParaRPr lang="ru-RU" sz="3600" u="sng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6800" indent="0" algn="just">
              <a:buNone/>
            </a:pPr>
            <a:endParaRPr lang="ru-RU" sz="13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32550" indent="-285750" algn="just">
              <a:buFont typeface="Wingdings" panose="05000000000000000000" pitchFamily="2" charset="2"/>
              <a:buChar char="Ø"/>
            </a:pPr>
            <a:endParaRPr lang="ru-RU" sz="13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32550" indent="-285750" algn="just">
              <a:buFont typeface="Wingdings" panose="05000000000000000000" pitchFamily="2" charset="2"/>
              <a:buChar char="Ø"/>
            </a:pPr>
            <a:endParaRPr lang="ru-RU" sz="2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32550" indent="-285750" algn="just">
              <a:buFont typeface="Wingdings" panose="05000000000000000000" pitchFamily="2" charset="2"/>
              <a:buChar char="Ø"/>
            </a:pPr>
            <a:endParaRPr lang="ru-RU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32550" indent="-285750" algn="just">
              <a:buFont typeface="Wingdings" panose="05000000000000000000" pitchFamily="2" charset="2"/>
              <a:buChar char="Ø"/>
            </a:pPr>
            <a:endParaRPr lang="ru-RU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6800" indent="0" algn="just">
              <a:buNone/>
            </a:pP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endParaRPr lang="ru-RU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31470" indent="-285750" algn="just">
              <a:buFont typeface="Wingdings" panose="05000000000000000000" pitchFamily="2" charset="2"/>
              <a:buChar char="Ø"/>
            </a:pP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1249638" y="5931017"/>
            <a:ext cx="942362" cy="926983"/>
          </a:xfrm>
        </p:spPr>
        <p:txBody>
          <a:bodyPr/>
          <a:lstStyle/>
          <a:p>
            <a:fld id="{A897165A-551A-48BC-820A-2B6675CA2424}" type="slidenum">
              <a:rPr lang="ru-RU" sz="3600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10</a:t>
            </a:fld>
            <a:endParaRPr lang="ru-RU" sz="3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6676" y="2508114"/>
            <a:ext cx="4103950" cy="4228175"/>
          </a:xfrm>
          <a:prstGeom prst="rect">
            <a:avLst/>
          </a:prstGeom>
        </p:spPr>
      </p:pic>
      <p:sp>
        <p:nvSpPr>
          <p:cNvPr id="6" name="Скругленный прямоугольник 5"/>
          <p:cNvSpPr/>
          <p:nvPr/>
        </p:nvSpPr>
        <p:spPr>
          <a:xfrm>
            <a:off x="299257" y="603695"/>
            <a:ext cx="8927870" cy="1782707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47000"/>
              </a:lnSpc>
              <a:tabLst>
                <a:tab pos="540385" algn="l"/>
              </a:tabLst>
            </a:pP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фактически закупленное имущество,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приобретенное за счет иной субсидии не соответствует показателям, отраженным в отчетах Учреждений о достижении результатов предоставления субсидии, что свидетельствует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 недостоверности данных, отраженных в отчетах общеобразовательных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учреждений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299256" y="2769062"/>
            <a:ext cx="8896733" cy="3374044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47000"/>
              </a:lnSpc>
              <a:tabLst>
                <a:tab pos="540385" algn="l"/>
              </a:tabLst>
            </a:pP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уменьшение объема иной субсидии Управлением образования без пересмотра показателей достижения результатов ее предоставления и добровольное принятие МАОУ «Средняя школа № 24» на себя обязательств по достижению заданных результатов с использованием наименьшего объема выделенных бюджетных средств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привело к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возврату в бюджет городского округа субсидии на иные цели в связи с не достижением установленных результатов (пункт 4.7 Порядка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0338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608982" y="216944"/>
            <a:ext cx="8401868" cy="3012007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57150">
            <a:solidFill>
              <a:schemeClr val="accent1"/>
            </a:solidFill>
          </a:ln>
          <a:effectLst>
            <a:innerShdw blurRad="63500" dist="50800" dir="16200000">
              <a:prstClr val="black">
                <a:alpha val="50000"/>
              </a:prstClr>
            </a:innerShdw>
          </a:effectLst>
          <a:scene3d>
            <a:camera prst="obliqueBottomRight"/>
            <a:lightRig rig="threePt" dir="t"/>
          </a:scene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indent="0" algn="just">
              <a:lnSpc>
                <a:spcPct val="147000"/>
              </a:lnSpc>
              <a:buNone/>
              <a:tabLst>
                <a:tab pos="540385" algn="l"/>
              </a:tabLst>
            </a:pP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нарушение пункта 2 Приложения 1 к Порядку Управление образования предоставило в рамках иной субсидии на приобретение в муниципальную собственность и установку объектов движимого имущества, результатом предоставления которой является приобретение основных средств, субсидию на приобретение расходных материалов, средств обучения в количестве 95 единиц на сумму 1 356 308,00 рублей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1249638" y="5931017"/>
            <a:ext cx="942362" cy="926983"/>
          </a:xfrm>
        </p:spPr>
        <p:txBody>
          <a:bodyPr/>
          <a:lstStyle/>
          <a:p>
            <a:r>
              <a:rPr lang="ru-RU" sz="3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11</a:t>
            </a:r>
            <a:endParaRPr lang="ru-RU" sz="3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044643" y="3468486"/>
            <a:ext cx="3204556" cy="335003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61" r="25333"/>
          <a:stretch/>
        </p:blipFill>
        <p:spPr>
          <a:xfrm rot="5400000">
            <a:off x="361456" y="156007"/>
            <a:ext cx="3052325" cy="317420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15" t="42788" r="6113" b="21697"/>
          <a:stretch/>
        </p:blipFill>
        <p:spPr>
          <a:xfrm>
            <a:off x="300517" y="3541224"/>
            <a:ext cx="3174203" cy="320455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78" t="1729" r="25091"/>
          <a:stretch/>
        </p:blipFill>
        <p:spPr>
          <a:xfrm rot="5400000">
            <a:off x="4307356" y="3264003"/>
            <a:ext cx="3225338" cy="3779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235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4459" y="124852"/>
            <a:ext cx="11696541" cy="6658333"/>
          </a:xfrm>
        </p:spPr>
        <p:txBody>
          <a:bodyPr>
            <a:noAutofit/>
          </a:bodyPr>
          <a:lstStyle/>
          <a:p>
            <a:pPr marL="285750" indent="-285750" algn="just" defTabSz="914400">
              <a:lnSpc>
                <a:spcPct val="147000"/>
              </a:lnSpc>
              <a:buFont typeface="Wingdings" panose="05000000000000000000" pitchFamily="2" charset="2"/>
              <a:buChar char="Ø"/>
              <a:tabLst>
                <a:tab pos="540385" algn="l"/>
              </a:tabLst>
            </a:pP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роверкой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соблюдения Учреждениями требований законодательства при осуществлении закупок товаров, работ, услуг установлено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следующее:</a:t>
            </a:r>
            <a:endParaRPr lang="en-US" sz="2000" dirty="0" smtClean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 defTabSz="914400">
              <a:lnSpc>
                <a:spcPct val="147000"/>
              </a:lnSpc>
              <a:buFont typeface="Wingdings" panose="05000000000000000000" pitchFamily="2" charset="2"/>
              <a:buChar char="Ø"/>
              <a:tabLst>
                <a:tab pos="540385" algn="l"/>
              </a:tabLst>
            </a:pPr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 defTabSz="914400">
              <a:lnSpc>
                <a:spcPct val="147000"/>
              </a:lnSpc>
              <a:buFont typeface="Wingdings" panose="05000000000000000000" pitchFamily="2" charset="2"/>
              <a:buChar char="Ø"/>
              <a:tabLst>
                <a:tab pos="540385" algn="l"/>
              </a:tabLst>
            </a:pPr>
            <a:endParaRPr lang="en-US" sz="2000" dirty="0" smtClean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 defTabSz="914400">
              <a:lnSpc>
                <a:spcPct val="147000"/>
              </a:lnSpc>
              <a:buFont typeface="Wingdings" panose="05000000000000000000" pitchFamily="2" charset="2"/>
              <a:buChar char="Ø"/>
              <a:tabLst>
                <a:tab pos="540385" algn="l"/>
              </a:tabLst>
            </a:pPr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 defTabSz="914400">
              <a:lnSpc>
                <a:spcPct val="147000"/>
              </a:lnSpc>
              <a:buFont typeface="Wingdings" panose="05000000000000000000" pitchFamily="2" charset="2"/>
              <a:buChar char="Ø"/>
              <a:tabLst>
                <a:tab pos="540385" algn="l"/>
              </a:tabLst>
            </a:pP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 defTabSz="914400">
              <a:lnSpc>
                <a:spcPct val="147000"/>
              </a:lnSpc>
              <a:buFont typeface="Wingdings" panose="05000000000000000000" pitchFamily="2" charset="2"/>
              <a:buChar char="Ø"/>
              <a:tabLst>
                <a:tab pos="540385" algn="l"/>
              </a:tabLst>
            </a:pP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 defTabSz="914400">
              <a:lnSpc>
                <a:spcPct val="147000"/>
              </a:lnSpc>
              <a:buFont typeface="Wingdings" panose="05000000000000000000" pitchFamily="2" charset="2"/>
              <a:buChar char="Ø"/>
              <a:tabLst>
                <a:tab pos="540385" algn="l"/>
              </a:tabLst>
            </a:pP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0" algn="just">
              <a:buNone/>
            </a:pP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	</a:t>
            </a:r>
            <a:endParaRPr lang="ru-RU" sz="2800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628650" indent="-285750" algn="just">
              <a:lnSpc>
                <a:spcPct val="127000"/>
              </a:lnSpc>
              <a:buFontTx/>
              <a:buChar char="-"/>
            </a:pPr>
            <a:endParaRPr lang="ru-RU" sz="2800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6800" indent="0" algn="just">
              <a:buNone/>
            </a:pPr>
            <a:endParaRPr lang="ru-RU" sz="3600" u="sng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32550" indent="-285750" algn="just">
              <a:buFont typeface="Wingdings" panose="05000000000000000000" pitchFamily="2" charset="2"/>
              <a:buChar char="Ø"/>
            </a:pPr>
            <a:endParaRPr lang="ru-RU" sz="13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32550" indent="-285750" algn="just">
              <a:buFont typeface="Wingdings" panose="05000000000000000000" pitchFamily="2" charset="2"/>
              <a:buChar char="Ø"/>
            </a:pPr>
            <a:endParaRPr lang="ru-RU" sz="13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32550" indent="-285750" algn="just">
              <a:buFont typeface="Wingdings" panose="05000000000000000000" pitchFamily="2" charset="2"/>
              <a:buChar char="Ø"/>
            </a:pPr>
            <a:endParaRPr lang="ru-RU" sz="2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32550" indent="-285750" algn="just">
              <a:buFont typeface="Wingdings" panose="05000000000000000000" pitchFamily="2" charset="2"/>
              <a:buChar char="Ø"/>
            </a:pPr>
            <a:endParaRPr lang="ru-RU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32550" indent="-285750" algn="just">
              <a:buFont typeface="Wingdings" panose="05000000000000000000" pitchFamily="2" charset="2"/>
              <a:buChar char="Ø"/>
            </a:pPr>
            <a:endParaRPr lang="ru-RU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6800" indent="0" algn="just">
              <a:buNone/>
            </a:pP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endParaRPr lang="ru-RU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31470" indent="-285750" algn="just">
              <a:buFont typeface="Wingdings" panose="05000000000000000000" pitchFamily="2" charset="2"/>
              <a:buChar char="Ø"/>
            </a:pP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1430000" y="5931017"/>
            <a:ext cx="762000" cy="926983"/>
          </a:xfrm>
        </p:spPr>
        <p:txBody>
          <a:bodyPr/>
          <a:lstStyle/>
          <a:p>
            <a:fld id="{A897165A-551A-48BC-820A-2B6675CA2424}" type="slidenum">
              <a:rPr lang="ru-RU" sz="3600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12</a:t>
            </a:fld>
            <a:endParaRPr lang="ru-RU" sz="3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39683" y="1198303"/>
            <a:ext cx="8927870" cy="1363288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20000"/>
              </a:lnSpc>
              <a:tabLst>
                <a:tab pos="540385" algn="l"/>
              </a:tabLst>
            </a:pP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договоры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приобретение в муниципальную собственность и установку объектов движимого имущества заключены в соответствии со статьей 3.6 Федерального закона № 223-ФЗ с единственным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поставщиком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313327" y="4656080"/>
            <a:ext cx="8927870" cy="1852785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20000"/>
              </a:lnSpc>
              <a:tabLst>
                <a:tab pos="540385" algn="l"/>
              </a:tabLst>
            </a:pP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нарушение подпункта 6.6.2 пункта 6.6 положения о закупках МАОУ «Средняя школа № 8» заключило договор от 03.04.2023 № 216 с ООО «Торгово-технический центр «Холод Мастер» в сумме 1 519 000,00 рублей в виде закупки у единственного поставщика без проведения конкурентной процедуры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2686" r="96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4200" y="2637040"/>
            <a:ext cx="4286329" cy="203534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2860" y="1270669"/>
            <a:ext cx="5143500" cy="4790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45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4459" y="124852"/>
            <a:ext cx="11696541" cy="6658333"/>
          </a:xfrm>
        </p:spPr>
        <p:txBody>
          <a:bodyPr>
            <a:noAutofit/>
          </a:bodyPr>
          <a:lstStyle/>
          <a:p>
            <a:pPr marL="285750" indent="-285750" algn="just" defTabSz="914400">
              <a:lnSpc>
                <a:spcPct val="147000"/>
              </a:lnSpc>
              <a:buFont typeface="Wingdings" panose="05000000000000000000" pitchFamily="2" charset="2"/>
              <a:buChar char="Ø"/>
              <a:tabLst>
                <a:tab pos="540385" algn="l"/>
              </a:tabLst>
            </a:pPr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 defTabSz="914400">
              <a:lnSpc>
                <a:spcPct val="147000"/>
              </a:lnSpc>
              <a:buFont typeface="Wingdings" panose="05000000000000000000" pitchFamily="2" charset="2"/>
              <a:buChar char="Ø"/>
              <a:tabLst>
                <a:tab pos="540385" algn="l"/>
              </a:tabLst>
            </a:pPr>
            <a:endParaRPr lang="en-US" sz="2000" dirty="0" smtClean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 defTabSz="914400">
              <a:lnSpc>
                <a:spcPct val="147000"/>
              </a:lnSpc>
              <a:buFont typeface="Wingdings" panose="05000000000000000000" pitchFamily="2" charset="2"/>
              <a:buChar char="Ø"/>
              <a:tabLst>
                <a:tab pos="540385" algn="l"/>
              </a:tabLst>
            </a:pPr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 defTabSz="914400">
              <a:lnSpc>
                <a:spcPct val="147000"/>
              </a:lnSpc>
              <a:buFont typeface="Wingdings" panose="05000000000000000000" pitchFamily="2" charset="2"/>
              <a:buChar char="Ø"/>
              <a:tabLst>
                <a:tab pos="540385" algn="l"/>
              </a:tabLst>
            </a:pP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 defTabSz="914400">
              <a:lnSpc>
                <a:spcPct val="147000"/>
              </a:lnSpc>
              <a:buFont typeface="Wingdings" panose="05000000000000000000" pitchFamily="2" charset="2"/>
              <a:buChar char="Ø"/>
              <a:tabLst>
                <a:tab pos="540385" algn="l"/>
              </a:tabLst>
            </a:pP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 defTabSz="914400">
              <a:lnSpc>
                <a:spcPct val="147000"/>
              </a:lnSpc>
              <a:buFont typeface="Wingdings" panose="05000000000000000000" pitchFamily="2" charset="2"/>
              <a:buChar char="Ø"/>
              <a:tabLst>
                <a:tab pos="540385" algn="l"/>
              </a:tabLst>
            </a:pP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0" algn="just">
              <a:buNone/>
            </a:pP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	</a:t>
            </a:r>
            <a:endParaRPr lang="ru-RU" sz="2800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628650" indent="-285750" algn="just">
              <a:lnSpc>
                <a:spcPct val="127000"/>
              </a:lnSpc>
              <a:buFontTx/>
              <a:buChar char="-"/>
            </a:pPr>
            <a:endParaRPr lang="ru-RU" sz="2800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6800" indent="0" algn="just">
              <a:buNone/>
            </a:pPr>
            <a:endParaRPr lang="ru-RU" sz="3600" u="sng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32550" indent="-285750" algn="just">
              <a:buFont typeface="Wingdings" panose="05000000000000000000" pitchFamily="2" charset="2"/>
              <a:buChar char="Ø"/>
            </a:pPr>
            <a:endParaRPr lang="ru-RU" sz="13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32550" indent="-285750" algn="just">
              <a:buFont typeface="Wingdings" panose="05000000000000000000" pitchFamily="2" charset="2"/>
              <a:buChar char="Ø"/>
            </a:pPr>
            <a:endParaRPr lang="ru-RU" sz="13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32550" indent="-285750" algn="just">
              <a:buFont typeface="Wingdings" panose="05000000000000000000" pitchFamily="2" charset="2"/>
              <a:buChar char="Ø"/>
            </a:pPr>
            <a:endParaRPr lang="ru-RU" sz="2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32550" indent="-285750" algn="just">
              <a:buFont typeface="Wingdings" panose="05000000000000000000" pitchFamily="2" charset="2"/>
              <a:buChar char="Ø"/>
            </a:pPr>
            <a:endParaRPr lang="ru-RU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32550" indent="-285750" algn="just">
              <a:buFont typeface="Wingdings" panose="05000000000000000000" pitchFamily="2" charset="2"/>
              <a:buChar char="Ø"/>
            </a:pPr>
            <a:endParaRPr lang="ru-RU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6800" indent="0" algn="just">
              <a:buNone/>
            </a:pP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endParaRPr lang="ru-RU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31470" indent="-285750" algn="just">
              <a:buFont typeface="Wingdings" panose="05000000000000000000" pitchFamily="2" charset="2"/>
              <a:buChar char="Ø"/>
            </a:pP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1430000" y="5931017"/>
            <a:ext cx="762000" cy="926983"/>
          </a:xfrm>
        </p:spPr>
        <p:txBody>
          <a:bodyPr/>
          <a:lstStyle/>
          <a:p>
            <a:r>
              <a:rPr lang="ru-RU" sz="3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13</a:t>
            </a:r>
            <a:endParaRPr lang="ru-RU" sz="3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3266901" y="152503"/>
            <a:ext cx="5752408" cy="6456116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20000"/>
              </a:lnSpc>
              <a:tabLst>
                <a:tab pos="540385" algn="l"/>
              </a:tabLst>
            </a:pP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последовательное заключение МАОУ «Средняя школа № 24» двух договоров с одним и тем же поставщиком, поставляющим раздвижные перегородки на общую сумму 1 655 040,00 рублей может свидетельствовать об искусственном дроблении закупки на сумму свыше 1 000 000,00 рублей с целью не проведения конкурентных процедур. Заключая несколько контрактов с единственным поставщиком, заказчик лишает другие компании возможности поучаствовать в закупке, проведенной одним из конкурентных способов. Необоснованное ограничение конкуренции является нарушением статьи 15 Федерального закона от 26.07.2006 № 135-ФЗ «О защите конкуренции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266155" y="985161"/>
            <a:ext cx="4638501" cy="297318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6" r="14910"/>
          <a:stretch/>
        </p:blipFill>
        <p:spPr>
          <a:xfrm rot="5400000">
            <a:off x="-820300" y="2775488"/>
            <a:ext cx="4862949" cy="3152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733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49382" y="133164"/>
            <a:ext cx="11696541" cy="6658333"/>
          </a:xfrm>
        </p:spPr>
        <p:txBody>
          <a:bodyPr>
            <a:noAutofit/>
          </a:bodyPr>
          <a:lstStyle/>
          <a:p>
            <a:pPr marL="0" indent="0" algn="just" defTabSz="914400">
              <a:lnSpc>
                <a:spcPct val="120000"/>
              </a:lnSpc>
              <a:buNone/>
              <a:tabLst>
                <a:tab pos="540385" algn="l"/>
              </a:tabLst>
            </a:pP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 defTabSz="914400">
              <a:lnSpc>
                <a:spcPct val="147000"/>
              </a:lnSpc>
              <a:buFont typeface="Wingdings" panose="05000000000000000000" pitchFamily="2" charset="2"/>
              <a:buChar char="Ø"/>
              <a:tabLst>
                <a:tab pos="540385" algn="l"/>
              </a:tabLst>
            </a:pP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0" algn="just">
              <a:buNone/>
            </a:pP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	</a:t>
            </a:r>
            <a:endParaRPr lang="ru-RU" sz="2800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628650" indent="-285750" algn="just">
              <a:lnSpc>
                <a:spcPct val="127000"/>
              </a:lnSpc>
              <a:buFontTx/>
              <a:buChar char="-"/>
            </a:pPr>
            <a:endParaRPr lang="ru-RU" sz="2800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6800" indent="0" algn="just">
              <a:buNone/>
            </a:pPr>
            <a:endParaRPr lang="ru-RU" sz="3600" u="sng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32550" indent="-285750" algn="just">
              <a:buFont typeface="Wingdings" panose="05000000000000000000" pitchFamily="2" charset="2"/>
              <a:buChar char="Ø"/>
            </a:pPr>
            <a:endParaRPr lang="ru-RU" sz="13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32550" indent="-285750" algn="just">
              <a:buFont typeface="Wingdings" panose="05000000000000000000" pitchFamily="2" charset="2"/>
              <a:buChar char="Ø"/>
            </a:pPr>
            <a:endParaRPr lang="ru-RU" sz="13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32550" indent="-285750" algn="just">
              <a:buFont typeface="Wingdings" panose="05000000000000000000" pitchFamily="2" charset="2"/>
              <a:buChar char="Ø"/>
            </a:pPr>
            <a:endParaRPr lang="ru-RU" sz="2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32550" indent="-285750" algn="just">
              <a:buFont typeface="Wingdings" panose="05000000000000000000" pitchFamily="2" charset="2"/>
              <a:buChar char="Ø"/>
            </a:pPr>
            <a:endParaRPr lang="ru-RU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32550" indent="-285750" algn="just">
              <a:buFont typeface="Wingdings" panose="05000000000000000000" pitchFamily="2" charset="2"/>
              <a:buChar char="Ø"/>
            </a:pPr>
            <a:endParaRPr lang="ru-RU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6800" indent="0" algn="just">
              <a:buNone/>
            </a:pP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endParaRPr lang="ru-RU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31470" indent="-285750" algn="just">
              <a:buFont typeface="Wingdings" panose="05000000000000000000" pitchFamily="2" charset="2"/>
              <a:buChar char="Ø"/>
            </a:pP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1430000" y="5931017"/>
            <a:ext cx="762000" cy="926983"/>
          </a:xfrm>
        </p:spPr>
        <p:txBody>
          <a:bodyPr/>
          <a:lstStyle/>
          <a:p>
            <a:fld id="{A897165A-551A-48BC-820A-2B6675CA2424}" type="slidenum">
              <a:rPr lang="ru-RU" sz="3600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14</a:t>
            </a:fld>
            <a:endParaRPr lang="ru-RU" sz="3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0466" y="1262557"/>
            <a:ext cx="4067206" cy="4226097"/>
          </a:xfrm>
          <a:prstGeom prst="rect">
            <a:avLst/>
          </a:prstGeom>
        </p:spPr>
      </p:pic>
      <p:sp>
        <p:nvSpPr>
          <p:cNvPr id="6" name="Скругленный прямоугольник 5"/>
          <p:cNvSpPr/>
          <p:nvPr/>
        </p:nvSpPr>
        <p:spPr>
          <a:xfrm>
            <a:off x="3116656" y="2583181"/>
            <a:ext cx="8313344" cy="1279702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20000"/>
              </a:lnSpc>
              <a:tabLst>
                <a:tab pos="540385" algn="l"/>
              </a:tabLst>
            </a:pP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договоры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заключенные Учреждениями на приобретение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</a:t>
            </a:r>
          </a:p>
          <a:p>
            <a:pPr algn="just">
              <a:lnSpc>
                <a:spcPct val="120000"/>
              </a:lnSpc>
              <a:tabLst>
                <a:tab pos="540385" algn="l"/>
              </a:tabLst>
            </a:pP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муниципальную собственность и установку объектов движимого </a:t>
            </a:r>
          </a:p>
          <a:p>
            <a:pPr algn="just">
              <a:lnSpc>
                <a:spcPct val="120000"/>
              </a:lnSpc>
              <a:tabLst>
                <a:tab pos="540385" algn="l"/>
              </a:tabLst>
            </a:pP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имущества в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рамках иной субсидии включены в реестр договоров в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ЕИС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3116656" y="4355126"/>
            <a:ext cx="8313344" cy="1769533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20000"/>
              </a:lnSpc>
              <a:tabLst>
                <a:tab pos="540385" algn="l"/>
              </a:tabLst>
            </a:pP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нарушение части 2 статьи 4.1. Федерального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закона № 223-ФЗ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установлено,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что МАОУ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«Средняя школа № 24», МАОУ «Средняя школа № 28»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несвоевременно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размещена в ЕИС информации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отдельным договорам поставки на сумму 1 684 950,00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рублей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3116656" y="377791"/>
            <a:ext cx="8313344" cy="1769533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20000"/>
              </a:lnSpc>
              <a:tabLst>
                <a:tab pos="540385" algn="l"/>
              </a:tabLst>
            </a:pP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нарушение части 5.1 статьи 3 Федерального закона № 223-ФЗ закупки на приобретение основных средств за счет средств целевой субсидии в сумме 10 010 849,00 рублей МАОУ «Средняя школа № 8», МАОУ «Средняя школа № 28» осуществлены без внесения этих процедур в план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закупок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4119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49382" y="133164"/>
            <a:ext cx="11696541" cy="6658333"/>
          </a:xfrm>
        </p:spPr>
        <p:txBody>
          <a:bodyPr>
            <a:noAutofit/>
          </a:bodyPr>
          <a:lstStyle/>
          <a:p>
            <a:pPr marL="0" indent="0" algn="just" defTabSz="914400">
              <a:lnSpc>
                <a:spcPct val="120000"/>
              </a:lnSpc>
              <a:buNone/>
              <a:tabLst>
                <a:tab pos="540385" algn="l"/>
              </a:tabLst>
            </a:pP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 defTabSz="914400">
              <a:lnSpc>
                <a:spcPct val="147000"/>
              </a:lnSpc>
              <a:buFont typeface="Wingdings" panose="05000000000000000000" pitchFamily="2" charset="2"/>
              <a:buChar char="Ø"/>
              <a:tabLst>
                <a:tab pos="540385" algn="l"/>
              </a:tabLst>
            </a:pP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0" algn="just">
              <a:buNone/>
            </a:pP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	</a:t>
            </a:r>
            <a:endParaRPr lang="ru-RU" sz="2800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628650" indent="-285750" algn="just">
              <a:lnSpc>
                <a:spcPct val="127000"/>
              </a:lnSpc>
              <a:buFontTx/>
              <a:buChar char="-"/>
            </a:pPr>
            <a:endParaRPr lang="ru-RU" sz="2800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6800" indent="0" algn="just">
              <a:buNone/>
            </a:pPr>
            <a:endParaRPr lang="ru-RU" sz="3600" u="sng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32550" indent="-285750" algn="just">
              <a:buFont typeface="Wingdings" panose="05000000000000000000" pitchFamily="2" charset="2"/>
              <a:buChar char="Ø"/>
            </a:pPr>
            <a:endParaRPr lang="ru-RU" sz="13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32550" indent="-285750" algn="just">
              <a:buFont typeface="Wingdings" panose="05000000000000000000" pitchFamily="2" charset="2"/>
              <a:buChar char="Ø"/>
            </a:pPr>
            <a:endParaRPr lang="ru-RU" sz="13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32550" indent="-285750" algn="just">
              <a:buFont typeface="Wingdings" panose="05000000000000000000" pitchFamily="2" charset="2"/>
              <a:buChar char="Ø"/>
            </a:pPr>
            <a:endParaRPr lang="ru-RU" sz="2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32550" indent="-285750" algn="just">
              <a:buFont typeface="Wingdings" panose="05000000000000000000" pitchFamily="2" charset="2"/>
              <a:buChar char="Ø"/>
            </a:pPr>
            <a:endParaRPr lang="ru-RU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32550" indent="-285750" algn="just">
              <a:buFont typeface="Wingdings" panose="05000000000000000000" pitchFamily="2" charset="2"/>
              <a:buChar char="Ø"/>
            </a:pPr>
            <a:endParaRPr lang="ru-RU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6800" indent="0" algn="just">
              <a:buNone/>
            </a:pP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endParaRPr lang="ru-RU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31470" indent="-285750" algn="just">
              <a:buFont typeface="Wingdings" panose="05000000000000000000" pitchFamily="2" charset="2"/>
              <a:buChar char="Ø"/>
            </a:pP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1430000" y="5931017"/>
            <a:ext cx="762000" cy="926983"/>
          </a:xfrm>
        </p:spPr>
        <p:txBody>
          <a:bodyPr/>
          <a:lstStyle/>
          <a:p>
            <a:fld id="{A897165A-551A-48BC-820A-2B6675CA2424}" type="slidenum">
              <a:rPr lang="ru-RU" sz="3600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15</a:t>
            </a:fld>
            <a:endParaRPr lang="ru-RU" sz="3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323580" y="4251327"/>
            <a:ext cx="8313344" cy="2138911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20000"/>
              </a:lnSpc>
              <a:tabLst>
                <a:tab pos="540385" algn="l"/>
              </a:tabLst>
            </a:pP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нарушение части 5.3 статьи 3 Федерального закона № 223-ФЗ, пункта 19.8 положения о закупках МАОУ «Средняя школа № 28» в договорах поставки определен срок оплаты заказчиком поставленного товара в течение 10 рабочих дней с даты приемки поставляемого товара вместо 7 рабочих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дней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3755618" y="275363"/>
            <a:ext cx="8313344" cy="2756728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20000"/>
              </a:lnSpc>
              <a:tabLst>
                <a:tab pos="540385" algn="l"/>
              </a:tabLst>
            </a:pPr>
            <a:endParaRPr lang="ru-RU" sz="2000" dirty="0" smtClean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tabLst>
                <a:tab pos="540385" algn="l"/>
              </a:tabLst>
            </a:pP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нарушение пункта 4.3.6 Соглашений №: 8/Ш-1.2, 24/Ш-1.2, 28/Ш-1.2 Учреждениями не включено в содержание договоров, заключенных за счет средств субсидии на иные цели обязательное условие о возможности изменения по соглашению сторон размера и (или) сроков оплаты и (или) объема товаров, работ, услуг в случае уменьшения Учредителю, предоставляющему субсидии, бюджетных средств ранее доведенных в установленном порядке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лимитов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tabLst>
                <a:tab pos="540385" algn="l"/>
              </a:tabLst>
            </a:pP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9945" r="8968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6720" y="3372718"/>
            <a:ext cx="4145280" cy="301752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36" b="98507" l="16250" r="831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6416" y="133164"/>
            <a:ext cx="6770060" cy="4118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398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84085" y="301842"/>
            <a:ext cx="11540972" cy="6520648"/>
          </a:xfrm>
        </p:spPr>
        <p:txBody>
          <a:bodyPr>
            <a:normAutofit fontScale="25000" lnSpcReduction="20000"/>
          </a:bodyPr>
          <a:lstStyle/>
          <a:p>
            <a:pPr indent="0" algn="just">
              <a:lnSpc>
                <a:spcPct val="140000"/>
              </a:lnSpc>
              <a:buNone/>
            </a:pPr>
            <a:r>
              <a:rPr lang="ru-RU" sz="8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  <a:t>		3. Проверкой </a:t>
            </a:r>
            <a:r>
              <a:rPr lang="ru-RU" sz="80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  <a:t>полноты и своевременности оприходования основных средств, приобретенных за счет субсидии на иные цели, а также правильность отражения в бухгалтерском учете расходов выделенных на приобретение и установку в муниципальную собственность объектов движимого </a:t>
            </a:r>
            <a:r>
              <a:rPr lang="ru-RU" sz="8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  <a:t>имущества установлено следующее</a:t>
            </a:r>
            <a:r>
              <a:rPr lang="ru-RU" sz="80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  <a:t>. </a:t>
            </a:r>
          </a:p>
          <a:p>
            <a:pPr marL="285750" indent="-285750" algn="just" defTabSz="914400">
              <a:lnSpc>
                <a:spcPct val="140000"/>
              </a:lnSpc>
              <a:spcBef>
                <a:spcPts val="0"/>
              </a:spcBef>
              <a:buFont typeface="Wingdings" panose="05000000000000000000" pitchFamily="2" charset="2"/>
              <a:buChar char="Ø"/>
              <a:tabLst>
                <a:tab pos="540385" algn="l"/>
              </a:tabLst>
            </a:pPr>
            <a:r>
              <a:rPr lang="ru-RU" sz="8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Проверкой правильности отражения в бухгалтерском учете расходов </a:t>
            </a:r>
            <a:endParaRPr lang="ru-RU" sz="8000" dirty="0" smtClean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 defTabSz="914400">
              <a:lnSpc>
                <a:spcPct val="140000"/>
              </a:lnSpc>
              <a:spcBef>
                <a:spcPts val="0"/>
              </a:spcBef>
              <a:buNone/>
              <a:tabLst>
                <a:tab pos="540385" algn="l"/>
              </a:tabLst>
            </a:pPr>
            <a:r>
              <a:rPr lang="ru-RU" sz="80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выделенных </a:t>
            </a:r>
            <a:r>
              <a:rPr lang="ru-RU" sz="8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приобретение и установку в </a:t>
            </a:r>
            <a:r>
              <a:rPr lang="ru-RU" sz="80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муниципальную собственность</a:t>
            </a:r>
          </a:p>
          <a:p>
            <a:pPr marL="0" indent="0" algn="just" defTabSz="914400">
              <a:lnSpc>
                <a:spcPct val="140000"/>
              </a:lnSpc>
              <a:spcBef>
                <a:spcPts val="0"/>
              </a:spcBef>
              <a:buNone/>
              <a:tabLst>
                <a:tab pos="540385" algn="l"/>
              </a:tabLst>
            </a:pPr>
            <a:r>
              <a:rPr lang="ru-RU" sz="80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объектов движимого имущества по МАОУ «Средняя школа № </a:t>
            </a:r>
            <a:r>
              <a:rPr lang="ru-RU" sz="78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8»,</a:t>
            </a:r>
          </a:p>
          <a:p>
            <a:pPr marL="0" indent="0" algn="just" defTabSz="914400">
              <a:lnSpc>
                <a:spcPct val="140000"/>
              </a:lnSpc>
              <a:spcBef>
                <a:spcPts val="0"/>
              </a:spcBef>
              <a:buNone/>
              <a:tabLst>
                <a:tab pos="540385" algn="l"/>
              </a:tabLst>
            </a:pPr>
            <a:r>
              <a:rPr lang="ru-RU" sz="80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МАОУ «Средняя школа № 28» нарушений не установлено, по</a:t>
            </a:r>
          </a:p>
          <a:p>
            <a:pPr marL="0" indent="0" algn="just" defTabSz="914400">
              <a:lnSpc>
                <a:spcPct val="140000"/>
              </a:lnSpc>
              <a:spcBef>
                <a:spcPts val="0"/>
              </a:spcBef>
              <a:buNone/>
              <a:tabLst>
                <a:tab pos="540385" algn="l"/>
              </a:tabLst>
            </a:pPr>
            <a:r>
              <a:rPr lang="ru-RU" sz="80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МАОУ «Средняя школа № 24» установлено следующее:</a:t>
            </a:r>
          </a:p>
          <a:p>
            <a:pPr marL="0" indent="0" algn="just" defTabSz="914400">
              <a:lnSpc>
                <a:spcPct val="150000"/>
              </a:lnSpc>
              <a:spcBef>
                <a:spcPts val="0"/>
              </a:spcBef>
              <a:buNone/>
              <a:tabLst>
                <a:tab pos="540385" algn="l"/>
              </a:tabLst>
            </a:pPr>
            <a:r>
              <a:rPr lang="ru-RU" sz="80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- в </a:t>
            </a:r>
            <a:r>
              <a:rPr lang="ru-RU" sz="8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нарушение пункта 39 (или 99) Приказа Минфина РФ № 157н, </a:t>
            </a:r>
          </a:p>
          <a:p>
            <a:pPr marL="0" indent="0" algn="just" defTabSz="914400">
              <a:lnSpc>
                <a:spcPct val="150000"/>
              </a:lnSpc>
              <a:spcBef>
                <a:spcPts val="0"/>
              </a:spcBef>
              <a:buNone/>
              <a:tabLst>
                <a:tab pos="540385" algn="l"/>
              </a:tabLst>
            </a:pPr>
            <a:r>
              <a:rPr lang="ru-RU" sz="80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пункта </a:t>
            </a:r>
            <a:r>
              <a:rPr lang="ru-RU" sz="8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11.1 (или 11.4) Приказа Минфина РФ № 209н </a:t>
            </a:r>
            <a:r>
              <a:rPr lang="ru-RU" sz="80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МАОУ </a:t>
            </a:r>
            <a:r>
              <a:rPr lang="ru-RU" sz="8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«Средняя школа № </a:t>
            </a:r>
            <a:r>
              <a:rPr lang="ru-RU" sz="80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24» приобретение</a:t>
            </a:r>
          </a:p>
          <a:p>
            <a:pPr marL="0" indent="0" algn="just" defTabSz="914400">
              <a:lnSpc>
                <a:spcPct val="150000"/>
              </a:lnSpc>
              <a:spcBef>
                <a:spcPts val="0"/>
              </a:spcBef>
              <a:buNone/>
              <a:tabLst>
                <a:tab pos="540385" algn="l"/>
              </a:tabLst>
            </a:pPr>
            <a:r>
              <a:rPr lang="ru-RU" sz="8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80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          раздвижных перегородок по договору поставки отражено с</a:t>
            </a:r>
          </a:p>
          <a:p>
            <a:pPr marL="0" indent="0" algn="just" defTabSz="914400">
              <a:lnSpc>
                <a:spcPct val="150000"/>
              </a:lnSpc>
              <a:spcBef>
                <a:spcPts val="0"/>
              </a:spcBef>
              <a:buNone/>
              <a:tabLst>
                <a:tab pos="540385" algn="l"/>
              </a:tabLst>
            </a:pPr>
            <a:r>
              <a:rPr lang="ru-RU" sz="80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           применением подстатьи КОСГУ 225. Данное нарушение также </a:t>
            </a:r>
          </a:p>
          <a:p>
            <a:pPr marL="0" indent="0" algn="just" defTabSz="914400">
              <a:lnSpc>
                <a:spcPct val="150000"/>
              </a:lnSpc>
              <a:spcBef>
                <a:spcPts val="0"/>
              </a:spcBef>
              <a:buNone/>
              <a:tabLst>
                <a:tab pos="540385" algn="l"/>
              </a:tabLst>
            </a:pPr>
            <a:r>
              <a:rPr lang="ru-RU" sz="80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           способствовало искажению форм бюджетной отчетности. </a:t>
            </a:r>
          </a:p>
          <a:p>
            <a:pPr marL="0" indent="0" algn="just" defTabSz="914400">
              <a:lnSpc>
                <a:spcPct val="150000"/>
              </a:lnSpc>
              <a:spcBef>
                <a:spcPts val="0"/>
              </a:spcBef>
              <a:buNone/>
              <a:tabLst>
                <a:tab pos="540385" algn="l"/>
              </a:tabLst>
            </a:pPr>
            <a:r>
              <a:rPr lang="ru-RU" sz="8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80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          Раздвижные перегородки МАОУ «Средняя школа № 24» включены </a:t>
            </a:r>
          </a:p>
          <a:p>
            <a:pPr marL="0" indent="0" algn="just" defTabSz="914400">
              <a:lnSpc>
                <a:spcPct val="150000"/>
              </a:lnSpc>
              <a:spcBef>
                <a:spcPts val="0"/>
              </a:spcBef>
              <a:buNone/>
              <a:tabLst>
                <a:tab pos="540385" algn="l"/>
              </a:tabLst>
            </a:pPr>
            <a:r>
              <a:rPr lang="ru-RU" sz="8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80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           в отчет о достижении результатов предоставления субсидии на иные</a:t>
            </a:r>
          </a:p>
          <a:p>
            <a:pPr marL="0" indent="0" defTabSz="914400">
              <a:lnSpc>
                <a:spcPct val="150000"/>
              </a:lnSpc>
              <a:spcBef>
                <a:spcPts val="0"/>
              </a:spcBef>
              <a:buNone/>
              <a:tabLst>
                <a:tab pos="540385" algn="l"/>
              </a:tabLst>
            </a:pPr>
            <a:r>
              <a:rPr lang="ru-RU" sz="80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            цели в состав основных</a:t>
            </a:r>
            <a:r>
              <a:rPr lang="ru-RU" sz="8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80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средств;</a:t>
            </a:r>
          </a:p>
          <a:p>
            <a:pPr marL="0" indent="0" algn="just" defTabSz="914400">
              <a:lnSpc>
                <a:spcPct val="130000"/>
              </a:lnSpc>
              <a:spcBef>
                <a:spcPts val="0"/>
              </a:spcBef>
              <a:buNone/>
              <a:tabLst>
                <a:tab pos="540385" algn="l"/>
              </a:tabLst>
            </a:pPr>
            <a:endParaRPr lang="ru-RU" sz="8000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32550" indent="-285750" algn="just">
              <a:buFont typeface="Wingdings" panose="05000000000000000000" pitchFamily="2" charset="2"/>
              <a:buChar char="Ø"/>
            </a:pPr>
            <a:endParaRPr lang="ru-RU" sz="8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32550" indent="-285750" algn="just">
              <a:buFont typeface="Wingdings" panose="05000000000000000000" pitchFamily="2" charset="2"/>
              <a:buChar char="Ø"/>
            </a:pPr>
            <a:endParaRPr lang="ru-RU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32550" indent="-285750" algn="just">
              <a:buFont typeface="Wingdings" panose="05000000000000000000" pitchFamily="2" charset="2"/>
              <a:buChar char="Ø"/>
            </a:pP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32550" indent="-285750" algn="just">
              <a:buFont typeface="Wingdings" panose="05000000000000000000" pitchFamily="2" charset="2"/>
              <a:buChar char="Ø"/>
            </a:pP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6800" indent="0" algn="just">
              <a:buNone/>
            </a:pP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31470" indent="-285750" algn="just">
              <a:buFont typeface="Wingdings" panose="05000000000000000000" pitchFamily="2" charset="2"/>
              <a:buChar char="Ø"/>
            </a:pP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1249638" y="5931017"/>
            <a:ext cx="942362" cy="926983"/>
          </a:xfrm>
        </p:spPr>
        <p:txBody>
          <a:bodyPr/>
          <a:lstStyle/>
          <a:p>
            <a:fld id="{A897165A-551A-48BC-820A-2B6675CA2424}" type="slidenum">
              <a:rPr lang="ru-RU" sz="3600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16</a:t>
            </a:fld>
            <a:endParaRPr lang="ru-RU" sz="3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88" b="10415"/>
          <a:stretch/>
        </p:blipFill>
        <p:spPr>
          <a:xfrm rot="5400000">
            <a:off x="768851" y="3761588"/>
            <a:ext cx="2344186" cy="364913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451"/>
          <a:stretch/>
        </p:blipFill>
        <p:spPr>
          <a:xfrm rot="5400000">
            <a:off x="9215348" y="1192186"/>
            <a:ext cx="2323412" cy="3480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800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33164"/>
            <a:ext cx="11945923" cy="6916029"/>
          </a:xfrm>
        </p:spPr>
        <p:txBody>
          <a:bodyPr>
            <a:noAutofit/>
          </a:bodyPr>
          <a:lstStyle/>
          <a:p>
            <a:pPr marL="0" indent="0" algn="just" defTabSz="914400">
              <a:lnSpc>
                <a:spcPct val="140000"/>
              </a:lnSpc>
              <a:buNone/>
              <a:tabLst>
                <a:tab pos="540385" algn="l"/>
              </a:tabLst>
            </a:pP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- установлено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отсутствие подписи уполномоченного лица </a:t>
            </a:r>
            <a:endParaRPr lang="ru-RU" sz="2000" dirty="0" smtClean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 defTabSz="914400">
              <a:lnSpc>
                <a:spcPct val="140000"/>
              </a:lnSpc>
              <a:buNone/>
              <a:tabLst>
                <a:tab pos="540385" algn="l"/>
              </a:tabLst>
            </a:pP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Средняя школа № 8» в графе «груз получил грузополучатель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</a:p>
          <a:p>
            <a:pPr marL="0" indent="0" algn="just" defTabSz="914400">
              <a:lnSpc>
                <a:spcPct val="140000"/>
              </a:lnSpc>
              <a:buNone/>
              <a:tabLst>
                <a:tab pos="540385" algn="l"/>
              </a:tabLst>
            </a:pP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товарных накладных, подтверждающих доставку товара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грузополучателю.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0" algn="just">
              <a:lnSpc>
                <a:spcPct val="127000"/>
              </a:lnSpc>
              <a:buNone/>
            </a:pP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	</a:t>
            </a:r>
          </a:p>
          <a:p>
            <a:pPr marL="0" indent="0" algn="just" defTabSz="914400">
              <a:lnSpc>
                <a:spcPct val="130000"/>
              </a:lnSpc>
              <a:buNone/>
              <a:tabLst>
                <a:tab pos="540385" algn="l"/>
              </a:tabLst>
            </a:pP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	</a:t>
            </a:r>
            <a:endParaRPr lang="ru-RU" sz="2800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6800" indent="0" algn="just">
              <a:buNone/>
            </a:pPr>
            <a:endParaRPr lang="ru-RU" sz="3600" u="sng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32550" indent="-285750" algn="just">
              <a:buFont typeface="Wingdings" panose="05000000000000000000" pitchFamily="2" charset="2"/>
              <a:buChar char="Ø"/>
            </a:pPr>
            <a:endParaRPr lang="ru-RU" sz="13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32550" indent="-285750" algn="just">
              <a:buFont typeface="Wingdings" panose="05000000000000000000" pitchFamily="2" charset="2"/>
              <a:buChar char="Ø"/>
            </a:pPr>
            <a:endParaRPr lang="ru-RU" sz="13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32550" indent="-285750" algn="just">
              <a:buFont typeface="Wingdings" panose="05000000000000000000" pitchFamily="2" charset="2"/>
              <a:buChar char="Ø"/>
            </a:pPr>
            <a:endParaRPr lang="ru-RU" sz="2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32550" indent="-285750" algn="just">
              <a:buFont typeface="Wingdings" panose="05000000000000000000" pitchFamily="2" charset="2"/>
              <a:buChar char="Ø"/>
            </a:pPr>
            <a:endParaRPr lang="ru-RU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32550" indent="-285750" algn="just">
              <a:buFont typeface="Wingdings" panose="05000000000000000000" pitchFamily="2" charset="2"/>
              <a:buChar char="Ø"/>
            </a:pPr>
            <a:endParaRPr lang="ru-RU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6800" indent="0" algn="just">
              <a:buNone/>
            </a:pP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endParaRPr lang="ru-RU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31470" indent="-285750" algn="just">
              <a:buFont typeface="Wingdings" panose="05000000000000000000" pitchFamily="2" charset="2"/>
              <a:buChar char="Ø"/>
            </a:pP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1249638" y="5931017"/>
            <a:ext cx="942362" cy="926983"/>
          </a:xfrm>
        </p:spPr>
        <p:txBody>
          <a:bodyPr/>
          <a:lstStyle/>
          <a:p>
            <a:fld id="{A897165A-551A-48BC-820A-2B6675CA2424}" type="slidenum">
              <a:rPr lang="ru-RU" sz="3600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17</a:t>
            </a:fld>
            <a:endParaRPr lang="ru-RU" sz="3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Рисунок 4"/>
          <p:cNvPicPr/>
          <p:nvPr/>
        </p:nvPicPr>
        <p:blipFill rotWithShape="1">
          <a:blip r:embed="rId2"/>
          <a:srcRect l="11968" t="29975" r="12928" b="8900"/>
          <a:stretch/>
        </p:blipFill>
        <p:spPr bwMode="auto">
          <a:xfrm>
            <a:off x="373388" y="1927414"/>
            <a:ext cx="8312028" cy="458345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0760" y="-71194"/>
            <a:ext cx="5685440" cy="6582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739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677333" y="0"/>
            <a:ext cx="11152513" cy="1091679"/>
          </a:xfrm>
        </p:spPr>
        <p:txBody>
          <a:bodyPr>
            <a:normAutofit/>
          </a:bodyPr>
          <a:lstStyle/>
          <a:p>
            <a:pPr marL="342900" algn="ctr">
              <a:spcBef>
                <a:spcPts val="1000"/>
              </a:spcBef>
              <a:buClr>
                <a:schemeClr val="accent1"/>
              </a:buClr>
              <a:buSzPct val="80000"/>
            </a:pPr>
            <a:r>
              <a:rPr lang="ru-RU" sz="3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Инвентаризация имущества, приобретенного </a:t>
            </a:r>
            <a:br>
              <a:rPr lang="ru-RU" sz="3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3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за счет иной субсидии :</a:t>
            </a:r>
            <a:endParaRPr lang="ru-RU" sz="3000" b="1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48785" y="2162291"/>
            <a:ext cx="8596668" cy="3880773"/>
          </a:xfrm>
        </p:spPr>
        <p:txBody>
          <a:bodyPr>
            <a:normAutofit/>
          </a:bodyPr>
          <a:lstStyle/>
          <a:p>
            <a:pPr marL="332550" indent="-285750" algn="just">
              <a:buFont typeface="Wingdings" panose="05000000000000000000" pitchFamily="2" charset="2"/>
              <a:buChar char="Ø"/>
            </a:pP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6800" indent="0" algn="just">
              <a:buNone/>
            </a:pP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31470" indent="-285750" algn="just">
              <a:buFont typeface="Wingdings" panose="05000000000000000000" pitchFamily="2" charset="2"/>
              <a:buChar char="Ø"/>
            </a:pP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1114117" y="5793970"/>
            <a:ext cx="973108" cy="947651"/>
          </a:xfrm>
        </p:spPr>
        <p:txBody>
          <a:bodyPr/>
          <a:lstStyle/>
          <a:p>
            <a:r>
              <a:rPr lang="ru-RU" sz="3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18</a:t>
            </a:r>
            <a:endParaRPr lang="ru-RU" sz="3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45200" y="824872"/>
            <a:ext cx="3226161" cy="291639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095928" y="3764821"/>
            <a:ext cx="3054285" cy="3076902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064396" y="648530"/>
            <a:ext cx="3108657" cy="314654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9260" y="3845074"/>
            <a:ext cx="3054284" cy="2916397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25383" y="3390384"/>
            <a:ext cx="3740728" cy="3139335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5128" y="980902"/>
            <a:ext cx="4213192" cy="3474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139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26495" y="136187"/>
            <a:ext cx="5636029" cy="2099937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57150">
            <a:solidFill>
              <a:schemeClr val="accent1"/>
            </a:solidFill>
          </a:ln>
          <a:effectLst>
            <a:innerShdw blurRad="63500" dist="50800" dir="16200000">
              <a:prstClr val="black">
                <a:alpha val="50000"/>
              </a:prstClr>
            </a:innerShdw>
          </a:effectLst>
          <a:scene3d>
            <a:camera prst="obliqueBottomRight"/>
            <a:lightRig rig="threePt" dir="t"/>
          </a:scene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indent="0" algn="just">
              <a:lnSpc>
                <a:spcPct val="127000"/>
              </a:lnSpc>
              <a:buNone/>
              <a:tabLst>
                <a:tab pos="540385" algn="l"/>
              </a:tabLst>
            </a:pP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 результатам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инвентаризации недостач не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0" algn="just">
              <a:lnSpc>
                <a:spcPct val="127000"/>
              </a:lnSpc>
              <a:buNone/>
              <a:tabLst>
                <a:tab pos="540385" algn="l"/>
              </a:tabLst>
            </a:pP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установлено. Все объекты находятся на ответственном хранении, в исправном состоянии и используются по назначению.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1249638" y="5931017"/>
            <a:ext cx="942362" cy="926983"/>
          </a:xfrm>
        </p:spPr>
        <p:txBody>
          <a:bodyPr/>
          <a:lstStyle/>
          <a:p>
            <a:r>
              <a:rPr lang="ru-RU" sz="3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19</a:t>
            </a:r>
            <a:endParaRPr lang="ru-RU" sz="3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21042" y="3109435"/>
            <a:ext cx="4431044" cy="293308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681234" y="3165455"/>
            <a:ext cx="4431044" cy="282104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965304" y="3378024"/>
            <a:ext cx="4431043" cy="239590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5849" y="43575"/>
            <a:ext cx="3826150" cy="3730404"/>
          </a:xfrm>
          <a:prstGeom prst="rect">
            <a:avLst/>
          </a:prstGeom>
        </p:spPr>
      </p:pic>
      <p:pic>
        <p:nvPicPr>
          <p:cNvPr id="16" name="Рисунок 15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32" r="24219" b="5870"/>
          <a:stretch/>
        </p:blipFill>
        <p:spPr bwMode="auto">
          <a:xfrm rot="5400000">
            <a:off x="8492944" y="3738066"/>
            <a:ext cx="3017519" cy="32223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6741" y="-32911"/>
            <a:ext cx="3684393" cy="2540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722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41538" y="337352"/>
            <a:ext cx="11265764" cy="6520648"/>
          </a:xfrm>
        </p:spPr>
        <p:txBody>
          <a:bodyPr>
            <a:normAutofit fontScale="25000" lnSpcReduction="20000"/>
          </a:bodyPr>
          <a:lstStyle/>
          <a:p>
            <a:pPr marL="332550" indent="-285750" algn="just">
              <a:buFont typeface="Wingdings" panose="05000000000000000000" pitchFamily="2" charset="2"/>
              <a:buChar char="Ø"/>
            </a:pPr>
            <a:endParaRPr lang="ru-RU" sz="5000" b="1" u="sng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32550" indent="-285750" algn="just">
              <a:lnSpc>
                <a:spcPct val="134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ru-RU" sz="8800" b="1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88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Основание для проведения контрольного мероприятия:</a:t>
            </a:r>
            <a:r>
              <a:rPr lang="ru-RU" sz="8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8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пункт </a:t>
            </a:r>
            <a:r>
              <a:rPr lang="ru-RU" sz="8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1.4.4 </a:t>
            </a:r>
            <a:r>
              <a:rPr lang="ru-RU" sz="8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плана деятельности Контрольно-счетной палаты Петропавловск-Камчатского городского округа на </a:t>
            </a:r>
            <a:r>
              <a:rPr lang="ru-RU" sz="8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</a:t>
            </a:r>
            <a:r>
              <a:rPr lang="ru-RU" sz="8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год, утвержденного приказом Контрольно-счетной палаты </a:t>
            </a:r>
            <a:r>
              <a:rPr lang="ru-RU" sz="8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 15.12.2023              № 57-КСП</a:t>
            </a:r>
            <a:r>
              <a:rPr lang="ru-RU" sz="8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31200" indent="-284400" algn="just">
              <a:lnSpc>
                <a:spcPct val="134000"/>
              </a:lnSpc>
              <a:spcBef>
                <a:spcPts val="0"/>
              </a:spcBef>
              <a:buNone/>
            </a:pPr>
            <a:r>
              <a:rPr lang="ru-RU" sz="8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Отчет </a:t>
            </a:r>
            <a:r>
              <a:rPr lang="ru-RU" sz="8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составлен на основании </a:t>
            </a:r>
            <a:r>
              <a:rPr lang="ru-RU" sz="8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актов </a:t>
            </a:r>
            <a:r>
              <a:rPr lang="ru-RU" sz="8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результатах проведения контрольного </a:t>
            </a:r>
            <a:r>
              <a:rPr lang="ru-RU" sz="8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мероприятия: </a:t>
            </a:r>
            <a:r>
              <a:rPr lang="ru-RU" sz="8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от </a:t>
            </a:r>
            <a:r>
              <a:rPr lang="ru-RU" sz="88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10.07.2024 01-06/10/1-1.4.4, 01-06/10/2-1.4.4, 01-06/10/3-1.4.4, от 15.07.2024 </a:t>
            </a:r>
            <a:r>
              <a:rPr lang="ru-RU" sz="8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№ 01-06/10-1.4.4</a:t>
            </a:r>
            <a:endParaRPr lang="ru-RU" sz="8800" dirty="0" smtClean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32550" indent="-285750" algn="just">
              <a:lnSpc>
                <a:spcPct val="134000"/>
              </a:lnSpc>
              <a:buFont typeface="Wingdings" panose="05000000000000000000" pitchFamily="2" charset="2"/>
              <a:buChar char="Ø"/>
            </a:pPr>
            <a:r>
              <a:rPr lang="ru-RU" sz="8800" b="1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Цель </a:t>
            </a:r>
            <a:r>
              <a:rPr lang="ru-RU" sz="88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контрольного мероприятия:</a:t>
            </a:r>
            <a:r>
              <a:rPr lang="ru-RU" sz="8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8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осуществление контроля за целевым и эффективным использованием средств бюджета Петропавловск-Камчатского городского </a:t>
            </a:r>
            <a:r>
              <a:rPr lang="ru-RU" sz="88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округа.</a:t>
            </a:r>
            <a:endParaRPr lang="ru-RU" sz="8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32550" indent="-285750" algn="just">
              <a:lnSpc>
                <a:spcPct val="134000"/>
              </a:lnSpc>
              <a:buFont typeface="Wingdings" panose="05000000000000000000" pitchFamily="2" charset="2"/>
              <a:buChar char="Ø"/>
            </a:pPr>
            <a:r>
              <a:rPr lang="ru-RU" sz="8800" b="1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Предмет </a:t>
            </a:r>
            <a:r>
              <a:rPr lang="ru-RU" sz="88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контрольного мероприятия:</a:t>
            </a:r>
            <a:r>
              <a:rPr lang="ru-RU" sz="8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8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деятельность Управления образования администрации Петропавловск-Камчатского городского округа и муниципальных автономных общеобразовательных учреждений по целевому и эффективному использованию средств бюджета городского округа, выделенных на приобретение в муниципальную собственность и установку объектов движимого имущества.</a:t>
            </a:r>
          </a:p>
          <a:p>
            <a:pPr marL="0" indent="0">
              <a:lnSpc>
                <a:spcPct val="134000"/>
              </a:lnSpc>
              <a:buNone/>
            </a:pPr>
            <a:endParaRPr lang="ru-RU" sz="8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32550" indent="-285750" algn="just">
              <a:lnSpc>
                <a:spcPct val="134000"/>
              </a:lnSpc>
              <a:buFont typeface="Wingdings" panose="05000000000000000000" pitchFamily="2" charset="2"/>
              <a:buChar char="Ø"/>
            </a:pPr>
            <a:endParaRPr lang="ru-RU" sz="8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32550" indent="-285750" algn="just">
              <a:buFont typeface="Wingdings" panose="05000000000000000000" pitchFamily="2" charset="2"/>
              <a:buChar char="Ø"/>
            </a:pPr>
            <a:endParaRPr lang="ru-RU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32550" indent="-285750" algn="just">
              <a:buFont typeface="Wingdings" panose="05000000000000000000" pitchFamily="2" charset="2"/>
              <a:buChar char="Ø"/>
            </a:pP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32550" indent="-285750" algn="just">
              <a:buFont typeface="Wingdings" panose="05000000000000000000" pitchFamily="2" charset="2"/>
              <a:buChar char="Ø"/>
            </a:pP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6800" indent="0" algn="just">
              <a:buNone/>
            </a:pP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31470" indent="-285750" algn="just">
              <a:buFont typeface="Wingdings" panose="05000000000000000000" pitchFamily="2" charset="2"/>
              <a:buChar char="Ø"/>
            </a:pP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1249638" y="5931017"/>
            <a:ext cx="942362" cy="926983"/>
          </a:xfrm>
        </p:spPr>
        <p:txBody>
          <a:bodyPr/>
          <a:lstStyle/>
          <a:p>
            <a:fld id="{A897165A-551A-48BC-820A-2B6675CA2424}" type="slidenum">
              <a:rPr lang="ru-RU" sz="3600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2</a:t>
            </a:fld>
            <a:endParaRPr lang="ru-RU" sz="3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5707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88134" y="207819"/>
            <a:ext cx="11483647" cy="6342610"/>
          </a:xfrm>
        </p:spPr>
        <p:txBody>
          <a:bodyPr>
            <a:normAutofit/>
          </a:bodyPr>
          <a:lstStyle/>
          <a:p>
            <a:pPr marL="285750" indent="-285750" algn="just" defTabSz="914400">
              <a:lnSpc>
                <a:spcPct val="147000"/>
              </a:lnSpc>
              <a:buFont typeface="Wingdings" panose="05000000000000000000" pitchFamily="2" charset="2"/>
              <a:buChar char="Ø"/>
              <a:tabLst>
                <a:tab pos="540385" algn="l"/>
              </a:tabLst>
            </a:pP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Проверкой полноты и сохранности основных средств, приобретенных за счет субсидии на иные цели, а также их закрепление в реестре муниципального имущества городского округа по состоянию на 01.01.2024 установлено, что движимое имущество, приобретенное за счет средств иной субсидии стоимостью свыше 50 000,00 рублей включено в реестр муниципального имущества городского округа, расхождений между данными учета Учреждений и реестром не установлено.</a:t>
            </a:r>
          </a:p>
          <a:p>
            <a:pPr marL="0" indent="0" algn="just" defTabSz="914400">
              <a:lnSpc>
                <a:spcPct val="147000"/>
              </a:lnSpc>
              <a:buNone/>
              <a:tabLst>
                <a:tab pos="540385" algn="l"/>
              </a:tabLst>
            </a:pP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	4. В результате рассмотрения иных вопросов, возникающих в ходе проведения контрольного мероприятия установлено следующее:</a:t>
            </a:r>
            <a:endParaRPr lang="ru-RU" sz="2000" b="1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0" algn="just">
              <a:lnSpc>
                <a:spcPct val="150000"/>
              </a:lnSpc>
              <a:buNone/>
            </a:pP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0" algn="just">
              <a:lnSpc>
                <a:spcPct val="150000"/>
              </a:lnSpc>
              <a:buNone/>
              <a:tabLst>
                <a:tab pos="540385" algn="l"/>
              </a:tabLst>
            </a:pP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505460" y="5816321"/>
            <a:ext cx="686540" cy="1041679"/>
          </a:xfrm>
        </p:spPr>
        <p:txBody>
          <a:bodyPr/>
          <a:lstStyle/>
          <a:p>
            <a:r>
              <a:rPr lang="ru-RU" sz="3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20</a:t>
            </a:r>
            <a:endParaRPr lang="ru-RU" sz="3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5795" y="3379124"/>
            <a:ext cx="6029957" cy="3612497"/>
          </a:xfrm>
          <a:prstGeom prst="rect">
            <a:avLst/>
          </a:prstGeom>
        </p:spPr>
      </p:pic>
      <p:sp>
        <p:nvSpPr>
          <p:cNvPr id="7" name="Скругленный прямоугольник 6"/>
          <p:cNvSpPr/>
          <p:nvPr/>
        </p:nvSpPr>
        <p:spPr>
          <a:xfrm>
            <a:off x="6029957" y="4094637"/>
            <a:ext cx="5636029" cy="1865589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57150">
            <a:solidFill>
              <a:schemeClr val="accent1"/>
            </a:solidFill>
          </a:ln>
          <a:effectLst>
            <a:innerShdw blurRad="63500" dist="50800" dir="16200000">
              <a:prstClr val="black">
                <a:alpha val="50000"/>
              </a:prstClr>
            </a:innerShdw>
          </a:effectLst>
          <a:scene3d>
            <a:camera prst="obliqueBottomRight"/>
            <a:lightRig rig="threePt" dir="t"/>
          </a:scene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27000"/>
              </a:lnSpc>
              <a:tabLst>
                <a:tab pos="540385" algn="l"/>
              </a:tabLst>
            </a:pPr>
            <a:endParaRPr lang="ru-RU" sz="2000" dirty="0" smtClean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27000"/>
              </a:lnSpc>
              <a:tabLst>
                <a:tab pos="540385" algn="l"/>
              </a:tabLst>
            </a:pP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нарушение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пункта 2.7 приказа Управления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образования № 05-01-05/510 Учреждения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утвердили последние изменения в план ФХД позже установленного срока.</a:t>
            </a:r>
          </a:p>
          <a:p>
            <a:pPr indent="0" algn="just">
              <a:lnSpc>
                <a:spcPct val="127000"/>
              </a:lnSpc>
              <a:buNone/>
              <a:tabLst>
                <a:tab pos="540385" algn="l"/>
              </a:tabLst>
            </a:pP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628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7786" y="225468"/>
            <a:ext cx="11799518" cy="6598771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Предложения </a:t>
            </a: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результатам контрольного мероприятия:</a:t>
            </a:r>
          </a:p>
          <a:p>
            <a:pPr marL="45720" indent="0" algn="just">
              <a:buNone/>
            </a:pPr>
            <a: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</a:p>
          <a:p>
            <a:pPr marL="45720" indent="0" algn="just">
              <a:buNone/>
            </a:pP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Отчет о результатах контрольного мероприятия направить для сведения: 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Городскую Думу Петропавловск-Камчатского городского округа;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Главе Петропавловск-Камчатского городского округа</a:t>
            </a: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just" defTabSz="914400">
              <a:lnSpc>
                <a:spcPct val="137000"/>
              </a:lnSpc>
              <a:buNone/>
            </a:pPr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2. </a:t>
            </a:r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Направить представление для принятия мер по устранению выявленных нарушений и недостатков, их причин и условий, им способствующих в</a:t>
            </a:r>
            <a:r>
              <a:rPr lang="ru-RU" dirty="0" smtClean="0"/>
              <a:t> </a:t>
            </a: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Управление </a:t>
            </a:r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образования администрации Петропавловск-Камчатского городского </a:t>
            </a: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округа.</a:t>
            </a:r>
            <a:endParaRPr lang="ru-RU" sz="2200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 defTabSz="914400">
              <a:lnSpc>
                <a:spcPct val="137000"/>
              </a:lnSpc>
              <a:buNone/>
            </a:pP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3. Направить информационные письма с </a:t>
            </a:r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целью устранения причин нарушений, выявленных в ходе проведения контрольного </a:t>
            </a: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мероприятия в:</a:t>
            </a:r>
          </a:p>
          <a:p>
            <a:pPr indent="0" algn="just">
              <a:lnSpc>
                <a:spcPct val="107000"/>
              </a:lnSpc>
              <a:buNone/>
            </a:pP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МАОУ «Средняя школа № 8»;</a:t>
            </a:r>
          </a:p>
          <a:p>
            <a:pPr indent="0" algn="just">
              <a:lnSpc>
                <a:spcPct val="107000"/>
              </a:lnSpc>
              <a:buNone/>
            </a:pP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МАОУ </a:t>
            </a:r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«Средняя школа № </a:t>
            </a: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24»;</a:t>
            </a:r>
          </a:p>
          <a:p>
            <a:pPr indent="0" algn="just">
              <a:lnSpc>
                <a:spcPct val="107000"/>
              </a:lnSpc>
              <a:buNone/>
            </a:pPr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МАОУ «Средняя школа № </a:t>
            </a: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28».</a:t>
            </a:r>
            <a:endParaRPr lang="ru-RU" sz="2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685800" algn="just">
              <a:lnSpc>
                <a:spcPct val="107000"/>
              </a:lnSpc>
              <a:buFontTx/>
              <a:buChar char="-"/>
            </a:pPr>
            <a:endParaRPr lang="ru-RU" sz="2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685800" algn="just">
              <a:lnSpc>
                <a:spcPct val="107000"/>
              </a:lnSpc>
              <a:buFontTx/>
              <a:buChar char="-"/>
            </a:pPr>
            <a:endParaRPr lang="ru-RU" sz="2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1508661" y="5934075"/>
            <a:ext cx="683339" cy="890166"/>
          </a:xfrm>
        </p:spPr>
        <p:txBody>
          <a:bodyPr/>
          <a:lstStyle/>
          <a:p>
            <a:fld id="{A897165A-551A-48BC-820A-2B6675CA2424}" type="slidenum">
              <a:rPr lang="ru-RU" sz="3600" b="1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21</a:t>
            </a:fld>
            <a:endParaRPr lang="ru-RU" sz="3600" b="1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851" y="149627"/>
            <a:ext cx="1142373" cy="1064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559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8583" y="2861078"/>
            <a:ext cx="11719420" cy="1518406"/>
          </a:xfrm>
        </p:spPr>
        <p:txBody>
          <a:bodyPr>
            <a:normAutofit/>
          </a:bodyPr>
          <a:lstStyle/>
          <a:p>
            <a:pPr algn="ctr"/>
            <a:r>
              <a:rPr lang="ru-RU" sz="54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endParaRPr lang="ru-RU" sz="28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86349" y="2368636"/>
            <a:ext cx="11223056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  <a:p>
            <a:pPr algn="ctr"/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Контрольно-счетная палата </a:t>
            </a:r>
          </a:p>
          <a:p>
            <a:pPr algn="ctr"/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Петропавловск-Камчатского </a:t>
            </a:r>
            <a:r>
              <a:rPr lang="ru-RU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городского округа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8118" y="1181726"/>
            <a:ext cx="1359517" cy="1306777"/>
          </a:xfrm>
          <a:prstGeom prst="ellipse">
            <a:avLst/>
          </a:prstGeom>
          <a:ln w="63500" cap="rnd">
            <a:solidFill>
              <a:schemeClr val="accent1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687050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89720" y="363255"/>
            <a:ext cx="10753725" cy="6494745"/>
          </a:xfrm>
        </p:spPr>
        <p:txBody>
          <a:bodyPr>
            <a:normAutofit/>
          </a:bodyPr>
          <a:lstStyle/>
          <a:p>
            <a:pPr marL="331470" indent="-285750" algn="just">
              <a:buFont typeface="Wingdings" panose="05000000000000000000" pitchFamily="2" charset="2"/>
              <a:buChar char="Ø"/>
            </a:pPr>
            <a:r>
              <a:rPr lang="ru-RU" sz="20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Проверяемый период: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(иные периоды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31470" indent="-285750" algn="just">
              <a:buFont typeface="Wingdings" panose="05000000000000000000" pitchFamily="2" charset="2"/>
              <a:buChar char="Ø"/>
            </a:pPr>
            <a:r>
              <a:rPr lang="ru-RU" sz="2000" b="1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Объекты </a:t>
            </a:r>
            <a:r>
              <a:rPr lang="ru-RU" sz="20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контроля: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31470" indent="-285750" algn="just">
              <a:buFont typeface="Wingdings" panose="05000000000000000000" pitchFamily="2" charset="2"/>
              <a:buChar char="Ø"/>
            </a:pPr>
            <a:endParaRPr lang="ru-RU" b="1" u="sng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 algn="just">
              <a:buNone/>
            </a:pPr>
            <a:endParaRPr lang="ru-RU" sz="28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" indent="0">
              <a:buNone/>
            </a:pPr>
            <a:endParaRPr lang="ru-RU" sz="25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ru-RU" dirty="0"/>
          </a:p>
        </p:txBody>
      </p:sp>
      <p:sp>
        <p:nvSpPr>
          <p:cNvPr id="6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9274973" y="5816321"/>
            <a:ext cx="2917027" cy="1041679"/>
          </a:xfrm>
        </p:spPr>
        <p:txBody>
          <a:bodyPr/>
          <a:lstStyle/>
          <a:p>
            <a:r>
              <a:rPr lang="ru-RU" sz="3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endParaRPr lang="ru-RU" sz="3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157545" y="1352848"/>
            <a:ext cx="3281451" cy="964277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Управление образования </a:t>
            </a:r>
          </a:p>
        </p:txBody>
      </p:sp>
      <p:pic>
        <p:nvPicPr>
          <p:cNvPr id="14" name="Рисунок 13"/>
          <p:cNvPicPr/>
          <p:nvPr/>
        </p:nvPicPr>
        <p:blipFill rotWithShape="1">
          <a:blip r:embed="rId2"/>
          <a:srcRect l="21592" t="28394" r="36857" b="30017"/>
          <a:stretch/>
        </p:blipFill>
        <p:spPr bwMode="auto">
          <a:xfrm>
            <a:off x="5233299" y="940456"/>
            <a:ext cx="3138170" cy="189420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5" name="Скругленный прямоугольник 14"/>
          <p:cNvSpPr/>
          <p:nvPr/>
        </p:nvSpPr>
        <p:spPr>
          <a:xfrm>
            <a:off x="1157545" y="2511088"/>
            <a:ext cx="3281451" cy="964277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МАОУ «Средняя школа № 8»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1157545" y="3882054"/>
            <a:ext cx="3281451" cy="964277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МАОУ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«Средняя школа № 24»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1157544" y="5253020"/>
            <a:ext cx="3281451" cy="964277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МАОУ «Средняя школа №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28»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Рисунок 19"/>
          <p:cNvPicPr/>
          <p:nvPr/>
        </p:nvPicPr>
        <p:blipFill rotWithShape="1">
          <a:blip r:embed="rId3"/>
          <a:srcRect l="19948" t="23278" r="46564" b="28126"/>
          <a:stretch/>
        </p:blipFill>
        <p:spPr bwMode="auto">
          <a:xfrm>
            <a:off x="8782575" y="940456"/>
            <a:ext cx="3192844" cy="189420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1" name="Рисунок 20"/>
          <p:cNvPicPr/>
          <p:nvPr/>
        </p:nvPicPr>
        <p:blipFill rotWithShape="1">
          <a:blip r:embed="rId4"/>
          <a:srcRect l="19939" t="18552" r="46432" b="37177"/>
          <a:stretch/>
        </p:blipFill>
        <p:spPr bwMode="auto">
          <a:xfrm>
            <a:off x="5233299" y="3242699"/>
            <a:ext cx="3217301" cy="282559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2" name="Рисунок 21"/>
          <p:cNvPicPr/>
          <p:nvPr/>
        </p:nvPicPr>
        <p:blipFill rotWithShape="1">
          <a:blip r:embed="rId5"/>
          <a:srcRect l="20047" t="41121" r="46720" b="31684"/>
          <a:stretch/>
        </p:blipFill>
        <p:spPr bwMode="auto">
          <a:xfrm>
            <a:off x="8748765" y="3674226"/>
            <a:ext cx="3329628" cy="239406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3" name="Рисунок 22"/>
          <p:cNvPicPr/>
          <p:nvPr/>
        </p:nvPicPr>
        <p:blipFill rotWithShape="1">
          <a:blip r:embed="rId6"/>
          <a:srcRect l="19886" t="23868" r="30828" b="69959"/>
          <a:stretch/>
        </p:blipFill>
        <p:spPr bwMode="auto">
          <a:xfrm>
            <a:off x="8748765" y="3242699"/>
            <a:ext cx="3329627" cy="43152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323018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4196" y="180375"/>
            <a:ext cx="11261060" cy="6494745"/>
          </a:xfrm>
        </p:spPr>
        <p:txBody>
          <a:bodyPr>
            <a:normAutofit/>
          </a:bodyPr>
          <a:lstStyle/>
          <a:p>
            <a:pPr marL="33147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2200" b="1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ru-RU" sz="22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Срок проведения контрольного мероприятия:</a:t>
            </a:r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.06.2024 </a:t>
            </a:r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 </a:t>
            </a: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15.07.2024. </a:t>
            </a:r>
          </a:p>
          <a:p>
            <a:pPr marL="33147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2200" b="1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ru-RU" sz="22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Наличие пояснений и/или </a:t>
            </a:r>
            <a:r>
              <a:rPr lang="ru-RU" sz="2200" b="1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замечаний, поступивших на акты </a:t>
            </a:r>
            <a:r>
              <a:rPr lang="ru-RU" sz="22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результатах проведения контрольного </a:t>
            </a:r>
            <a:r>
              <a:rPr lang="ru-RU" sz="2200" b="1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мероприятия</a:t>
            </a:r>
            <a:r>
              <a:rPr lang="ru-RU" sz="2200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МАОУ «Средняя школа № </a:t>
            </a: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8» </a:t>
            </a:r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пояснения от </a:t>
            </a: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16.07.2024.</a:t>
            </a:r>
            <a:endParaRPr lang="ru-RU" sz="2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31470" indent="-285750" algn="just">
              <a:buFont typeface="Wingdings" panose="05000000000000000000" pitchFamily="2" charset="2"/>
              <a:buChar char="Ø"/>
            </a:pPr>
            <a:r>
              <a:rPr lang="ru-RU" sz="22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8. Объем проверенных средств и/или имущества:</a:t>
            </a:r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13 788 849,00 рублей.</a:t>
            </a:r>
            <a:endParaRPr lang="ru-RU" sz="2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 algn="just">
              <a:lnSpc>
                <a:spcPct val="150000"/>
              </a:lnSpc>
              <a:buNone/>
              <a:tabLst>
                <a:tab pos="540385" algn="l"/>
              </a:tabLst>
            </a:pPr>
            <a:r>
              <a:rPr lang="ru-RU" sz="2200" b="1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9. Результаты </a:t>
            </a:r>
            <a:r>
              <a:rPr lang="ru-RU" sz="22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контрольного мероприятия</a:t>
            </a:r>
            <a:r>
              <a:rPr lang="ru-RU" sz="2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«Проверка целевого и эффективного использования бюджетных средств, выделенных на приобретение в муниципальную собственность и установку объектов движимого имущества в рамках реализации подпрограммы «Сохранение и развитие системы образования в Петропавловск-Камчатском городском округе» муниципальной программы «Развитие образования в Петропавловск-Камчатском городском округе» за 2023 год:</a:t>
            </a:r>
          </a:p>
          <a:p>
            <a:pPr marL="331470" indent="-285750" algn="just">
              <a:buFont typeface="Wingdings" panose="05000000000000000000" pitchFamily="2" charset="2"/>
              <a:buChar char="Ø"/>
            </a:pPr>
            <a:endParaRPr lang="ru-RU" sz="2200" b="1" u="sng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 algn="just">
              <a:buNone/>
            </a:pPr>
            <a:endParaRPr lang="ru-RU" sz="28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" indent="0">
              <a:buNone/>
            </a:pPr>
            <a:endParaRPr lang="ru-RU" sz="25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ru-RU" dirty="0"/>
          </a:p>
        </p:txBody>
      </p:sp>
      <p:sp>
        <p:nvSpPr>
          <p:cNvPr id="6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9274973" y="5816321"/>
            <a:ext cx="2917027" cy="1041679"/>
          </a:xfrm>
        </p:spPr>
        <p:txBody>
          <a:bodyPr/>
          <a:lstStyle/>
          <a:p>
            <a:r>
              <a:rPr lang="ru-RU" sz="3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endParaRPr lang="ru-RU" sz="3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0155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"/>
            <a:ext cx="11932467" cy="1155468"/>
          </a:xfrm>
        </p:spPr>
        <p:txBody>
          <a:bodyPr>
            <a:noAutofit/>
          </a:bodyPr>
          <a:lstStyle/>
          <a:p>
            <a:pPr marL="342900" algn="just">
              <a:lnSpc>
                <a:spcPct val="114000"/>
              </a:lnSpc>
              <a:spcBef>
                <a:spcPts val="1000"/>
              </a:spcBef>
              <a:buClr>
                <a:schemeClr val="accent1"/>
              </a:buClr>
              <a:buSzPct val="80000"/>
            </a:pP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	  1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Проверкой 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соблюдения условий и порядка предоставления субсидий на иные цели: «Субсидия на приобретение в муниципальную собственность и установка объектов движимого имущества»</a:t>
            </a:r>
            <a:b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установлено следующее.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964276"/>
            <a:ext cx="11887354" cy="5727469"/>
          </a:xfrm>
        </p:spPr>
        <p:txBody>
          <a:bodyPr>
            <a:normAutofit lnSpcReduction="10000"/>
          </a:bodyPr>
          <a:lstStyle/>
          <a:p>
            <a:pPr indent="0" algn="just">
              <a:lnSpc>
                <a:spcPct val="150000"/>
              </a:lnSpc>
              <a:buNone/>
              <a:tabLst>
                <a:tab pos="540385" algn="l"/>
              </a:tabLst>
            </a:pP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	В проверяемом периоде в соответствии с абзацем 4 пункта 1 статьи 78.1 БК РФ, постановлением администрации Петропавловск-Камчатского городского округа от 11.12.2020 № 2279 «О порядке определения объема и условиях предоставления муниципальным бюджетным и автономным учреждениям Петропавловск-Камчатского городского округа из бюджета Петропавловск-Камчатского городского округа субсидий на иные цели» утвержден порядок определения объема и условия предоставления муниципальным бюджетным и автономным учреждениям городского округа из бюджета ПКГО субсидий на иные цели, не связанные с финансовым обеспечением выполнения муниципального задания, а также перечень целевых субсидий. </a:t>
            </a:r>
          </a:p>
          <a:p>
            <a:pPr indent="0" algn="just">
              <a:lnSpc>
                <a:spcPct val="150000"/>
              </a:lnSpc>
              <a:buNone/>
              <a:tabLst>
                <a:tab pos="540385" algn="l"/>
              </a:tabLst>
            </a:pP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Субсидии на приобретение в муниципальную собственность и установку </a:t>
            </a:r>
            <a:endParaRPr lang="ru-RU" sz="2000" dirty="0" smtClean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0" algn="just">
              <a:lnSpc>
                <a:spcPct val="150000"/>
              </a:lnSpc>
              <a:buNone/>
              <a:tabLst>
                <a:tab pos="540385" algn="l"/>
              </a:tabLst>
            </a:pP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объектов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движимого имущества предоставлялись на основании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соглашений</a:t>
            </a:r>
          </a:p>
          <a:p>
            <a:pPr indent="0" algn="just">
              <a:lnSpc>
                <a:spcPct val="150000"/>
              </a:lnSpc>
              <a:buNone/>
              <a:tabLst>
                <a:tab pos="540385" algn="l"/>
              </a:tabLst>
            </a:pP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 предоставлении муниципальным бюджетным и автономным учреждениям </a:t>
            </a:r>
            <a:endParaRPr lang="ru-RU" sz="2000" dirty="0" smtClean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0" algn="just">
              <a:lnSpc>
                <a:spcPct val="150000"/>
              </a:lnSpc>
              <a:buNone/>
              <a:tabLst>
                <a:tab pos="540385" algn="l"/>
              </a:tabLst>
            </a:pP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из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бюджета городского округа субсидий на иные цели на 2023 год.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9329530" y="6223828"/>
            <a:ext cx="2862470" cy="365125"/>
          </a:xfrm>
        </p:spPr>
        <p:txBody>
          <a:bodyPr/>
          <a:lstStyle/>
          <a:p>
            <a:fld id="{A897165A-551A-48BC-820A-2B6675CA2424}" type="slidenum">
              <a:rPr lang="ru-RU" sz="3600" b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fld>
            <a:endParaRPr lang="ru-RU" sz="36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6545" y="3470564"/>
            <a:ext cx="5195455" cy="3387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407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49135" y="99914"/>
            <a:ext cx="11763042" cy="6520648"/>
          </a:xfrm>
        </p:spPr>
        <p:txBody>
          <a:bodyPr>
            <a:noAutofit/>
          </a:bodyPr>
          <a:lstStyle/>
          <a:p>
            <a:pPr marL="0" indent="0" algn="just" defTabSz="914400">
              <a:lnSpc>
                <a:spcPct val="147000"/>
              </a:lnSpc>
              <a:buNone/>
              <a:tabLst>
                <a:tab pos="540385" algn="l"/>
              </a:tabLst>
            </a:pPr>
            <a:r>
              <a:rPr lang="ru-RU" sz="2000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Выводы</a:t>
            </a:r>
            <a:r>
              <a:rPr lang="ru-RU" sz="2000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 algn="just" defTabSz="914400">
              <a:lnSpc>
                <a:spcPct val="147000"/>
              </a:lnSpc>
              <a:buFont typeface="Wingdings" panose="05000000000000000000" pitchFamily="2" charset="2"/>
              <a:buChar char="Ø"/>
              <a:tabLst>
                <a:tab pos="540385" algn="l"/>
              </a:tabLst>
            </a:pP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перечисление Управлением образования субсидии на иные цели по образовательным организациям: МАОУ «Средняя школа № 24», МАОУ «Средняя школа № 28» осуществлено в соответствии с пунктом 3.1 раздела 3 Соглашений №: 24/Ш-1.2, 28/Ш-1.2 и пунктом 2.17 раздела 2 Постановления №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2279.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defTabSz="914400">
              <a:lnSpc>
                <a:spcPct val="147000"/>
              </a:lnSpc>
              <a:buNone/>
              <a:tabLst>
                <a:tab pos="540385" algn="l"/>
              </a:tabLst>
            </a:pP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По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МАОУ «Средняя школа № 8» Управлением в нарушение пункта 2.17 Порядка, пункта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3.1 </a:t>
            </a:r>
          </a:p>
          <a:p>
            <a:pPr marL="0" indent="0" defTabSz="914400">
              <a:lnSpc>
                <a:spcPct val="147000"/>
              </a:lnSpc>
              <a:buNone/>
              <a:tabLst>
                <a:tab pos="540385" algn="l"/>
              </a:tabLst>
            </a:pP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раздела 3 Соглашения № 8/Ш-1.2 допущено нарушение </a:t>
            </a:r>
          </a:p>
          <a:p>
            <a:pPr marL="0" indent="0" defTabSz="914400">
              <a:lnSpc>
                <a:spcPct val="147000"/>
              </a:lnSpc>
              <a:buNone/>
              <a:tabLst>
                <a:tab pos="540385" algn="l"/>
              </a:tabLst>
            </a:pP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сроков перечисления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иной субсидии на приобретение </a:t>
            </a:r>
          </a:p>
          <a:p>
            <a:pPr marL="0" indent="0" algn="just" defTabSz="914400">
              <a:lnSpc>
                <a:spcPct val="147000"/>
              </a:lnSpc>
              <a:buNone/>
              <a:tabLst>
                <a:tab pos="540385" algn="l"/>
              </a:tabLst>
            </a:pP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в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муниципальную собственность и установку </a:t>
            </a:r>
          </a:p>
          <a:p>
            <a:pPr marL="0" indent="0" algn="just" defTabSz="914400">
              <a:lnSpc>
                <a:spcPct val="147000"/>
              </a:lnSpc>
              <a:buNone/>
              <a:tabLst>
                <a:tab pos="540385" algn="l"/>
              </a:tabLst>
            </a:pP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объектов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движимого имущества </a:t>
            </a:r>
          </a:p>
          <a:p>
            <a:pPr marL="0" indent="0" algn="just" defTabSz="914400">
              <a:lnSpc>
                <a:spcPct val="147000"/>
              </a:lnSpc>
              <a:buNone/>
              <a:tabLst>
                <a:tab pos="540385" algn="l"/>
              </a:tabLst>
            </a:pP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в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сумме 275 000,00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рублей;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 defTabSz="914400">
              <a:lnSpc>
                <a:spcPct val="147000"/>
              </a:lnSpc>
              <a:buFont typeface="Wingdings" panose="05000000000000000000" pitchFamily="2" charset="2"/>
              <a:buChar char="Ø"/>
              <a:tabLst>
                <a:tab pos="540385" algn="l"/>
              </a:tabLst>
            </a:pP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 defTabSz="914400">
              <a:lnSpc>
                <a:spcPct val="147000"/>
              </a:lnSpc>
              <a:buFont typeface="Wingdings" panose="05000000000000000000" pitchFamily="2" charset="2"/>
              <a:buChar char="Ø"/>
              <a:tabLst>
                <a:tab pos="540385" algn="l"/>
              </a:tabLst>
            </a:pP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0" algn="just">
              <a:buNone/>
            </a:pP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	</a:t>
            </a:r>
            <a:endParaRPr lang="ru-RU" sz="2800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628650" indent="-285750" algn="just">
              <a:lnSpc>
                <a:spcPct val="127000"/>
              </a:lnSpc>
              <a:buFontTx/>
              <a:buChar char="-"/>
            </a:pPr>
            <a:endParaRPr lang="ru-RU" sz="2800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6800" indent="0" algn="just">
              <a:buNone/>
            </a:pPr>
            <a:endParaRPr lang="ru-RU" sz="3600" u="sng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32550" indent="-285750" algn="just">
              <a:buFont typeface="Wingdings" panose="05000000000000000000" pitchFamily="2" charset="2"/>
              <a:buChar char="Ø"/>
            </a:pPr>
            <a:endParaRPr lang="ru-RU" sz="13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32550" indent="-285750" algn="just">
              <a:buFont typeface="Wingdings" panose="05000000000000000000" pitchFamily="2" charset="2"/>
              <a:buChar char="Ø"/>
            </a:pPr>
            <a:endParaRPr lang="ru-RU" sz="13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32550" indent="-285750" algn="just">
              <a:buFont typeface="Wingdings" panose="05000000000000000000" pitchFamily="2" charset="2"/>
              <a:buChar char="Ø"/>
            </a:pPr>
            <a:endParaRPr lang="ru-RU" sz="2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32550" indent="-285750" algn="just">
              <a:buFont typeface="Wingdings" panose="05000000000000000000" pitchFamily="2" charset="2"/>
              <a:buChar char="Ø"/>
            </a:pPr>
            <a:endParaRPr lang="ru-RU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32550" indent="-285750" algn="just">
              <a:buFont typeface="Wingdings" panose="05000000000000000000" pitchFamily="2" charset="2"/>
              <a:buChar char="Ø"/>
            </a:pPr>
            <a:endParaRPr lang="ru-RU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6800" indent="0" algn="just">
              <a:buNone/>
            </a:pP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endParaRPr lang="ru-RU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31470" indent="-285750" algn="just">
              <a:buFont typeface="Wingdings" panose="05000000000000000000" pitchFamily="2" charset="2"/>
              <a:buChar char="Ø"/>
            </a:pP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1430000" y="5931017"/>
            <a:ext cx="762000" cy="926983"/>
          </a:xfrm>
        </p:spPr>
        <p:txBody>
          <a:bodyPr/>
          <a:lstStyle/>
          <a:p>
            <a:fld id="{A897165A-551A-48BC-820A-2B6675CA2424}" type="slidenum">
              <a:rPr lang="ru-RU" sz="3600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6</a:t>
            </a:fld>
            <a:endParaRPr lang="ru-RU" sz="3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Рисунок 8"/>
          <p:cNvPicPr/>
          <p:nvPr/>
        </p:nvPicPr>
        <p:blipFill rotWithShape="1">
          <a:blip r:embed="rId2"/>
          <a:srcRect l="10267" t="14061" r="12260" b="4903"/>
          <a:stretch/>
        </p:blipFill>
        <p:spPr bwMode="auto">
          <a:xfrm>
            <a:off x="6891251" y="2631466"/>
            <a:ext cx="4919749" cy="398909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152504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82880" y="133165"/>
            <a:ext cx="11763043" cy="6520648"/>
          </a:xfrm>
        </p:spPr>
        <p:txBody>
          <a:bodyPr>
            <a:noAutofit/>
          </a:bodyPr>
          <a:lstStyle/>
          <a:p>
            <a:pPr marL="0" indent="0" algn="just" defTabSz="914400">
              <a:lnSpc>
                <a:spcPct val="147000"/>
              </a:lnSpc>
              <a:buNone/>
              <a:tabLst>
                <a:tab pos="540385" algn="l"/>
              </a:tabLst>
            </a:pP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2000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Выводы</a:t>
            </a:r>
            <a:r>
              <a:rPr lang="ru-RU" sz="2000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 algn="just" defTabSz="914400">
              <a:lnSpc>
                <a:spcPct val="147000"/>
              </a:lnSpc>
              <a:buFont typeface="Wingdings" panose="05000000000000000000" pitchFamily="2" charset="2"/>
              <a:buChar char="Ø"/>
              <a:tabLst>
                <a:tab pos="540385" algn="l"/>
              </a:tabLst>
            </a:pP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Соглашения №: 8/Ш-1.2, 24/Ш-1.2, 28/Ш-1.2, заключенные Управлением с образовательными организациями, в целом соответствуют типовой форме, утвержденной Приказом Управления финансов № 136/20, за исключением того, что преамбула соглашений не содержит ссылку на Постановление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№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2279;</a:t>
            </a:r>
          </a:p>
          <a:p>
            <a:pPr marL="285750" indent="-285750" algn="just" defTabSz="914400">
              <a:lnSpc>
                <a:spcPct val="147000"/>
              </a:lnSpc>
              <a:buFont typeface="Wingdings" panose="05000000000000000000" pitchFamily="2" charset="2"/>
              <a:buChar char="Ø"/>
              <a:tabLst>
                <a:tab pos="540385" algn="l"/>
              </a:tabLst>
            </a:pP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документы, представленные образовательными организациями </a:t>
            </a:r>
            <a:endParaRPr lang="ru-RU" sz="2000" dirty="0" smtClean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 defTabSz="914400">
              <a:lnSpc>
                <a:spcPct val="147000"/>
              </a:lnSpc>
              <a:buNone/>
              <a:tabLst>
                <a:tab pos="540385" algn="l"/>
              </a:tabLst>
            </a:pP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Управлению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образования для обоснования заявленного </a:t>
            </a:r>
          </a:p>
          <a:p>
            <a:pPr marL="0" indent="0" algn="just" defTabSz="914400">
              <a:lnSpc>
                <a:spcPct val="147000"/>
              </a:lnSpc>
              <a:buNone/>
              <a:tabLst>
                <a:tab pos="540385" algn="l"/>
              </a:tabLst>
            </a:pP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размера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субсидии в целях заключения Соглашений №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marL="0" indent="0" algn="just" defTabSz="914400">
              <a:lnSpc>
                <a:spcPct val="147000"/>
              </a:lnSpc>
              <a:buNone/>
              <a:tabLst>
                <a:tab pos="540385" algn="l"/>
              </a:tabLst>
            </a:pP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8/Ш-1.2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24/Ш-1.2, 28/Ш-1.2 соответствуют требованиям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</a:p>
          <a:p>
            <a:pPr marL="0" indent="0" algn="just" defTabSz="914400">
              <a:lnSpc>
                <a:spcPct val="147000"/>
              </a:lnSpc>
              <a:buNone/>
              <a:tabLst>
                <a:tab pos="540385" algn="l"/>
              </a:tabLst>
            </a:pP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установленным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пунктом 2.4 Постановления №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2279.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 defTabSz="914400">
              <a:lnSpc>
                <a:spcPct val="147000"/>
              </a:lnSpc>
              <a:buFont typeface="Wingdings" panose="05000000000000000000" pitchFamily="2" charset="2"/>
              <a:buChar char="Ø"/>
              <a:tabLst>
                <a:tab pos="540385" algn="l"/>
              </a:tabLst>
            </a:pP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 defTabSz="914400">
              <a:lnSpc>
                <a:spcPct val="147000"/>
              </a:lnSpc>
              <a:buFont typeface="Wingdings" panose="05000000000000000000" pitchFamily="2" charset="2"/>
              <a:buChar char="Ø"/>
              <a:tabLst>
                <a:tab pos="540385" algn="l"/>
              </a:tabLst>
            </a:pP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0" algn="just">
              <a:buNone/>
            </a:pP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	</a:t>
            </a:r>
            <a:endParaRPr lang="ru-RU" sz="2800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628650" indent="-285750" algn="just">
              <a:lnSpc>
                <a:spcPct val="127000"/>
              </a:lnSpc>
              <a:buFontTx/>
              <a:buChar char="-"/>
            </a:pPr>
            <a:endParaRPr lang="ru-RU" sz="2800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6800" indent="0" algn="just">
              <a:buNone/>
            </a:pPr>
            <a:endParaRPr lang="ru-RU" sz="3600" u="sng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32550" indent="-285750" algn="just">
              <a:buFont typeface="Wingdings" panose="05000000000000000000" pitchFamily="2" charset="2"/>
              <a:buChar char="Ø"/>
            </a:pPr>
            <a:endParaRPr lang="ru-RU" sz="13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32550" indent="-285750" algn="just">
              <a:buFont typeface="Wingdings" panose="05000000000000000000" pitchFamily="2" charset="2"/>
              <a:buChar char="Ø"/>
            </a:pPr>
            <a:endParaRPr lang="ru-RU" sz="13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32550" indent="-285750" algn="just">
              <a:buFont typeface="Wingdings" panose="05000000000000000000" pitchFamily="2" charset="2"/>
              <a:buChar char="Ø"/>
            </a:pPr>
            <a:endParaRPr lang="ru-RU" sz="2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32550" indent="-285750" algn="just">
              <a:buFont typeface="Wingdings" panose="05000000000000000000" pitchFamily="2" charset="2"/>
              <a:buChar char="Ø"/>
            </a:pPr>
            <a:endParaRPr lang="ru-RU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32550" indent="-285750" algn="just">
              <a:buFont typeface="Wingdings" panose="05000000000000000000" pitchFamily="2" charset="2"/>
              <a:buChar char="Ø"/>
            </a:pPr>
            <a:endParaRPr lang="ru-RU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6800" indent="0" algn="just">
              <a:buNone/>
            </a:pP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endParaRPr lang="ru-RU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31470" indent="-285750" algn="just">
              <a:buFont typeface="Wingdings" panose="05000000000000000000" pitchFamily="2" charset="2"/>
              <a:buChar char="Ø"/>
            </a:pP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1430000" y="5931017"/>
            <a:ext cx="762000" cy="926983"/>
          </a:xfrm>
        </p:spPr>
        <p:txBody>
          <a:bodyPr/>
          <a:lstStyle/>
          <a:p>
            <a:fld id="{A897165A-551A-48BC-820A-2B6675CA2424}" type="slidenum">
              <a:rPr lang="ru-RU" sz="3600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7</a:t>
            </a:fld>
            <a:endParaRPr lang="ru-RU" sz="3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Рисунок 7"/>
          <p:cNvPicPr/>
          <p:nvPr/>
        </p:nvPicPr>
        <p:blipFill rotWithShape="1">
          <a:blip r:embed="rId2"/>
          <a:srcRect l="5131" t="15153" r="4731" b="12516"/>
          <a:stretch/>
        </p:blipFill>
        <p:spPr bwMode="auto">
          <a:xfrm>
            <a:off x="7597832" y="2115608"/>
            <a:ext cx="4471129" cy="381540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435330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49382" y="133164"/>
            <a:ext cx="11696541" cy="6658333"/>
          </a:xfrm>
        </p:spPr>
        <p:txBody>
          <a:bodyPr>
            <a:noAutofit/>
          </a:bodyPr>
          <a:lstStyle/>
          <a:p>
            <a:pPr indent="0" algn="just">
              <a:lnSpc>
                <a:spcPct val="120000"/>
              </a:lnSpc>
              <a:buNone/>
            </a:pP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  <a:t>	</a:t>
            </a: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  <a:t>	2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  <a:t>. Проверка целевого и эффективного использования субсидий, выделенных на приобретение в муниципальную собственность и установку объектов движимого имущества, достижения целевых показателей, установленных соглашениями показала следующее. </a:t>
            </a:r>
          </a:p>
          <a:p>
            <a:pPr marL="285750" indent="-285750" algn="just" defTabSz="914400">
              <a:lnSpc>
                <a:spcPct val="147000"/>
              </a:lnSpc>
              <a:buFont typeface="Wingdings" panose="05000000000000000000" pitchFamily="2" charset="2"/>
              <a:buChar char="Ø"/>
              <a:tabLst>
                <a:tab pos="540385" algn="l"/>
              </a:tabLst>
            </a:pP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в ходе анализа исполнения условий договоров установлено, что поставка оборудования (материалов) по договорам выполнена в полном объеме и обязательства по договорам Учреждений полностью исполнены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</a:p>
          <a:p>
            <a:pPr marL="285750" indent="-285750" algn="just" defTabSz="914400">
              <a:lnSpc>
                <a:spcPct val="147000"/>
              </a:lnSpc>
              <a:buFont typeface="Wingdings" panose="05000000000000000000" pitchFamily="2" charset="2"/>
              <a:buChar char="Ø"/>
              <a:tabLst>
                <a:tab pos="540385" algn="l"/>
              </a:tabLst>
            </a:pP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проверкой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эффективности расходования Учреждениями бюджетных средств, соблюдения целей, условий и порядка их использования нарушений не установлено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</a:p>
          <a:p>
            <a:pPr marL="285750" indent="-285750" algn="just" defTabSz="914400">
              <a:lnSpc>
                <a:spcPct val="147000"/>
              </a:lnSpc>
              <a:buFont typeface="Wingdings" panose="05000000000000000000" pitchFamily="2" charset="2"/>
              <a:buChar char="Ø"/>
              <a:tabLst>
                <a:tab pos="540385" algn="l"/>
              </a:tabLst>
            </a:pP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ходе анализа достижения целевых показателей, установленных Соглашениями №: 8/Ш-1.2,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24/Ш-1.2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28/Ш-1.2, установлено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следующее:</a:t>
            </a:r>
          </a:p>
          <a:p>
            <a:pPr marL="0" indent="0" algn="just" defTabSz="914400">
              <a:lnSpc>
                <a:spcPct val="120000"/>
              </a:lnSpc>
              <a:buNone/>
              <a:tabLst>
                <a:tab pos="540385" algn="l"/>
              </a:tabLst>
            </a:pP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значение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показателя результативности использования субсидии,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установленное</a:t>
            </a:r>
          </a:p>
          <a:p>
            <a:pPr marL="0" indent="0" algn="just" defTabSz="914400">
              <a:lnSpc>
                <a:spcPct val="120000"/>
              </a:lnSpc>
              <a:buNone/>
              <a:tabLst>
                <a:tab pos="540385" algn="l"/>
              </a:tabLst>
            </a:pP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Управлением в Соглашении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8/Ш-1.2. МАОУ «Средняя школа № 8» </a:t>
            </a:r>
            <a:endParaRPr lang="ru-RU" sz="2000" dirty="0" smtClean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 defTabSz="914400">
              <a:lnSpc>
                <a:spcPct val="120000"/>
              </a:lnSpc>
              <a:buNone/>
              <a:tabLst>
                <a:tab pos="540385" algn="l"/>
              </a:tabLst>
            </a:pP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соответствует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показателю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необходимому для результата предоставления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субсидии </a:t>
            </a:r>
          </a:p>
          <a:p>
            <a:pPr marL="0" indent="0" algn="just" defTabSz="914400">
              <a:lnSpc>
                <a:spcPct val="120000"/>
              </a:lnSpc>
              <a:buNone/>
              <a:tabLst>
                <a:tab pos="540385" algn="l"/>
              </a:tabLst>
            </a:pP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(пункт 2 Приложения 1 Постановления № 2279);</a:t>
            </a:r>
          </a:p>
          <a:p>
            <a:pPr marL="285750" indent="-285750" algn="just" defTabSz="914400">
              <a:lnSpc>
                <a:spcPct val="147000"/>
              </a:lnSpc>
              <a:buFont typeface="Wingdings" panose="05000000000000000000" pitchFamily="2" charset="2"/>
              <a:buChar char="Ø"/>
              <a:tabLst>
                <a:tab pos="540385" algn="l"/>
              </a:tabLst>
            </a:pP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 defTabSz="914400">
              <a:lnSpc>
                <a:spcPct val="147000"/>
              </a:lnSpc>
              <a:buFont typeface="Wingdings" panose="05000000000000000000" pitchFamily="2" charset="2"/>
              <a:buChar char="Ø"/>
              <a:tabLst>
                <a:tab pos="540385" algn="l"/>
              </a:tabLst>
            </a:pP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0" algn="just">
              <a:buNone/>
            </a:pP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	</a:t>
            </a:r>
            <a:endParaRPr lang="ru-RU" sz="2800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628650" indent="-285750" algn="just">
              <a:lnSpc>
                <a:spcPct val="127000"/>
              </a:lnSpc>
              <a:buFontTx/>
              <a:buChar char="-"/>
            </a:pPr>
            <a:endParaRPr lang="ru-RU" sz="2800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6800" indent="0" algn="just">
              <a:buNone/>
            </a:pPr>
            <a:endParaRPr lang="ru-RU" sz="3600" u="sng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32550" indent="-285750" algn="just">
              <a:buFont typeface="Wingdings" panose="05000000000000000000" pitchFamily="2" charset="2"/>
              <a:buChar char="Ø"/>
            </a:pPr>
            <a:endParaRPr lang="ru-RU" sz="13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32550" indent="-285750" algn="just">
              <a:buFont typeface="Wingdings" panose="05000000000000000000" pitchFamily="2" charset="2"/>
              <a:buChar char="Ø"/>
            </a:pPr>
            <a:endParaRPr lang="ru-RU" sz="13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32550" indent="-285750" algn="just">
              <a:buFont typeface="Wingdings" panose="05000000000000000000" pitchFamily="2" charset="2"/>
              <a:buChar char="Ø"/>
            </a:pPr>
            <a:endParaRPr lang="ru-RU" sz="2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32550" indent="-285750" algn="just">
              <a:buFont typeface="Wingdings" panose="05000000000000000000" pitchFamily="2" charset="2"/>
              <a:buChar char="Ø"/>
            </a:pPr>
            <a:endParaRPr lang="ru-RU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32550" indent="-285750" algn="just">
              <a:buFont typeface="Wingdings" panose="05000000000000000000" pitchFamily="2" charset="2"/>
              <a:buChar char="Ø"/>
            </a:pPr>
            <a:endParaRPr lang="ru-RU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6800" indent="0" algn="just">
              <a:buNone/>
            </a:pP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endParaRPr lang="ru-RU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31470" indent="-285750" algn="just">
              <a:buFont typeface="Wingdings" panose="05000000000000000000" pitchFamily="2" charset="2"/>
              <a:buChar char="Ø"/>
            </a:pP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1430000" y="5931017"/>
            <a:ext cx="762000" cy="926983"/>
          </a:xfrm>
        </p:spPr>
        <p:txBody>
          <a:bodyPr/>
          <a:lstStyle/>
          <a:p>
            <a:fld id="{A897165A-551A-48BC-820A-2B6675CA2424}" type="slidenum">
              <a:rPr lang="ru-RU" sz="3600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8</a:t>
            </a:fld>
            <a:endParaRPr lang="ru-RU" sz="3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0176" y="4214553"/>
            <a:ext cx="4164676" cy="2310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173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49382" y="133164"/>
            <a:ext cx="11696541" cy="6658333"/>
          </a:xfrm>
        </p:spPr>
        <p:txBody>
          <a:bodyPr>
            <a:noAutofit/>
          </a:bodyPr>
          <a:lstStyle/>
          <a:p>
            <a:pPr indent="0" algn="just">
              <a:lnSpc>
                <a:spcPct val="120000"/>
              </a:lnSpc>
              <a:buNone/>
            </a:pP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  <a:t>	</a:t>
            </a: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  <a:t>	</a:t>
            </a: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  <a:t>Сравнительный анализ </a:t>
            </a: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  <a:t>фактически приобретенного движимого имущества </a:t>
            </a: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  <a:t>общеобразовательными учреждениями </a:t>
            </a: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  <a:t>от запланированных </a:t>
            </a: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  <a:t>показателей представлен </a:t>
            </a: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  <a:t>в </a:t>
            </a: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  <a:t>таблице:</a:t>
            </a:r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+mj-cs"/>
            </a:endParaRPr>
          </a:p>
          <a:p>
            <a:pPr marL="285750" indent="-285750" algn="just" defTabSz="914400">
              <a:lnSpc>
                <a:spcPct val="147000"/>
              </a:lnSpc>
              <a:buFont typeface="Wingdings" panose="05000000000000000000" pitchFamily="2" charset="2"/>
              <a:buChar char="Ø"/>
              <a:tabLst>
                <a:tab pos="540385" algn="l"/>
              </a:tabLst>
            </a:pP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 defTabSz="914400">
              <a:lnSpc>
                <a:spcPct val="147000"/>
              </a:lnSpc>
              <a:buFont typeface="Wingdings" panose="05000000000000000000" pitchFamily="2" charset="2"/>
              <a:buChar char="Ø"/>
              <a:tabLst>
                <a:tab pos="540385" algn="l"/>
              </a:tabLst>
            </a:pP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0" algn="just">
              <a:buNone/>
            </a:pP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	</a:t>
            </a:r>
            <a:endParaRPr lang="ru-RU" sz="2800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628650" indent="-285750" algn="just">
              <a:lnSpc>
                <a:spcPct val="127000"/>
              </a:lnSpc>
              <a:buFontTx/>
              <a:buChar char="-"/>
            </a:pPr>
            <a:endParaRPr lang="ru-RU" sz="2800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6800" indent="0" algn="just">
              <a:buNone/>
            </a:pPr>
            <a:endParaRPr lang="ru-RU" sz="3600" u="sng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32550" indent="-285750" algn="just">
              <a:buFont typeface="Wingdings" panose="05000000000000000000" pitchFamily="2" charset="2"/>
              <a:buChar char="Ø"/>
            </a:pPr>
            <a:endParaRPr lang="ru-RU" sz="13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32550" indent="-285750" algn="just">
              <a:buFont typeface="Wingdings" panose="05000000000000000000" pitchFamily="2" charset="2"/>
              <a:buChar char="Ø"/>
            </a:pPr>
            <a:endParaRPr lang="ru-RU" sz="13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32550" indent="-285750" algn="just">
              <a:buFont typeface="Wingdings" panose="05000000000000000000" pitchFamily="2" charset="2"/>
              <a:buChar char="Ø"/>
            </a:pPr>
            <a:endParaRPr lang="ru-RU" sz="2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32550" indent="-285750" algn="just">
              <a:buFont typeface="Wingdings" panose="05000000000000000000" pitchFamily="2" charset="2"/>
              <a:buChar char="Ø"/>
            </a:pPr>
            <a:endParaRPr lang="ru-RU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32550" indent="-285750" algn="just">
              <a:buFont typeface="Wingdings" panose="05000000000000000000" pitchFamily="2" charset="2"/>
              <a:buChar char="Ø"/>
            </a:pPr>
            <a:endParaRPr lang="ru-RU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6800" indent="0" algn="just">
              <a:buNone/>
            </a:pP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endParaRPr lang="ru-RU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31470" indent="-285750" algn="just">
              <a:buFont typeface="Wingdings" panose="05000000000000000000" pitchFamily="2" charset="2"/>
              <a:buChar char="Ø"/>
            </a:pP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1430000" y="5931017"/>
            <a:ext cx="762000" cy="926983"/>
          </a:xfrm>
        </p:spPr>
        <p:txBody>
          <a:bodyPr/>
          <a:lstStyle/>
          <a:p>
            <a:fld id="{A897165A-551A-48BC-820A-2B6675CA2424}" type="slidenum">
              <a:rPr lang="ru-RU" sz="3600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9</a:t>
            </a:fld>
            <a:endParaRPr lang="ru-RU" sz="3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2250017"/>
              </p:ext>
            </p:extLst>
          </p:nvPr>
        </p:nvGraphicFramePr>
        <p:xfrm>
          <a:off x="571500" y="1524000"/>
          <a:ext cx="11160189" cy="463867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720277">
                  <a:extLst>
                    <a:ext uri="{9D8B030D-6E8A-4147-A177-3AD203B41FA5}">
                      <a16:colId xmlns:a16="http://schemas.microsoft.com/office/drawing/2014/main" val="2074316006"/>
                    </a:ext>
                  </a:extLst>
                </a:gridCol>
                <a:gridCol w="1324600">
                  <a:extLst>
                    <a:ext uri="{9D8B030D-6E8A-4147-A177-3AD203B41FA5}">
                      <a16:colId xmlns:a16="http://schemas.microsoft.com/office/drawing/2014/main" val="4189723476"/>
                    </a:ext>
                  </a:extLst>
                </a:gridCol>
                <a:gridCol w="1979777">
                  <a:extLst>
                    <a:ext uri="{9D8B030D-6E8A-4147-A177-3AD203B41FA5}">
                      <a16:colId xmlns:a16="http://schemas.microsoft.com/office/drawing/2014/main" val="114837655"/>
                    </a:ext>
                  </a:extLst>
                </a:gridCol>
                <a:gridCol w="151746">
                  <a:extLst>
                    <a:ext uri="{9D8B030D-6E8A-4147-A177-3AD203B41FA5}">
                      <a16:colId xmlns:a16="http://schemas.microsoft.com/office/drawing/2014/main" val="317605400"/>
                    </a:ext>
                  </a:extLst>
                </a:gridCol>
                <a:gridCol w="1856504">
                  <a:extLst>
                    <a:ext uri="{9D8B030D-6E8A-4147-A177-3AD203B41FA5}">
                      <a16:colId xmlns:a16="http://schemas.microsoft.com/office/drawing/2014/main" val="3044290689"/>
                    </a:ext>
                  </a:extLst>
                </a:gridCol>
                <a:gridCol w="2127285">
                  <a:extLst>
                    <a:ext uri="{9D8B030D-6E8A-4147-A177-3AD203B41FA5}">
                      <a16:colId xmlns:a16="http://schemas.microsoft.com/office/drawing/2014/main" val="1311045651"/>
                    </a:ext>
                  </a:extLst>
                </a:gridCol>
              </a:tblGrid>
              <a:tr h="225626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Результат предоставления субсидии</a:t>
                      </a:r>
                      <a:endParaRPr lang="ru-RU" sz="15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 измерения</a:t>
                      </a:r>
                      <a:endParaRPr lang="ru-RU" sz="15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Плановые значения результатов предоставления субсидии (утвержденные в соответствии с Соглашениями №: 8/Ш-1.2, 24/Ш-1.2, </a:t>
                      </a:r>
                      <a:endParaRPr lang="ru-RU" sz="1500" b="1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28/Ш-1.2</a:t>
                      </a:r>
                      <a:r>
                        <a:rPr lang="ru-RU" sz="15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ru-RU" sz="15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5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Фактическое значение результатов предоставления субсидии (по данным отчета на 01.04.2024)</a:t>
                      </a:r>
                      <a:endParaRPr lang="ru-RU" sz="15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Фактическое значение результатов предоставления субсидии (по данным КСП</a:t>
                      </a:r>
                      <a:r>
                        <a:rPr lang="ru-RU" sz="15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ru-RU" sz="15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1224090"/>
                  </a:ext>
                </a:extLst>
              </a:tr>
              <a:tr h="262607">
                <a:tc gridSpan="6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МАОУ «Средняя школа № 8»</a:t>
                      </a:r>
                      <a:endParaRPr lang="ru-RU" sz="15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12196632"/>
                  </a:ext>
                </a:extLst>
              </a:tr>
              <a:tr h="26260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Приобретение основных средств</a:t>
                      </a:r>
                      <a:endParaRPr lang="ru-RU" sz="15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</a:t>
                      </a:r>
                      <a:endParaRPr lang="ru-RU" sz="15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gradFill>
                      <a:gsLst>
                        <a:gs pos="60162">
                          <a:srgbClr val="F5A48E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5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gradFill>
                      <a:gsLst>
                        <a:gs pos="60162">
                          <a:srgbClr val="F5A48E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5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gradFill>
                      <a:gsLst>
                        <a:gs pos="60162">
                          <a:srgbClr val="F5A48E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5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gradFill>
                      <a:gsLst>
                        <a:gs pos="60162">
                          <a:srgbClr val="F5A48E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975399453"/>
                  </a:ext>
                </a:extLst>
              </a:tr>
              <a:tr h="262607">
                <a:tc gridSpan="6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МАОУ «Средняя школа № 24»</a:t>
                      </a:r>
                      <a:endParaRPr lang="ru-RU" sz="15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70004640"/>
                  </a:ext>
                </a:extLst>
              </a:tr>
              <a:tr h="26260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Приобретение основных средств </a:t>
                      </a:r>
                      <a:endParaRPr lang="ru-RU" sz="15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</a:t>
                      </a:r>
                      <a:endParaRPr lang="ru-RU" sz="15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gradFill>
                      <a:gsLst>
                        <a:gs pos="60162">
                          <a:srgbClr val="F5A48E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139</a:t>
                      </a:r>
                      <a:endParaRPr lang="ru-RU" sz="15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gradFill>
                      <a:gsLst>
                        <a:gs pos="60162">
                          <a:srgbClr val="F5A48E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139</a:t>
                      </a:r>
                      <a:endParaRPr lang="ru-RU" sz="15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gradFill>
                      <a:gsLst>
                        <a:gs pos="60162">
                          <a:srgbClr val="F5A48E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102</a:t>
                      </a:r>
                      <a:endParaRPr lang="ru-RU" sz="15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gradFill>
                      <a:gsLst>
                        <a:gs pos="60162">
                          <a:srgbClr val="F5A48E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705194564"/>
                  </a:ext>
                </a:extLst>
              </a:tr>
              <a:tr h="262607">
                <a:tc gridSpan="6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МАОУ «Средняя школа № 28»</a:t>
                      </a:r>
                      <a:endParaRPr lang="ru-RU" sz="15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96106273"/>
                  </a:ext>
                </a:extLst>
              </a:tr>
              <a:tr h="26260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Приобретение основных средств </a:t>
                      </a:r>
                      <a:endParaRPr lang="ru-RU" sz="15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</a:t>
                      </a:r>
                      <a:endParaRPr lang="ru-RU" sz="15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gradFill>
                      <a:gsLst>
                        <a:gs pos="60162">
                          <a:srgbClr val="F5A48E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452</a:t>
                      </a:r>
                      <a:endParaRPr lang="ru-RU" sz="15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gradFill>
                      <a:gsLst>
                        <a:gs pos="60162">
                          <a:srgbClr val="F5A48E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452</a:t>
                      </a:r>
                      <a:endParaRPr lang="ru-RU" sz="15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gradFill>
                      <a:gsLst>
                        <a:gs pos="60162">
                          <a:srgbClr val="F5A48E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386</a:t>
                      </a:r>
                      <a:endParaRPr lang="ru-RU" sz="15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gradFill>
                      <a:gsLst>
                        <a:gs pos="60162">
                          <a:srgbClr val="F5A48E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51696197"/>
                  </a:ext>
                </a:extLst>
              </a:tr>
              <a:tr h="26260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i="1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Справочно</a:t>
                      </a:r>
                      <a:r>
                        <a:rPr lang="ru-RU" sz="1500" i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  <a:endParaRPr lang="ru-RU" sz="1500" i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5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5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5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5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27032453"/>
                  </a:ext>
                </a:extLst>
              </a:tr>
              <a:tr h="5441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Приобретение материально-производственных запасов</a:t>
                      </a:r>
                      <a:endParaRPr lang="ru-RU" sz="15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</a:t>
                      </a:r>
                      <a:endParaRPr lang="ru-RU" sz="15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gradFill>
                      <a:gsLst>
                        <a:gs pos="60162">
                          <a:srgbClr val="F5A48E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5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gradFill>
                      <a:gsLst>
                        <a:gs pos="60162">
                          <a:srgbClr val="F5A48E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5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gradFill>
                      <a:gsLst>
                        <a:gs pos="60162">
                          <a:srgbClr val="F5A48E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</a:t>
                      </a:r>
                      <a:endParaRPr lang="ru-RU" sz="15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gradFill>
                      <a:gsLst>
                        <a:gs pos="60162">
                          <a:srgbClr val="F5A48E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13322178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97585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Аспект">
  <a:themeElements>
    <a:clrScheme name="Красный">
      <a:dk1>
        <a:sysClr val="windowText" lastClr="000000"/>
      </a:dk1>
      <a:lt1>
        <a:sysClr val="window" lastClr="FFFFFF"/>
      </a:lt1>
      <a:dk2>
        <a:srgbClr val="323232"/>
      </a:dk2>
      <a:lt2>
        <a:srgbClr val="E5C243"/>
      </a:lt2>
      <a:accent1>
        <a:srgbClr val="A5300F"/>
      </a:accent1>
      <a:accent2>
        <a:srgbClr val="D55816"/>
      </a:accent2>
      <a:accent3>
        <a:srgbClr val="E19825"/>
      </a:accent3>
      <a:accent4>
        <a:srgbClr val="B19C7D"/>
      </a:accent4>
      <a:accent5>
        <a:srgbClr val="7F5F52"/>
      </a:accent5>
      <a:accent6>
        <a:srgbClr val="B27D49"/>
      </a:accent6>
      <a:hlink>
        <a:srgbClr val="6B9F25"/>
      </a:hlink>
      <a:folHlink>
        <a:srgbClr val="B26B02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10418</TotalTime>
  <Words>1164</Words>
  <Application>Microsoft Office PowerPoint</Application>
  <PresentationFormat>Широкоэкранный</PresentationFormat>
  <Paragraphs>291</Paragraphs>
  <Slides>22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9" baseType="lpstr">
      <vt:lpstr>Arial</vt:lpstr>
      <vt:lpstr>Calibri</vt:lpstr>
      <vt:lpstr>Times New Roman</vt:lpstr>
      <vt:lpstr>Trebuchet MS</vt:lpstr>
      <vt:lpstr>Wingdings</vt:lpstr>
      <vt:lpstr>Wingdings 3</vt:lpstr>
      <vt:lpstr>Аспект</vt:lpstr>
      <vt:lpstr>Отчет о результатах контрольного мероприятия </vt:lpstr>
      <vt:lpstr>Презентация PowerPoint</vt:lpstr>
      <vt:lpstr>Презентация PowerPoint</vt:lpstr>
      <vt:lpstr>Презентация PowerPoint</vt:lpstr>
      <vt:lpstr>   1. Проверкой соблюдения условий и порядка предоставления субсидий на иные цели: «Субсидия на приобретение в муниципальную собственность и установка объектов движимого имущества» установлено следующее.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Инвентаризация имущества, приобретенного  за счет иной субсидии :</vt:lpstr>
      <vt:lpstr>Презентация PowerPoint</vt:lpstr>
      <vt:lpstr>Презентация PowerPoint</vt:lpstr>
      <vt:lpstr>Презентация PowerPoint</vt:lpstr>
      <vt:lpstr>СПАСИБО ЗА ВНИМАНИЕ!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Аналитическая записка</dc:title>
  <dc:creator>Курмаева Светлана Рашидовна</dc:creator>
  <cp:lastModifiedBy>Яковлева Марина Сергеевна</cp:lastModifiedBy>
  <cp:revision>459</cp:revision>
  <cp:lastPrinted>2024-07-29T21:32:15Z</cp:lastPrinted>
  <dcterms:created xsi:type="dcterms:W3CDTF">2022-03-02T21:34:15Z</dcterms:created>
  <dcterms:modified xsi:type="dcterms:W3CDTF">2024-07-29T21:53:30Z</dcterms:modified>
</cp:coreProperties>
</file>