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978" r:id="rId1"/>
  </p:sldMasterIdLst>
  <p:notesMasterIdLst>
    <p:notesMasterId r:id="rId25"/>
  </p:notesMasterIdLst>
  <p:sldIdLst>
    <p:sldId id="256" r:id="rId2"/>
    <p:sldId id="447" r:id="rId3"/>
    <p:sldId id="257" r:id="rId4"/>
    <p:sldId id="390" r:id="rId5"/>
    <p:sldId id="432" r:id="rId6"/>
    <p:sldId id="433" r:id="rId7"/>
    <p:sldId id="453" r:id="rId8"/>
    <p:sldId id="454" r:id="rId9"/>
    <p:sldId id="455" r:id="rId10"/>
    <p:sldId id="434" r:id="rId11"/>
    <p:sldId id="456" r:id="rId12"/>
    <p:sldId id="452" r:id="rId13"/>
    <p:sldId id="435" r:id="rId14"/>
    <p:sldId id="445" r:id="rId15"/>
    <p:sldId id="446" r:id="rId16"/>
    <p:sldId id="437" r:id="rId17"/>
    <p:sldId id="450" r:id="rId18"/>
    <p:sldId id="438" r:id="rId19"/>
    <p:sldId id="439" r:id="rId20"/>
    <p:sldId id="457" r:id="rId21"/>
    <p:sldId id="458" r:id="rId22"/>
    <p:sldId id="324" r:id="rId23"/>
    <p:sldId id="288" r:id="rId2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37" autoAdjust="0"/>
  </p:normalViewPr>
  <p:slideViewPr>
    <p:cSldViewPr snapToGrid="0">
      <p:cViewPr varScale="1">
        <p:scale>
          <a:sx n="96" d="100"/>
          <a:sy n="96" d="100"/>
        </p:scale>
        <p:origin x="1032" y="90"/>
      </p:cViewPr>
      <p:guideLst/>
    </p:cSldViewPr>
  </p:slideViewPr>
  <p:notesTextViewPr>
    <p:cViewPr>
      <p:scale>
        <a:sx n="1" d="1"/>
        <a:sy n="1" d="1"/>
      </p:scale>
      <p:origin x="0" y="0"/>
    </p:cViewPr>
  </p:notesTextViewPr>
  <p:notesViewPr>
    <p:cSldViewPr snapToGrid="0">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7928C6-BA60-4288-8294-054D4ED65875}" type="datetimeFigureOut">
              <a:rPr lang="ru-RU" smtClean="0"/>
              <a:t>27.12.2024</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B4CE31-6DE7-45F3-95CF-1654736712CA}" type="slidenum">
              <a:rPr lang="ru-RU" smtClean="0"/>
              <a:t>‹#›</a:t>
            </a:fld>
            <a:endParaRPr lang="ru-RU"/>
          </a:p>
        </p:txBody>
      </p:sp>
    </p:spTree>
    <p:extLst>
      <p:ext uri="{BB962C8B-B14F-4D97-AF65-F5344CB8AC3E}">
        <p14:creationId xmlns:p14="http://schemas.microsoft.com/office/powerpoint/2010/main" val="212511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a:t>
            </a:fld>
            <a:endParaRPr lang="ru-RU"/>
          </a:p>
        </p:txBody>
      </p:sp>
    </p:spTree>
    <p:extLst>
      <p:ext uri="{BB962C8B-B14F-4D97-AF65-F5344CB8AC3E}">
        <p14:creationId xmlns:p14="http://schemas.microsoft.com/office/powerpoint/2010/main" val="92097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10</a:t>
            </a:fld>
            <a:endParaRPr lang="ru-RU"/>
          </a:p>
        </p:txBody>
      </p:sp>
    </p:spTree>
    <p:extLst>
      <p:ext uri="{BB962C8B-B14F-4D97-AF65-F5344CB8AC3E}">
        <p14:creationId xmlns:p14="http://schemas.microsoft.com/office/powerpoint/2010/main" val="16408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11</a:t>
            </a:fld>
            <a:endParaRPr lang="ru-RU"/>
          </a:p>
        </p:txBody>
      </p:sp>
    </p:spTree>
    <p:extLst>
      <p:ext uri="{BB962C8B-B14F-4D97-AF65-F5344CB8AC3E}">
        <p14:creationId xmlns:p14="http://schemas.microsoft.com/office/powerpoint/2010/main" val="414510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12</a:t>
            </a:fld>
            <a:endParaRPr lang="ru-RU"/>
          </a:p>
        </p:txBody>
      </p:sp>
    </p:spTree>
    <p:extLst>
      <p:ext uri="{BB962C8B-B14F-4D97-AF65-F5344CB8AC3E}">
        <p14:creationId xmlns:p14="http://schemas.microsoft.com/office/powerpoint/2010/main" val="203831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13</a:t>
            </a:fld>
            <a:endParaRPr lang="ru-RU"/>
          </a:p>
        </p:txBody>
      </p:sp>
    </p:spTree>
    <p:extLst>
      <p:ext uri="{BB962C8B-B14F-4D97-AF65-F5344CB8AC3E}">
        <p14:creationId xmlns:p14="http://schemas.microsoft.com/office/powerpoint/2010/main" val="88468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14</a:t>
            </a:fld>
            <a:endParaRPr lang="ru-RU"/>
          </a:p>
        </p:txBody>
      </p:sp>
    </p:spTree>
    <p:extLst>
      <p:ext uri="{BB962C8B-B14F-4D97-AF65-F5344CB8AC3E}">
        <p14:creationId xmlns:p14="http://schemas.microsoft.com/office/powerpoint/2010/main" val="280388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16</a:t>
            </a:fld>
            <a:endParaRPr lang="ru-RU"/>
          </a:p>
        </p:txBody>
      </p:sp>
    </p:spTree>
    <p:extLst>
      <p:ext uri="{BB962C8B-B14F-4D97-AF65-F5344CB8AC3E}">
        <p14:creationId xmlns:p14="http://schemas.microsoft.com/office/powerpoint/2010/main" val="218680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17</a:t>
            </a:fld>
            <a:endParaRPr lang="ru-RU"/>
          </a:p>
        </p:txBody>
      </p:sp>
    </p:spTree>
    <p:extLst>
      <p:ext uri="{BB962C8B-B14F-4D97-AF65-F5344CB8AC3E}">
        <p14:creationId xmlns:p14="http://schemas.microsoft.com/office/powerpoint/2010/main" val="148474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18</a:t>
            </a:fld>
            <a:endParaRPr lang="ru-RU"/>
          </a:p>
        </p:txBody>
      </p:sp>
    </p:spTree>
    <p:extLst>
      <p:ext uri="{BB962C8B-B14F-4D97-AF65-F5344CB8AC3E}">
        <p14:creationId xmlns:p14="http://schemas.microsoft.com/office/powerpoint/2010/main" val="373582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19</a:t>
            </a:fld>
            <a:endParaRPr lang="ru-RU"/>
          </a:p>
        </p:txBody>
      </p:sp>
    </p:spTree>
    <p:extLst>
      <p:ext uri="{BB962C8B-B14F-4D97-AF65-F5344CB8AC3E}">
        <p14:creationId xmlns:p14="http://schemas.microsoft.com/office/powerpoint/2010/main" val="412514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20</a:t>
            </a:fld>
            <a:endParaRPr lang="ru-RU"/>
          </a:p>
        </p:txBody>
      </p:sp>
    </p:spTree>
    <p:extLst>
      <p:ext uri="{BB962C8B-B14F-4D97-AF65-F5344CB8AC3E}">
        <p14:creationId xmlns:p14="http://schemas.microsoft.com/office/powerpoint/2010/main" val="305910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a:t>
            </a:fld>
            <a:endParaRPr lang="ru-RU"/>
          </a:p>
        </p:txBody>
      </p:sp>
    </p:spTree>
    <p:extLst>
      <p:ext uri="{BB962C8B-B14F-4D97-AF65-F5344CB8AC3E}">
        <p14:creationId xmlns:p14="http://schemas.microsoft.com/office/powerpoint/2010/main" val="123417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21</a:t>
            </a:fld>
            <a:endParaRPr lang="ru-RU"/>
          </a:p>
        </p:txBody>
      </p:sp>
    </p:spTree>
    <p:extLst>
      <p:ext uri="{BB962C8B-B14F-4D97-AF65-F5344CB8AC3E}">
        <p14:creationId xmlns:p14="http://schemas.microsoft.com/office/powerpoint/2010/main" val="167424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22</a:t>
            </a:fld>
            <a:endParaRPr lang="ru-RU"/>
          </a:p>
        </p:txBody>
      </p:sp>
    </p:spTree>
    <p:extLst>
      <p:ext uri="{BB962C8B-B14F-4D97-AF65-F5344CB8AC3E}">
        <p14:creationId xmlns:p14="http://schemas.microsoft.com/office/powerpoint/2010/main" val="3998598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23</a:t>
            </a:fld>
            <a:endParaRPr lang="ru-RU"/>
          </a:p>
        </p:txBody>
      </p:sp>
    </p:spTree>
    <p:extLst>
      <p:ext uri="{BB962C8B-B14F-4D97-AF65-F5344CB8AC3E}">
        <p14:creationId xmlns:p14="http://schemas.microsoft.com/office/powerpoint/2010/main" val="79873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3</a:t>
            </a:fld>
            <a:endParaRPr lang="ru-RU"/>
          </a:p>
        </p:txBody>
      </p:sp>
    </p:spTree>
    <p:extLst>
      <p:ext uri="{BB962C8B-B14F-4D97-AF65-F5344CB8AC3E}">
        <p14:creationId xmlns:p14="http://schemas.microsoft.com/office/powerpoint/2010/main" val="61081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4</a:t>
            </a:fld>
            <a:endParaRPr lang="ru-RU"/>
          </a:p>
        </p:txBody>
      </p:sp>
    </p:spTree>
    <p:extLst>
      <p:ext uri="{BB962C8B-B14F-4D97-AF65-F5344CB8AC3E}">
        <p14:creationId xmlns:p14="http://schemas.microsoft.com/office/powerpoint/2010/main" val="10472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5</a:t>
            </a:fld>
            <a:endParaRPr lang="ru-RU"/>
          </a:p>
        </p:txBody>
      </p:sp>
    </p:spTree>
    <p:extLst>
      <p:ext uri="{BB962C8B-B14F-4D97-AF65-F5344CB8AC3E}">
        <p14:creationId xmlns:p14="http://schemas.microsoft.com/office/powerpoint/2010/main" val="209521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6</a:t>
            </a:fld>
            <a:endParaRPr lang="ru-RU"/>
          </a:p>
        </p:txBody>
      </p:sp>
    </p:spTree>
    <p:extLst>
      <p:ext uri="{BB962C8B-B14F-4D97-AF65-F5344CB8AC3E}">
        <p14:creationId xmlns:p14="http://schemas.microsoft.com/office/powerpoint/2010/main" val="5515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7</a:t>
            </a:fld>
            <a:endParaRPr lang="ru-RU"/>
          </a:p>
        </p:txBody>
      </p:sp>
    </p:spTree>
    <p:extLst>
      <p:ext uri="{BB962C8B-B14F-4D97-AF65-F5344CB8AC3E}">
        <p14:creationId xmlns:p14="http://schemas.microsoft.com/office/powerpoint/2010/main" val="290308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8</a:t>
            </a:fld>
            <a:endParaRPr lang="ru-RU"/>
          </a:p>
        </p:txBody>
      </p:sp>
    </p:spTree>
    <p:extLst>
      <p:ext uri="{BB962C8B-B14F-4D97-AF65-F5344CB8AC3E}">
        <p14:creationId xmlns:p14="http://schemas.microsoft.com/office/powerpoint/2010/main" val="7169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B4CE31-6DE7-45F3-95CF-1654736712CA}" type="slidenum">
              <a:rPr lang="ru-RU" smtClean="0"/>
              <a:t>9</a:t>
            </a:fld>
            <a:endParaRPr lang="ru-RU"/>
          </a:p>
        </p:txBody>
      </p:sp>
    </p:spTree>
    <p:extLst>
      <p:ext uri="{BB962C8B-B14F-4D97-AF65-F5344CB8AC3E}">
        <p14:creationId xmlns:p14="http://schemas.microsoft.com/office/powerpoint/2010/main" val="42635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3046406-E553-47CE-B3E8-22D7919CB46E}" type="datetime1">
              <a:rPr lang="ru-RU" smtClean="0"/>
              <a:t>27.12.2024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97165A-551A-48BC-820A-2B6675CA2424}"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15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A8FD25-85B0-4099-BBFB-3C671C9CF543}" type="datetime1">
              <a:rPr lang="ru-RU" smtClean="0"/>
              <a:t>27.12.2024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68481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CFDF93-B53D-42CC-9662-F9C13A2019DB}" type="datetime1">
              <a:rPr lang="ru-RU" smtClean="0"/>
              <a:t>27.12.2024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78069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020309-C970-4B6D-AE97-077F40C01049}" type="datetime1">
              <a:rPr lang="ru-RU" smtClean="0"/>
              <a:t>27.12.2024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23541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CC22EC-3F9D-4E57-9FD6-559AA6FB85D7}" type="datetime1">
              <a:rPr lang="ru-RU" smtClean="0"/>
              <a:t>27.12.2024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7165A-551A-48BC-820A-2B6675CA2424}"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03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0BBC12-43F3-4999-8F4D-239731984014}" type="datetime1">
              <a:rPr lang="ru-RU" smtClean="0"/>
              <a:t>27.12.2024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94132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A51D9B5-CFC4-41CE-8087-08B7C3942CA3}" type="datetime1">
              <a:rPr lang="ru-RU" smtClean="0"/>
              <a:t>27.12.2024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70294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818E89-44E3-4D23-AFE1-0D177C6C47CA}" type="datetime1">
              <a:rPr lang="ru-RU" smtClean="0"/>
              <a:t>27.12.2024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0385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FF59E-BA64-4AF8-9E99-BFF12B52347D}" type="datetime1">
              <a:rPr lang="ru-RU" smtClean="0"/>
              <a:t>27.12.2024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323240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0D45B0-A576-4918-B86F-ED255345BD6D}" type="datetime1">
              <a:rPr lang="ru-RU" smtClean="0"/>
              <a:t>27.12.2024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84735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37B89C-02B0-48F7-933F-82F08AB7FB3B}" type="datetime1">
              <a:rPr lang="ru-RU" smtClean="0"/>
              <a:t>27.12.2024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7165A-551A-48BC-820A-2B6675CA2424}" type="slidenum">
              <a:rPr lang="ru-RU" smtClean="0"/>
              <a:t>‹#›</a:t>
            </a:fld>
            <a:endParaRPr lang="ru-RU"/>
          </a:p>
        </p:txBody>
      </p:sp>
    </p:spTree>
    <p:extLst>
      <p:ext uri="{BB962C8B-B14F-4D97-AF65-F5344CB8AC3E}">
        <p14:creationId xmlns:p14="http://schemas.microsoft.com/office/powerpoint/2010/main" val="17398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92EB44-216C-4FE0-9DC8-CF896C48DB60}" type="datetime1">
              <a:rPr lang="ru-RU" smtClean="0"/>
              <a:t>27.12.2024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897165A-551A-48BC-820A-2B6675CA2424}" type="slidenum">
              <a:rPr lang="ru-RU" smtClean="0"/>
              <a:t>‹#›</a:t>
            </a:fld>
            <a:endParaRPr lang="ru-RU"/>
          </a:p>
        </p:txBody>
      </p:sp>
    </p:spTree>
    <p:extLst>
      <p:ext uri="{BB962C8B-B14F-4D97-AF65-F5344CB8AC3E}">
        <p14:creationId xmlns:p14="http://schemas.microsoft.com/office/powerpoint/2010/main" val="1660379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290" y="2239862"/>
            <a:ext cx="11719420" cy="1518406"/>
          </a:xfrm>
        </p:spPr>
        <p:txBody>
          <a:bodyPr>
            <a:normAutofit/>
          </a:bodyPr>
          <a:lstStyle/>
          <a:p>
            <a:r>
              <a:rPr lang="ru-RU" sz="5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ОТЧЕТ</a:t>
            </a: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результатах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контрольного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мероприятия</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7774" y="3319669"/>
            <a:ext cx="11648391" cy="1680386"/>
          </a:xfrm>
        </p:spPr>
        <p:txBody>
          <a:bodyPr>
            <a:noAutofit/>
          </a:bodyPr>
          <a:lstStyle/>
          <a:p>
            <a:endParaRPr lang="ru-RU" sz="105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«Выборочная проверка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целевого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эффективного использования средств бюджета Петропавловск-Камчатского городского округа, в части исполнения мероприятия «Приобретение объектов недвижимого имущества с целью исполнения полномочий Управления имущественных и земельных отношений администрации Петропавловск-Камчатского городского округа» подпрограммы 2 «Управление, распоряжение и приобретение имущества, вовлеченного в земельные правоотношения» муниципальной программы «Управление муниципальным имуществом Петропавловск-Камчатского городского округа</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иные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периоды)</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11115414" y="5855516"/>
            <a:ext cx="847288" cy="1036542"/>
          </a:xfrm>
        </p:spPr>
        <p:txBody>
          <a:bodyPr/>
          <a:lstStyle/>
          <a:p>
            <a:fld id="{A897165A-551A-48BC-820A-2B6675CA2424}"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4472" y="1616745"/>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городского округа</a:t>
            </a:r>
          </a:p>
        </p:txBody>
      </p:sp>
      <p:pic>
        <p:nvPicPr>
          <p:cNvPr id="6" name="Рисунок 5"/>
          <p:cNvPicPr>
            <a:picLocks noChangeAspect="1"/>
          </p:cNvPicPr>
          <p:nvPr/>
        </p:nvPicPr>
        <p:blipFill>
          <a:blip r:embed="rId3"/>
          <a:stretch>
            <a:fillRect/>
          </a:stretch>
        </p:blipFill>
        <p:spPr>
          <a:xfrm>
            <a:off x="5405609" y="578973"/>
            <a:ext cx="1359517" cy="1306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11197226" y="5930782"/>
            <a:ext cx="683664" cy="658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48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766" y="454707"/>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516709" y="995045"/>
            <a:ext cx="10789920" cy="4296864"/>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73050" lvl="1" indent="261938" algn="just">
              <a:buNone/>
            </a:pPr>
            <a:r>
              <a:rPr lang="ru-RU" dirty="0">
                <a:solidFill>
                  <a:schemeClr val="tx1"/>
                </a:solidFill>
                <a:latin typeface="Times New Roman" panose="02020603050405020304" pitchFamily="18" charset="0"/>
                <a:cs typeface="Times New Roman" panose="02020603050405020304" pitchFamily="18" charset="0"/>
              </a:rPr>
              <a:t>10. Основная цель проведения выборочного визуального осмотра, а именно оценка обеспечения сохранности муниципального имущества, составляющего казну городского округа, изъятого путем выкупа объектов недвижимого имущества: нежилых помещений в многоквартирных домах, признанных аварийными и подлежащими сносу и реконструкции; объектов недвижимого имущества (гаражных боксов, земельных участков) для муниципальных нужд с целью последующего строительства, реконструкции объектов местного значения, предусмотренных документами территориального планирования и документацией по планированию территории, </a:t>
            </a:r>
            <a:r>
              <a:rPr lang="ru-RU" dirty="0" smtClean="0">
                <a:solidFill>
                  <a:schemeClr val="tx1"/>
                </a:solidFill>
                <a:latin typeface="Times New Roman" panose="02020603050405020304" pitchFamily="18" charset="0"/>
                <a:cs typeface="Times New Roman" panose="02020603050405020304" pitchFamily="18" charset="0"/>
              </a:rPr>
              <a:t>достигнута.</a:t>
            </a:r>
          </a:p>
          <a:p>
            <a:pPr marL="273050" lvl="1" indent="261938" algn="just">
              <a:buNone/>
            </a:pPr>
            <a:endParaRPr lang="ru-RU" dirty="0" smtClean="0">
              <a:solidFill>
                <a:schemeClr val="tx1"/>
              </a:solidFill>
              <a:latin typeface="Times New Roman" panose="02020603050405020304" pitchFamily="18" charset="0"/>
              <a:cs typeface="Times New Roman" panose="02020603050405020304" pitchFamily="18" charset="0"/>
            </a:endParaRPr>
          </a:p>
          <a:p>
            <a:pPr marL="273050" lvl="1" indent="261938" algn="just">
              <a:buNone/>
            </a:pPr>
            <a:r>
              <a:rPr lang="ru-RU" dirty="0" smtClean="0">
                <a:solidFill>
                  <a:schemeClr val="tx1"/>
                </a:solidFill>
                <a:latin typeface="Times New Roman" panose="02020603050405020304" pitchFamily="18" charset="0"/>
                <a:cs typeface="Times New Roman" panose="02020603050405020304" pitchFamily="18" charset="0"/>
              </a:rPr>
              <a:t>10.1. Визуальный </a:t>
            </a:r>
            <a:r>
              <a:rPr lang="ru-RU" dirty="0">
                <a:solidFill>
                  <a:schemeClr val="tx1"/>
                </a:solidFill>
                <a:latin typeface="Times New Roman" panose="02020603050405020304" pitchFamily="18" charset="0"/>
                <a:cs typeface="Times New Roman" panose="02020603050405020304" pitchFamily="18" charset="0"/>
              </a:rPr>
              <a:t>осмотр проведен в отношении объектов муниципального имущества, составляющего казну городского округа, изъятого путем выкупа объектов недвижимого имущества у собственников на основании статьи 49 ЗК РФ, главы VII.1 ЗК РФ, статьей 279, 281 ГК РФ, Постановлений администрации городского округа от 28.01.2021 № 65, от 27.05.2021 № 1082, от 01.12.2022 № 2619 (гаражные боксы, земельные участки). Количество объектов муниципальной собственности на вышеуказанной территории – 29 единиц с общей площадью 14 231,5 </a:t>
            </a:r>
            <a:r>
              <a:rPr lang="ru-RU" dirty="0" smtClean="0">
                <a:solidFill>
                  <a:schemeClr val="tx1"/>
                </a:solidFill>
                <a:latin typeface="Times New Roman" panose="02020603050405020304" pitchFamily="18" charset="0"/>
                <a:cs typeface="Times New Roman" panose="02020603050405020304" pitchFamily="18" charset="0"/>
              </a:rPr>
              <a:t>м</a:t>
            </a:r>
            <a:r>
              <a:rPr lang="ru-RU" baseline="30000" dirty="0" smtClean="0">
                <a:solidFill>
                  <a:schemeClr val="tx1"/>
                </a:solidFill>
                <a:latin typeface="Times New Roman" panose="02020603050405020304" pitchFamily="18" charset="0"/>
                <a:cs typeface="Times New Roman" panose="02020603050405020304" pitchFamily="18" charset="0"/>
              </a:rPr>
              <a:t>2</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3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19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C:\Users\Ali\Downloads\WhatsApp Image 2024-11-07 at 15.39.2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017" y="4445000"/>
            <a:ext cx="3098483" cy="2032000"/>
          </a:xfrm>
          <a:prstGeom prst="rect">
            <a:avLst/>
          </a:prstGeom>
          <a:ln>
            <a:noFill/>
          </a:ln>
          <a:effectLst>
            <a:softEdge rad="112500"/>
          </a:effectLst>
        </p:spPr>
      </p:pic>
      <p:sp>
        <p:nvSpPr>
          <p:cNvPr id="2" name="Заголовок 1"/>
          <p:cNvSpPr>
            <a:spLocks noGrp="1"/>
          </p:cNvSpPr>
          <p:nvPr>
            <p:ph type="title"/>
          </p:nvPr>
        </p:nvSpPr>
        <p:spPr>
          <a:xfrm>
            <a:off x="959224" y="382134"/>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551633" y="707027"/>
            <a:ext cx="10751367" cy="1617073"/>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indent="490538" algn="just">
              <a:buNone/>
            </a:pPr>
            <a:r>
              <a:rPr lang="ru-RU" sz="1700" dirty="0">
                <a:solidFill>
                  <a:schemeClr val="tx1"/>
                </a:solidFill>
                <a:latin typeface="Times New Roman" panose="02020603050405020304" pitchFamily="18" charset="0"/>
                <a:cs typeface="Times New Roman" panose="02020603050405020304" pitchFamily="18" charset="0"/>
              </a:rPr>
              <a:t>Основные нарушения и недостатки по итогам выборочного визуального осмотра объектов недвижимого имущества муниципальной собственности расположенных по адресу г. Петропавловск-Камчатский, ш. Петропавловское, ГСК 158</a:t>
            </a:r>
            <a:r>
              <a:rPr lang="ru-RU" sz="1700" dirty="0" smtClean="0">
                <a:solidFill>
                  <a:schemeClr val="tx1"/>
                </a:solidFill>
                <a:latin typeface="Times New Roman" panose="02020603050405020304" pitchFamily="18" charset="0"/>
                <a:cs typeface="Times New Roman" panose="02020603050405020304" pitchFamily="18" charset="0"/>
              </a:rPr>
              <a:t>:</a:t>
            </a:r>
          </a:p>
          <a:p>
            <a:pPr marL="330200" lvl="0" indent="-285750" algn="just">
              <a:buFont typeface="Wingdings" panose="05000000000000000000" pitchFamily="2" charset="2"/>
              <a:buChar char="ü"/>
            </a:pPr>
            <a:r>
              <a:rPr lang="ru-RU" sz="1700" dirty="0">
                <a:solidFill>
                  <a:schemeClr val="tx1"/>
                </a:solidFill>
                <a:latin typeface="Times New Roman" panose="02020603050405020304" pitchFamily="18" charset="0"/>
                <a:cs typeface="Times New Roman" panose="02020603050405020304" pitchFamily="18" charset="0"/>
              </a:rPr>
              <a:t>В отношении некоторых объектов контроль за содержанием и сохранностью объектов муниципальной собственности расположенных по адресу г. Петропавловск-Камчатский, ш. Петропавловское, ГСК 158, обеспечен не в полном объеме;</a:t>
            </a:r>
          </a:p>
          <a:p>
            <a:pPr marL="45720" indent="0" algn="just">
              <a:buNone/>
            </a:pPr>
            <a:endParaRPr lang="ru-RU" sz="24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300" dirty="0" smtClean="0">
              <a:solidFill>
                <a:schemeClr val="tx1"/>
              </a:solidFill>
              <a:latin typeface="Times New Roman" panose="02020603050405020304" pitchFamily="18" charset="0"/>
              <a:cs typeface="Times New Roman" panose="02020603050405020304" pitchFamily="18" charset="0"/>
            </a:endParaRPr>
          </a:p>
        </p:txBody>
      </p:sp>
      <p:pic>
        <p:nvPicPr>
          <p:cNvPr id="6" name="Рисунок 5" descr="C:\Users\Ali\AppData\Local\Microsoft\Windows\INetCache\Content.Word\2024-11-07_14-58-24.png"/>
          <p:cNvPicPr/>
          <p:nvPr/>
        </p:nvPicPr>
        <p:blipFill>
          <a:blip r:embed="rId4">
            <a:extLst>
              <a:ext uri="{28A0092B-C50C-407E-A947-70E740481C1C}">
                <a14:useLocalDpi xmlns:a14="http://schemas.microsoft.com/office/drawing/2010/main" val="0"/>
              </a:ext>
            </a:extLst>
          </a:blip>
          <a:srcRect/>
          <a:stretch>
            <a:fillRect/>
          </a:stretch>
        </p:blipFill>
        <p:spPr bwMode="auto">
          <a:xfrm>
            <a:off x="483826" y="2330587"/>
            <a:ext cx="3278549" cy="2289038"/>
          </a:xfrm>
          <a:prstGeom prst="rect">
            <a:avLst/>
          </a:prstGeom>
          <a:ln>
            <a:noFill/>
          </a:ln>
          <a:effectLst>
            <a:softEdge rad="112500"/>
          </a:effectLst>
        </p:spPr>
      </p:pic>
      <p:sp>
        <p:nvSpPr>
          <p:cNvPr id="3" name="TextBox 2"/>
          <p:cNvSpPr txBox="1"/>
          <p:nvPr/>
        </p:nvSpPr>
        <p:spPr>
          <a:xfrm>
            <a:off x="700955" y="2372083"/>
            <a:ext cx="2918545" cy="523220"/>
          </a:xfrm>
          <a:prstGeom prst="rect">
            <a:avLst/>
          </a:prstGeom>
          <a:solidFill>
            <a:schemeClr val="accent1">
              <a:lumMod val="20000"/>
              <a:lumOff val="80000"/>
            </a:schemeClr>
          </a:solidFill>
        </p:spPr>
        <p:txBody>
          <a:bodyPr wrap="square" rtlCol="0">
            <a:spAutoFit/>
          </a:bodyPr>
          <a:lstStyle/>
          <a:p>
            <a:pPr lvl="0" algn="ctr"/>
            <a:r>
              <a:rPr lang="ru-RU" sz="1400" dirty="0">
                <a:latin typeface="Times New Roman" panose="02020603050405020304" pitchFamily="18" charset="0"/>
                <a:cs typeface="Times New Roman" panose="02020603050405020304" pitchFamily="18" charset="0"/>
              </a:rPr>
              <a:t>Ряд 2 боксы 17-30, </a:t>
            </a:r>
            <a:endParaRPr lang="ru-RU" sz="1400" dirty="0" smtClean="0">
              <a:latin typeface="Times New Roman" panose="02020603050405020304" pitchFamily="18" charset="0"/>
              <a:cs typeface="Times New Roman" panose="02020603050405020304" pitchFamily="18" charset="0"/>
            </a:endParaRPr>
          </a:p>
          <a:p>
            <a:pPr lvl="0" algn="ctr"/>
            <a:r>
              <a:rPr lang="ru-RU" sz="1400" dirty="0" smtClean="0">
                <a:latin typeface="Times New Roman" panose="02020603050405020304" pitchFamily="18" charset="0"/>
                <a:cs typeface="Times New Roman" panose="02020603050405020304" pitchFamily="18" charset="0"/>
              </a:rPr>
              <a:t>Бокс </a:t>
            </a:r>
            <a:r>
              <a:rPr lang="ru-RU" sz="1400" dirty="0">
                <a:latin typeface="Times New Roman" panose="02020603050405020304" pitchFamily="18" charset="0"/>
                <a:cs typeface="Times New Roman" panose="02020603050405020304" pitchFamily="18" charset="0"/>
              </a:rPr>
              <a:t>21, площадь 62,8 </a:t>
            </a:r>
            <a:r>
              <a:rPr lang="ru-RU" sz="1400" dirty="0" smtClean="0">
                <a:latin typeface="Times New Roman" panose="02020603050405020304" pitchFamily="18" charset="0"/>
                <a:cs typeface="Times New Roman" panose="02020603050405020304" pitchFamily="18" charset="0"/>
              </a:rPr>
              <a:t>м</a:t>
            </a:r>
            <a:r>
              <a:rPr lang="ru-RU" sz="1400" baseline="300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pic>
        <p:nvPicPr>
          <p:cNvPr id="9" name="Рисунок 8" descr="C:\Users\Ali\Downloads\WhatsApp Image 2024-11-07 at 13.37.40.jpeg"/>
          <p:cNvPicPr/>
          <p:nvPr/>
        </p:nvPicPr>
        <p:blipFill rotWithShape="1">
          <a:blip r:embed="rId5" cstate="print">
            <a:extLst>
              <a:ext uri="{28A0092B-C50C-407E-A947-70E740481C1C}">
                <a14:useLocalDpi xmlns:a14="http://schemas.microsoft.com/office/drawing/2010/main" val="0"/>
              </a:ext>
            </a:extLst>
          </a:blip>
          <a:srcRect l="5299" r="4819" b="7493"/>
          <a:stretch/>
        </p:blipFill>
        <p:spPr bwMode="auto">
          <a:xfrm>
            <a:off x="419734" y="4439101"/>
            <a:ext cx="3317603" cy="2044249"/>
          </a:xfrm>
          <a:prstGeom prst="rect">
            <a:avLst/>
          </a:prstGeom>
          <a:ln>
            <a:noFill/>
          </a:ln>
          <a:effectLst>
            <a:softEdge rad="112500"/>
          </a:effectLst>
          <a:extLst>
            <a:ext uri="{53640926-AAD7-44D8-BBD7-CCE9431645EC}">
              <a14:shadowObscured xmlns:a14="http://schemas.microsoft.com/office/drawing/2010/main"/>
            </a:ext>
          </a:extLst>
        </p:spPr>
      </p:pic>
      <p:sp>
        <p:nvSpPr>
          <p:cNvPr id="10" name="TextBox 9"/>
          <p:cNvSpPr txBox="1"/>
          <p:nvPr/>
        </p:nvSpPr>
        <p:spPr>
          <a:xfrm>
            <a:off x="790303" y="6278602"/>
            <a:ext cx="10207897" cy="307777"/>
          </a:xfrm>
          <a:prstGeom prst="rect">
            <a:avLst/>
          </a:prstGeom>
          <a:solidFill>
            <a:schemeClr val="accent1">
              <a:lumMod val="20000"/>
              <a:lumOff val="80000"/>
            </a:schemeClr>
          </a:solidFill>
        </p:spPr>
        <p:txBody>
          <a:bodyPr wrap="square" rtlCol="0">
            <a:spAutoFit/>
          </a:bodyPr>
          <a:lstStyle/>
          <a:p>
            <a:pPr algn="just"/>
            <a:r>
              <a:rPr lang="ru-RU" sz="1400" dirty="0" smtClean="0">
                <a:latin typeface="Times New Roman" panose="02020603050405020304" pitchFamily="18" charset="0"/>
                <a:cs typeface="Times New Roman" panose="02020603050405020304" pitchFamily="18" charset="0"/>
              </a:rPr>
              <a:t>Отчет </a:t>
            </a:r>
            <a:r>
              <a:rPr lang="ru-RU" sz="1400" dirty="0">
                <a:latin typeface="Times New Roman" panose="02020603050405020304" pitchFamily="18" charset="0"/>
                <a:cs typeface="Times New Roman" panose="02020603050405020304" pitchFamily="18" charset="0"/>
              </a:rPr>
              <a:t>об оценке недвижимого имущества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3690-22, </a:t>
            </a:r>
            <a:r>
              <a:rPr lang="ru-RU" sz="1400" dirty="0" smtClean="0">
                <a:latin typeface="Times New Roman" panose="02020603050405020304" pitchFamily="18" charset="0"/>
                <a:cs typeface="Times New Roman" panose="02020603050405020304" pitchFamily="18" charset="0"/>
              </a:rPr>
              <a:t>составлен </a:t>
            </a:r>
            <a:r>
              <a:rPr lang="ru-RU" sz="1400" dirty="0">
                <a:latin typeface="Times New Roman" panose="02020603050405020304" pitchFamily="18" charset="0"/>
                <a:cs typeface="Times New Roman" panose="02020603050405020304" pitchFamily="18" charset="0"/>
              </a:rPr>
              <a:t>28.06.2022 </a:t>
            </a:r>
            <a:r>
              <a:rPr lang="ru-RU" sz="1400" dirty="0" smtClean="0">
                <a:latin typeface="Times New Roman" panose="02020603050405020304" pitchFamily="18" charset="0"/>
                <a:cs typeface="Times New Roman" panose="02020603050405020304" pitchFamily="18" charset="0"/>
              </a:rPr>
              <a:t>ООО Агентство </a:t>
            </a:r>
            <a:r>
              <a:rPr lang="ru-RU" sz="1400" dirty="0">
                <a:latin typeface="Times New Roman" panose="02020603050405020304" pitchFamily="18" charset="0"/>
                <a:cs typeface="Times New Roman" panose="02020603050405020304" pitchFamily="18" charset="0"/>
              </a:rPr>
              <a:t>финансовых консультантов «Концепт</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1" name="Рисунок 10" descr="C:\Users\Ali\AppData\Local\Microsoft\Windows\INetCache\Content.Word\2024-11-07_14-40-40.png"/>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4808" y="2311357"/>
            <a:ext cx="3111409" cy="2181903"/>
          </a:xfrm>
          <a:prstGeom prst="rect">
            <a:avLst/>
          </a:prstGeom>
          <a:ln>
            <a:noFill/>
          </a:ln>
          <a:effectLst>
            <a:softEdge rad="112500"/>
          </a:effectLst>
        </p:spPr>
      </p:pic>
      <p:sp>
        <p:nvSpPr>
          <p:cNvPr id="14" name="TextBox 13"/>
          <p:cNvSpPr txBox="1"/>
          <p:nvPr/>
        </p:nvSpPr>
        <p:spPr>
          <a:xfrm>
            <a:off x="3873500" y="2260600"/>
            <a:ext cx="2959100" cy="523220"/>
          </a:xfrm>
          <a:prstGeom prst="rect">
            <a:avLst/>
          </a:prstGeom>
          <a:solidFill>
            <a:schemeClr val="accent1">
              <a:lumMod val="20000"/>
              <a:lumOff val="80000"/>
            </a:schemeClr>
          </a:solid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Ряд 2 боксы 17-30, бокс № 22, площадь 65,8 м</a:t>
            </a:r>
            <a:r>
              <a:rPr lang="ru-RU" sz="1400" baseline="300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pic>
        <p:nvPicPr>
          <p:cNvPr id="15" name="Рисунок 14" descr="C:\Users\Ali\Downloads\WhatsApp Image 2024-11-07 at 16.26.05.jpeg"/>
          <p:cNvPicPr/>
          <p:nvPr/>
        </p:nvPicPr>
        <p:blipFill rotWithShape="1">
          <a:blip r:embed="rId8" cstate="print">
            <a:extLst>
              <a:ext uri="{28A0092B-C50C-407E-A947-70E740481C1C}">
                <a14:useLocalDpi xmlns:a14="http://schemas.microsoft.com/office/drawing/2010/main" val="0"/>
              </a:ext>
            </a:extLst>
          </a:blip>
          <a:srcRect t="9152" r="-998"/>
          <a:stretch/>
        </p:blipFill>
        <p:spPr bwMode="auto">
          <a:xfrm>
            <a:off x="7340600" y="2235200"/>
            <a:ext cx="3873500" cy="2184400"/>
          </a:xfrm>
          <a:prstGeom prst="rect">
            <a:avLst/>
          </a:prstGeom>
          <a:ln>
            <a:noFill/>
          </a:ln>
          <a:effectLst>
            <a:softEdge rad="112500"/>
          </a:effectLst>
        </p:spPr>
      </p:pic>
      <p:pic>
        <p:nvPicPr>
          <p:cNvPr id="17" name="Рисунок 16" descr="C:\Users\Ali\Downloads\WhatsApp Image 2024-11-07 at 16.19.33 (2).jpeg"/>
          <p:cNvPicPr/>
          <p:nvPr/>
        </p:nvPicPr>
        <p:blipFill rotWithShape="1">
          <a:blip r:embed="rId9" cstate="print">
            <a:extLst>
              <a:ext uri="{28A0092B-C50C-407E-A947-70E740481C1C}">
                <a14:useLocalDpi xmlns:a14="http://schemas.microsoft.com/office/drawing/2010/main" val="0"/>
              </a:ext>
            </a:extLst>
          </a:blip>
          <a:srcRect b="21107"/>
          <a:stretch/>
        </p:blipFill>
        <p:spPr bwMode="auto">
          <a:xfrm>
            <a:off x="7218680" y="4180523"/>
            <a:ext cx="4147820" cy="2080578"/>
          </a:xfrm>
          <a:prstGeom prst="rect">
            <a:avLst/>
          </a:prstGeom>
          <a:ln>
            <a:noFill/>
          </a:ln>
          <a:effectLst>
            <a:softEdge rad="112500"/>
          </a:effectLst>
          <a:extLst>
            <a:ext uri="{53640926-AAD7-44D8-BBD7-CCE9431645EC}">
              <a14:shadowObscured xmlns:a14="http://schemas.microsoft.com/office/drawing/2010/main"/>
            </a:ext>
          </a:extLst>
        </p:spPr>
      </p:pic>
      <p:sp>
        <p:nvSpPr>
          <p:cNvPr id="18" name="TextBox 17"/>
          <p:cNvSpPr txBox="1"/>
          <p:nvPr/>
        </p:nvSpPr>
        <p:spPr>
          <a:xfrm>
            <a:off x="7962900" y="2159000"/>
            <a:ext cx="2641600" cy="523220"/>
          </a:xfrm>
          <a:prstGeom prst="rect">
            <a:avLst/>
          </a:prstGeom>
          <a:solidFill>
            <a:schemeClr val="accent1">
              <a:lumMod val="20000"/>
              <a:lumOff val="80000"/>
            </a:schemeClr>
          </a:solid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Ряд 2 боксы 17-30, бокс № 25</a:t>
            </a:r>
            <a:r>
              <a:rPr lang="ru-RU" sz="1400" dirty="0" smtClean="0">
                <a:latin typeface="Times New Roman" panose="02020603050405020304" pitchFamily="18" charset="0"/>
                <a:cs typeface="Times New Roman" panose="02020603050405020304" pitchFamily="18" charset="0"/>
              </a:rPr>
              <a:t>,</a:t>
            </a:r>
          </a:p>
          <a:p>
            <a:pPr algn="ctr"/>
            <a:r>
              <a:rPr lang="ru-RU" sz="1400" dirty="0" smtClean="0">
                <a:latin typeface="Times New Roman" panose="02020603050405020304" pitchFamily="18" charset="0"/>
                <a:cs typeface="Times New Roman" panose="02020603050405020304" pitchFamily="18" charset="0"/>
              </a:rPr>
              <a:t>площадь </a:t>
            </a:r>
            <a:r>
              <a:rPr lang="ru-RU" sz="1400" dirty="0">
                <a:latin typeface="Times New Roman" panose="02020603050405020304" pitchFamily="18" charset="0"/>
                <a:cs typeface="Times New Roman" panose="02020603050405020304" pitchFamily="18" charset="0"/>
              </a:rPr>
              <a:t>57,4 м</a:t>
            </a:r>
            <a:r>
              <a:rPr lang="ru-RU" sz="1400" baseline="30000" dirty="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505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422" y="420947"/>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313765" y="835253"/>
            <a:ext cx="11537496"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indent="400050" algn="just">
              <a:spcBef>
                <a:spcPts val="500"/>
              </a:spcBef>
              <a:buNone/>
            </a:pPr>
            <a:endParaRPr lang="ru-RU" sz="17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7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700" dirty="0" smtClean="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700" dirty="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7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700" dirty="0" smtClean="0">
              <a:solidFill>
                <a:schemeClr val="tx1"/>
              </a:solidFill>
              <a:latin typeface="Times New Roman" panose="02020603050405020304" pitchFamily="18" charset="0"/>
              <a:cs typeface="Times New Roman" panose="02020603050405020304" pitchFamily="18" charset="0"/>
            </a:endParaRPr>
          </a:p>
          <a:p>
            <a:endParaRPr lang="ru-RU" sz="1700" dirty="0" smtClean="0">
              <a:solidFill>
                <a:schemeClr val="tx1"/>
              </a:solidFill>
              <a:latin typeface="Times New Roman" panose="02020603050405020304" pitchFamily="18" charset="0"/>
              <a:cs typeface="Times New Roman" panose="02020603050405020304" pitchFamily="18" charset="0"/>
            </a:endParaRPr>
          </a:p>
          <a:p>
            <a:endParaRPr lang="ru-RU" sz="1700" dirty="0">
              <a:solidFill>
                <a:schemeClr val="tx1"/>
              </a:solidFill>
              <a:latin typeface="Times New Roman" panose="02020603050405020304" pitchFamily="18" charset="0"/>
              <a:cs typeface="Times New Roman" panose="02020603050405020304" pitchFamily="18" charset="0"/>
            </a:endParaRPr>
          </a:p>
          <a:p>
            <a:endParaRPr lang="ru-RU" sz="1700" dirty="0" smtClean="0">
              <a:solidFill>
                <a:schemeClr val="tx1"/>
              </a:solidFill>
              <a:latin typeface="Times New Roman" panose="02020603050405020304" pitchFamily="18" charset="0"/>
              <a:cs typeface="Times New Roman" panose="02020603050405020304" pitchFamily="18" charset="0"/>
            </a:endParaRPr>
          </a:p>
          <a:p>
            <a:endParaRPr lang="ru-RU" sz="17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7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7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7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73100" y="830044"/>
            <a:ext cx="11010900" cy="2929200"/>
          </a:xfrm>
          <a:prstGeom prst="rect">
            <a:avLst/>
          </a:prstGeom>
        </p:spPr>
        <p:txBody>
          <a:bodyPr wrap="square">
            <a:spAutoFit/>
          </a:bodyPr>
          <a:lstStyle/>
          <a:p>
            <a:pPr lvl="0" indent="355600" algn="just">
              <a:lnSpc>
                <a:spcPct val="107000"/>
              </a:lnSpc>
              <a:spcAft>
                <a:spcPts val="800"/>
              </a:spcAft>
              <a:buFont typeface="Wingdings" panose="05000000000000000000" pitchFamily="2" charset="2"/>
              <a:buChar char="ü"/>
              <a:tabLst>
                <a:tab pos="630555" algn="l"/>
              </a:tabLs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приняты надлежащие меры по ограничению свободного доступа для неопределенного круга лиц в объекты муниципальной собственности, в том числе в объекты, муниципальной собственности, которые потенциально опасны с точки зрения общественной безопасности</a:t>
            </a:r>
            <a:r>
              <a:rPr lang="ru-RU"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indent="355600" algn="just">
              <a:buFont typeface="Wingdings" panose="05000000000000000000" pitchFamily="2" charset="2"/>
              <a:buChar char="ü"/>
            </a:pPr>
            <a:r>
              <a:rPr lang="ru-RU" sz="1600" dirty="0" smtClean="0">
                <a:latin typeface="Times New Roman" panose="02020603050405020304" pitchFamily="18" charset="0"/>
                <a:cs typeface="Times New Roman" panose="02020603050405020304" pitchFamily="18" charset="0"/>
              </a:rPr>
              <a:t>По объекту Ряд 1 боксы 1-16, бокс № 7, площадь 102,3/71,9 м</a:t>
            </a:r>
            <a:r>
              <a:rPr lang="ru-RU" sz="1600" baseline="300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кадастровый номер 41:01:0010130:1938 установлено отсутствие металлических ворот, а также металлической конструкции (помещения) площадью 39,7 м</a:t>
            </a:r>
            <a:r>
              <a:rPr lang="ru-RU" sz="1600" baseline="300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примыкающей к основной части гаражного бокса № 7.</a:t>
            </a:r>
          </a:p>
          <a:p>
            <a:pPr indent="355600" algn="just"/>
            <a:r>
              <a:rPr lang="ru-RU" sz="1600" dirty="0" smtClean="0">
                <a:latin typeface="Times New Roman" panose="02020603050405020304" pitchFamily="18" charset="0"/>
                <a:cs typeface="Times New Roman" panose="02020603050405020304" pitchFamily="18" charset="0"/>
              </a:rPr>
              <a:t>Позиция 7 Письма Управления имущественных и земельных отношений от 12.07.2024 № 01-06-01/5616-Д/24 направленного в адрес Управления архитектуры и градостроительства администрации городского округа, содержит объект для сноса (демонтажа) бокса № 7 (Ряд 1 боксы 1-16), площадью 102,3 м</a:t>
            </a:r>
            <a:r>
              <a:rPr lang="ru-RU" sz="1600" baseline="300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кадастровый номер 41:01:0010130:1938, тогда как фактическая его площадь составляет 62,6 м</a:t>
            </a:r>
            <a:r>
              <a:rPr lang="ru-RU" sz="1600" baseline="300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или на 39,7 м</a:t>
            </a:r>
            <a:r>
              <a:rPr lang="ru-RU" sz="1600" baseline="300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меньше, примыкающей к основной части гаражного бокса № 7;</a:t>
            </a:r>
          </a:p>
          <a:p>
            <a:pPr lvl="0" algn="just">
              <a:lnSpc>
                <a:spcPct val="107000"/>
              </a:lnSpc>
              <a:spcAft>
                <a:spcPts val="800"/>
              </a:spcAft>
              <a:tabLst>
                <a:tab pos="630555" algn="l"/>
              </a:tabLs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descr="C:\Users\Ali\Downloads\WhatsApp Image 2024-11-11 at 13.36.37 (1).jpeg"/>
          <p:cNvPicPr/>
          <p:nvPr/>
        </p:nvPicPr>
        <p:blipFill rotWithShape="1">
          <a:blip r:embed="rId3" cstate="print">
            <a:extLst>
              <a:ext uri="{28A0092B-C50C-407E-A947-70E740481C1C}">
                <a14:useLocalDpi xmlns:a14="http://schemas.microsoft.com/office/drawing/2010/main" val="0"/>
              </a:ext>
            </a:extLst>
          </a:blip>
          <a:srcRect l="6640" t="13683" r="14401" b="2137"/>
          <a:stretch/>
        </p:blipFill>
        <p:spPr bwMode="auto">
          <a:xfrm>
            <a:off x="304800" y="3479801"/>
            <a:ext cx="3670300" cy="2641600"/>
          </a:xfrm>
          <a:prstGeom prst="rect">
            <a:avLst/>
          </a:prstGeom>
          <a:ln>
            <a:noFill/>
          </a:ln>
          <a:effectLst>
            <a:softEdge rad="112500"/>
          </a:effectLst>
          <a:extLst>
            <a:ext uri="{53640926-AAD7-44D8-BBD7-CCE9431645EC}">
              <a14:shadowObscured xmlns:a14="http://schemas.microsoft.com/office/drawing/2010/main"/>
            </a:ext>
          </a:extLst>
        </p:spPr>
      </p:pic>
      <p:pic>
        <p:nvPicPr>
          <p:cNvPr id="16" name="Рисунок 15" descr="C:\Users\Ali\Downloads\WhatsApp Image 2024-11-11 at 13.54.24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4600" y="3468507"/>
            <a:ext cx="3135086" cy="2576694"/>
          </a:xfrm>
          <a:prstGeom prst="rect">
            <a:avLst/>
          </a:prstGeom>
          <a:ln>
            <a:noFill/>
          </a:ln>
          <a:effectLst>
            <a:softEdge rad="112500"/>
          </a:effectLst>
        </p:spPr>
      </p:pic>
      <p:sp>
        <p:nvSpPr>
          <p:cNvPr id="17" name="TextBox 16"/>
          <p:cNvSpPr txBox="1"/>
          <p:nvPr/>
        </p:nvSpPr>
        <p:spPr>
          <a:xfrm>
            <a:off x="266700" y="6032501"/>
            <a:ext cx="6883400" cy="523220"/>
          </a:xfrm>
          <a:prstGeom prst="rect">
            <a:avLst/>
          </a:prstGeom>
          <a:solidFill>
            <a:schemeClr val="accent1">
              <a:lumMod val="20000"/>
              <a:lumOff val="80000"/>
            </a:schemeClr>
          </a:solidFill>
        </p:spPr>
        <p:txBody>
          <a:bodyPr wrap="square" rtlCol="0">
            <a:spAutoFit/>
          </a:bodyPr>
          <a:lstStyle/>
          <a:p>
            <a:r>
              <a:rPr lang="ru-RU" sz="1400" dirty="0">
                <a:solidFill>
                  <a:srgbClr val="000000"/>
                </a:solidFill>
                <a:latin typeface="Times New Roman" panose="02020603050405020304" pitchFamily="18" charset="0"/>
                <a:ea typeface="Times New Roman" panose="02020603050405020304" pitchFamily="18" charset="0"/>
              </a:rPr>
              <a:t>Согласно данных с Единого государственного реестра недвижимости по объекту «Ряд 1 боксы 1-16, бокс № 7, площадь 102,3/71,9 </a:t>
            </a:r>
            <a:r>
              <a:rPr lang="ru-RU" sz="1400" dirty="0" smtClean="0">
                <a:solidFill>
                  <a:srgbClr val="000000"/>
                </a:solidFill>
                <a:latin typeface="Times New Roman" panose="02020603050405020304" pitchFamily="18" charset="0"/>
                <a:ea typeface="Times New Roman" panose="02020603050405020304" pitchFamily="18" charset="0"/>
              </a:rPr>
              <a:t>м</a:t>
            </a:r>
            <a:r>
              <a:rPr lang="ru-RU" sz="1400" baseline="30000" dirty="0" smtClean="0">
                <a:solidFill>
                  <a:srgbClr val="000000"/>
                </a:solidFill>
                <a:latin typeface="Times New Roman" panose="02020603050405020304" pitchFamily="18" charset="0"/>
                <a:ea typeface="Times New Roman" panose="02020603050405020304" pitchFamily="18" charset="0"/>
              </a:rPr>
              <a:t>2</a:t>
            </a:r>
            <a:r>
              <a:rPr lang="ru-RU" sz="1400" dirty="0" smtClean="0">
                <a:solidFill>
                  <a:srgbClr val="000000"/>
                </a:solidFill>
                <a:latin typeface="Times New Roman" panose="02020603050405020304" pitchFamily="18" charset="0"/>
                <a:ea typeface="Times New Roman" panose="02020603050405020304" pitchFamily="18" charset="0"/>
              </a:rPr>
              <a:t>, кадастровый номер 41:01:0010130:1938»</a:t>
            </a:r>
            <a:endParaRPr lang="ru-RU" sz="1400" dirty="0"/>
          </a:p>
        </p:txBody>
      </p:sp>
      <p:pic>
        <p:nvPicPr>
          <p:cNvPr id="15" name="Рисунок 14" descr="C:\Users\Ali\AppData\Local\Microsoft\Windows\INetCache\Content.Word\Документ Microsoft Publisher.jpg"/>
          <p:cNvPicPr/>
          <p:nvPr/>
        </p:nvPicPr>
        <p:blipFill rotWithShape="1">
          <a:blip r:embed="rId5" cstate="print">
            <a:extLst>
              <a:ext uri="{28A0092B-C50C-407E-A947-70E740481C1C}">
                <a14:useLocalDpi xmlns:a14="http://schemas.microsoft.com/office/drawing/2010/main" val="0"/>
              </a:ext>
            </a:extLst>
          </a:blip>
          <a:srcRect l="3935" t="5882" r="3970" b="5405"/>
          <a:stretch/>
        </p:blipFill>
        <p:spPr bwMode="auto">
          <a:xfrm>
            <a:off x="7023100" y="3454400"/>
            <a:ext cx="4625341" cy="314706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2852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973" y="451332"/>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431800" y="812117"/>
            <a:ext cx="11164698" cy="5655359"/>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lvl="0" indent="393700" algn="just">
              <a:buFont typeface="Wingdings" panose="05000000000000000000" pitchFamily="2" charset="2"/>
              <a:buChar char="ü"/>
            </a:pPr>
            <a:r>
              <a:rPr lang="ru-RU" sz="2000" dirty="0">
                <a:solidFill>
                  <a:schemeClr val="tx1"/>
                </a:solidFill>
                <a:latin typeface="Times New Roman" panose="02020603050405020304" pitchFamily="18" charset="0"/>
                <a:cs typeface="Times New Roman" panose="02020603050405020304" pitchFamily="18" charset="0"/>
              </a:rPr>
              <a:t>На территории ГСК 158, расположен бокс № 16, который признан по Решению Петропавловск-Камчатского городского суда Камчатского края от 28.06.2022 № 2-4070/2022 муниципальной собственностью и включен в состав казны городского округа. Состояние гаражного бокса неудовлетворительное. Нежилое помещение находится в заброшенном состоянии, долгое время не используется по назначению. Визуально внутренняя часть нежилого помещения в критическом состоянии, поскольку усматривает обрушения подвального помещения;</a:t>
            </a:r>
          </a:p>
          <a:p>
            <a:pPr marL="361950" indent="350838" algn="just">
              <a:buNone/>
            </a:pPr>
            <a:endParaRPr lang="ru-RU" dirty="0" smtClean="0">
              <a:solidFill>
                <a:schemeClr val="tx1"/>
              </a:solidFill>
              <a:latin typeface="Times New Roman" panose="02020603050405020304" pitchFamily="18" charset="0"/>
              <a:cs typeface="Times New Roman" panose="02020603050405020304" pitchFamily="18" charset="0"/>
            </a:endParaRPr>
          </a:p>
          <a:p>
            <a:pPr marL="361950" indent="350838" algn="just">
              <a:buNone/>
            </a:pPr>
            <a:endParaRPr lang="ru-RU" dirty="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4450" lvl="0" indent="407988">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buNone/>
            </a:pPr>
            <a:endParaRPr lang="ru-RU" sz="13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3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3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300" dirty="0" smtClean="0">
              <a:solidFill>
                <a:schemeClr val="tx1"/>
              </a:solidFill>
              <a:latin typeface="Times New Roman" panose="02020603050405020304" pitchFamily="18" charset="0"/>
              <a:cs typeface="Times New Roman" panose="02020603050405020304" pitchFamily="18" charset="0"/>
            </a:endParaRPr>
          </a:p>
        </p:txBody>
      </p:sp>
      <p:pic>
        <p:nvPicPr>
          <p:cNvPr id="9" name="Рисунок 8" descr="C:\Users\Ali\AppData\Local\Microsoft\Windows\INetCache\Content.Word\2024-11-11_15-36-16.png"/>
          <p:cNvPicPr/>
          <p:nvPr/>
        </p:nvPicPr>
        <p:blipFill rotWithShape="1">
          <a:blip r:embed="rId3" cstate="print">
            <a:extLst>
              <a:ext uri="{28A0092B-C50C-407E-A947-70E740481C1C}">
                <a14:useLocalDpi xmlns:a14="http://schemas.microsoft.com/office/drawing/2010/main" val="0"/>
              </a:ext>
            </a:extLst>
          </a:blip>
          <a:srcRect l="30435" t="17162" r="21044" b="1647"/>
          <a:stretch/>
        </p:blipFill>
        <p:spPr bwMode="auto">
          <a:xfrm>
            <a:off x="532130" y="2651760"/>
            <a:ext cx="4636770" cy="350774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Рисунок 9" descr="C:\Users\Ali\Downloads\WhatsApp Image 2024-11-11 at 15.56.48.jpeg"/>
          <p:cNvPicPr/>
          <p:nvPr/>
        </p:nvPicPr>
        <p:blipFill rotWithShape="1">
          <a:blip r:embed="rId4" cstate="print">
            <a:extLst>
              <a:ext uri="{28A0092B-C50C-407E-A947-70E740481C1C}">
                <a14:useLocalDpi xmlns:a14="http://schemas.microsoft.com/office/drawing/2010/main" val="0"/>
              </a:ext>
            </a:extLst>
          </a:blip>
          <a:srcRect l="15312" t="21450" r="27530" b="689"/>
          <a:stretch/>
        </p:blipFill>
        <p:spPr bwMode="auto">
          <a:xfrm>
            <a:off x="5295900" y="2616200"/>
            <a:ext cx="6273799" cy="35560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57423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1486" y="437400"/>
            <a:ext cx="10574079" cy="525759"/>
          </a:xfrm>
        </p:spPr>
        <p:txBody>
          <a:bodyPr>
            <a:norm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endParaRPr lang="ru-RU" sz="2400" dirty="0"/>
          </a:p>
        </p:txBody>
      </p:sp>
      <p:sp>
        <p:nvSpPr>
          <p:cNvPr id="4" name="Номер слайда 3"/>
          <p:cNvSpPr>
            <a:spLocks noGrp="1"/>
          </p:cNvSpPr>
          <p:nvPr>
            <p:ph type="sldNum" sz="quarter" idx="12"/>
          </p:nvPr>
        </p:nvSpPr>
        <p:spPr>
          <a:xfrm>
            <a:off x="10172311" y="6188277"/>
            <a:ext cx="1706217" cy="365125"/>
          </a:xfrm>
        </p:spPr>
        <p:txBody>
          <a:bodyPr/>
          <a:lstStyle/>
          <a:p>
            <a:r>
              <a:rPr lang="ru-RU"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9901" y="890588"/>
            <a:ext cx="11226800" cy="4799012"/>
          </a:xfrm>
        </p:spPr>
        <p:txBody>
          <a:bodyPr>
            <a:noAutofit/>
          </a:bodyPr>
          <a:lstStyle/>
          <a:p>
            <a:pPr marL="88900" lvl="0" indent="444500" algn="just">
              <a:lnSpc>
                <a:spcPct val="110000"/>
              </a:lnSpc>
              <a:buFont typeface="Wingdings" panose="05000000000000000000" pitchFamily="2" charset="2"/>
              <a:buChar char="ü"/>
            </a:pPr>
            <a:r>
              <a:rPr lang="ru-RU" sz="1700" dirty="0">
                <a:solidFill>
                  <a:schemeClr val="tx1"/>
                </a:solidFill>
                <a:latin typeface="Times New Roman" panose="02020603050405020304" pitchFamily="18" charset="0"/>
                <a:cs typeface="Times New Roman" panose="02020603050405020304" pitchFamily="18" charset="0"/>
              </a:rPr>
              <a:t>Приказом Управления архитектуры и градостроительства администрации городского округа от 05.08.2024 № 272/24 МКУ «</a:t>
            </a:r>
            <a:r>
              <a:rPr lang="ru-RU" sz="1700" dirty="0" err="1">
                <a:solidFill>
                  <a:schemeClr val="tx1"/>
                </a:solidFill>
                <a:latin typeface="Times New Roman" panose="02020603050405020304" pitchFamily="18" charset="0"/>
                <a:cs typeface="Times New Roman" panose="02020603050405020304" pitchFamily="18" charset="0"/>
              </a:rPr>
              <a:t>УКСиР</a:t>
            </a:r>
            <a:r>
              <a:rPr lang="ru-RU" sz="1700" dirty="0">
                <a:solidFill>
                  <a:schemeClr val="tx1"/>
                </a:solidFill>
                <a:latin typeface="Times New Roman" panose="02020603050405020304" pitchFamily="18" charset="0"/>
                <a:cs typeface="Times New Roman" panose="02020603050405020304" pitchFamily="18" charset="0"/>
              </a:rPr>
              <a:t>»  поручено организовать работу по сносу (демонтажу) объектов недвижимого имущества по шоссе Петропавловское, ГСК № 158 в г. Петропавловске-Камчатском, а также обеспечить размещение на информационном щите в границах земельных участков с кадастровыми номерами: 41:01:0010130:2, 41:01:0010130:1, расположенных по адресу: г. Петропавловск-Камчатский, ш. Петропавловское, сообщения о производстве работ по сносу (демонтажу), находящихся на данной территории объектов недвижимого имущества. </a:t>
            </a:r>
            <a:endParaRPr lang="ru-RU" sz="1700" dirty="0" smtClean="0">
              <a:solidFill>
                <a:schemeClr val="tx1"/>
              </a:solidFill>
              <a:latin typeface="Times New Roman" panose="02020603050405020304" pitchFamily="18" charset="0"/>
              <a:cs typeface="Times New Roman" panose="02020603050405020304" pitchFamily="18" charset="0"/>
            </a:endParaRPr>
          </a:p>
          <a:p>
            <a:pPr marL="88900" lvl="0" indent="444500" algn="just">
              <a:lnSpc>
                <a:spcPct val="110000"/>
              </a:lnSpc>
              <a:buNone/>
            </a:pPr>
            <a:r>
              <a:rPr lang="ru-RU" sz="1700" dirty="0" smtClean="0">
                <a:solidFill>
                  <a:schemeClr val="tx1"/>
                </a:solidFill>
                <a:latin typeface="Times New Roman" panose="02020603050405020304" pitchFamily="18" charset="0"/>
                <a:cs typeface="Times New Roman" panose="02020603050405020304" pitchFamily="18" charset="0"/>
              </a:rPr>
              <a:t>На </a:t>
            </a:r>
            <a:r>
              <a:rPr lang="ru-RU" sz="1700" dirty="0">
                <a:solidFill>
                  <a:schemeClr val="tx1"/>
                </a:solidFill>
                <a:latin typeface="Times New Roman" panose="02020603050405020304" pitchFamily="18" charset="0"/>
                <a:cs typeface="Times New Roman" panose="02020603050405020304" pitchFamily="18" charset="0"/>
              </a:rPr>
              <a:t>дату проведения визуального осмотра снос (демонтаж) 30 (тридцати) гаражных боксов, расположенных по адресу: г. Петропавловск-Камчатский, ш. Петропавловское, ГСК № 158 не осуществлен, также отсутствует информационный щит с сообщением о производстве работ по сносу (демонтажу), находящихся на данной территории объектов недвижимого имущества, и по настоящее время, в нарушение пункта 2.1.  Приказа Управления архитектуры и градостроительства администрации городского округа от 05.08.2024 № 272/24;</a:t>
            </a:r>
          </a:p>
          <a:p>
            <a:pPr marL="88900" lvl="0" indent="444500" algn="just">
              <a:lnSpc>
                <a:spcPct val="110000"/>
              </a:lnSpc>
              <a:buFont typeface="Wingdings" panose="05000000000000000000" pitchFamily="2" charset="2"/>
              <a:buChar char="ü"/>
            </a:pPr>
            <a:r>
              <a:rPr lang="ru-RU" sz="1700" dirty="0">
                <a:solidFill>
                  <a:schemeClr val="tx1"/>
                </a:solidFill>
                <a:latin typeface="Times New Roman" panose="02020603050405020304" pitchFamily="18" charset="0"/>
                <a:cs typeface="Times New Roman" panose="02020603050405020304" pitchFamily="18" charset="0"/>
              </a:rPr>
              <a:t>В период с 2022 года по 2024 год включительно Управлением выкуплены земельные участки, расположены объекты в территориальном пространстве линейных объектов «Объездная дорога от Петропавловского шоссе до жилого района «Северо-Восток», I этап - от Петропавловского шоссе до ул. Солнечной в г. Петропавловске-Камчатском», линейного объекта: «Автомобильная дорога от пос. Заозерный до </a:t>
            </a:r>
            <a:r>
              <a:rPr lang="ru-RU" sz="1700" dirty="0" err="1">
                <a:solidFill>
                  <a:schemeClr val="tx1"/>
                </a:solidFill>
                <a:latin typeface="Times New Roman" panose="02020603050405020304" pitchFamily="18" charset="0"/>
                <a:cs typeface="Times New Roman" panose="02020603050405020304" pitchFamily="18" charset="0"/>
              </a:rPr>
              <a:t>Халактырского</a:t>
            </a:r>
            <a:r>
              <a:rPr lang="ru-RU" sz="1700" dirty="0">
                <a:solidFill>
                  <a:schemeClr val="tx1"/>
                </a:solidFill>
                <a:latin typeface="Times New Roman" panose="02020603050405020304" pitchFamily="18" charset="0"/>
                <a:cs typeface="Times New Roman" panose="02020603050405020304" pitchFamily="18" charset="0"/>
              </a:rPr>
              <a:t> пляжа». Фактическое местоположение земельных участков, подтверждается соответствующими отчетами об оценки, составленными в отношении каждого объекта</a:t>
            </a:r>
            <a:r>
              <a:rPr lang="ru-RU" sz="1700" dirty="0" smtClean="0">
                <a:solidFill>
                  <a:schemeClr val="tx1"/>
                </a:solidFill>
                <a:latin typeface="Times New Roman" panose="02020603050405020304" pitchFamily="18" charset="0"/>
                <a:cs typeface="Times New Roman" panose="02020603050405020304" pitchFamily="18" charset="0"/>
              </a:rPr>
              <a:t>.</a:t>
            </a:r>
            <a:endParaRPr lang="ru-RU"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0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345" y="394473"/>
            <a:ext cx="10845210" cy="576263"/>
          </a:xfrm>
        </p:spPr>
        <p:txBody>
          <a:bodyPr>
            <a:norm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endParaRPr lang="ru-RU" sz="2400" dirty="0"/>
          </a:p>
        </p:txBody>
      </p:sp>
      <p:sp>
        <p:nvSpPr>
          <p:cNvPr id="4" name="Номер слайда 3"/>
          <p:cNvSpPr>
            <a:spLocks noGrp="1"/>
          </p:cNvSpPr>
          <p:nvPr>
            <p:ph type="sldNum" sz="quarter" idx="12"/>
          </p:nvPr>
        </p:nvSpPr>
        <p:spPr>
          <a:xfrm>
            <a:off x="10187369" y="6223828"/>
            <a:ext cx="170621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46100" y="914493"/>
            <a:ext cx="11010900" cy="3001591"/>
          </a:xfrm>
          <a:prstGeom prst="rect">
            <a:avLst/>
          </a:prstGeom>
        </p:spPr>
        <p:txBody>
          <a:bodyPr wrap="square">
            <a:spAutoFit/>
          </a:bodyPr>
          <a:lstStyle/>
          <a:p>
            <a:pPr marL="0" lvl="1" indent="444500" algn="just">
              <a:lnSpc>
                <a:spcPct val="95000"/>
              </a:lnSpc>
              <a:spcAft>
                <a:spcPts val="0"/>
              </a:spcAft>
              <a:tabLst>
                <a:tab pos="9906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10.2.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Визуальный </a:t>
            </a:r>
            <a:r>
              <a:rPr lang="ru-RU" sz="2000" dirty="0">
                <a:latin typeface="Times New Roman" panose="02020603050405020304" pitchFamily="18" charset="0"/>
                <a:ea typeface="Calibri" panose="020F0502020204030204" pitchFamily="34" charset="0"/>
                <a:cs typeface="Times New Roman" panose="02020603050405020304" pitchFamily="18" charset="0"/>
              </a:rPr>
              <a:t>осмотр проведен в отношении объектов муниципального имущества, составляющего казну городского округа, изъятого путем выкупа (запланированного к выкупу) объектов недвижимого имущества у собственников нежилых помещений в домах, признанных аварийными и подлежащими сносу или реконструкции в соответствии с пунктом 1 статьи 32 ЖК РФ, статьи 56.10 ЗК РФ. Выкупленное имущество нежилого фонда расположено по следующим адресам: г. Петропавловск-Камчатский ул. Лермонтова, д. 24; ул. Лермонтова, д. 14А; ул. Лермонтова, д. 12А; ул. Вилюйская, д. 79; ул. Вилюйская, д. 77; ул. Океанская, д. 111; ул. Владивостокская, д. 41/1; ул. Капитана Беляева, д. 9; ул. Капитана Беляева, д. 9Б; ул. Океанская, д. 111, ул. Океанская, д. 113; ул. Океанская, д. 115, ул. Капитана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Драбкина</a:t>
            </a:r>
            <a:r>
              <a:rPr lang="ru-RU" sz="2000" dirty="0">
                <a:latin typeface="Times New Roman" panose="02020603050405020304" pitchFamily="18" charset="0"/>
                <a:ea typeface="Calibri" panose="020F0502020204030204" pitchFamily="34" charset="0"/>
                <a:cs typeface="Times New Roman" panose="02020603050405020304" pitchFamily="18" charset="0"/>
              </a:rPr>
              <a:t>, д. 3.</a:t>
            </a:r>
          </a:p>
          <a:p>
            <a:pPr marL="0" lvl="1" algn="just">
              <a:lnSpc>
                <a:spcPct val="95000"/>
              </a:lnSpc>
              <a:spcAft>
                <a:spcPts val="0"/>
              </a:spcAft>
              <a:tabLst>
                <a:tab pos="990600" algn="l"/>
              </a:tabLst>
            </a:pP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descr="C:\Users\Ali\AppData\Local\Microsoft\Windows\INetCache\Content.Word\photo_81_2024-10-17_12-09-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93" y="3633470"/>
            <a:ext cx="3781108" cy="2893060"/>
          </a:xfrm>
          <a:prstGeom prst="rect">
            <a:avLst/>
          </a:prstGeom>
          <a:ln>
            <a:noFill/>
          </a:ln>
          <a:effectLst>
            <a:softEdge rad="112500"/>
          </a:effectLst>
        </p:spPr>
      </p:pic>
      <p:pic>
        <p:nvPicPr>
          <p:cNvPr id="9" name="Рисунок 8" descr="C:\Users\Ali\AppData\Local\Temp\Rar$DRa2008.41023\Виз осмотр выкуп нежилых помещений\Лермонтова 12а\photo_6_2024-10-17_12-17-15.jpg"/>
          <p:cNvPicPr/>
          <p:nvPr/>
        </p:nvPicPr>
        <p:blipFill rotWithShape="1">
          <a:blip r:embed="rId3">
            <a:extLst>
              <a:ext uri="{28A0092B-C50C-407E-A947-70E740481C1C}">
                <a14:useLocalDpi xmlns:a14="http://schemas.microsoft.com/office/drawing/2010/main" val="0"/>
              </a:ext>
            </a:extLst>
          </a:blip>
          <a:srcRect l="5312" t="37423" b="24536"/>
          <a:stretch/>
        </p:blipFill>
        <p:spPr bwMode="auto">
          <a:xfrm>
            <a:off x="4411027" y="3730309"/>
            <a:ext cx="3285173" cy="2581591"/>
          </a:xfrm>
          <a:prstGeom prst="rect">
            <a:avLst/>
          </a:prstGeom>
          <a:ln>
            <a:noFill/>
          </a:ln>
          <a:effectLst>
            <a:softEdge rad="112500"/>
          </a:effectLst>
          <a:extLst>
            <a:ext uri="{53640926-AAD7-44D8-BBD7-CCE9431645EC}">
              <a14:shadowObscured xmlns:a14="http://schemas.microsoft.com/office/drawing/2010/main"/>
            </a:ext>
          </a:extLst>
        </p:spPr>
      </p:pic>
      <p:pic>
        <p:nvPicPr>
          <p:cNvPr id="10" name="Рисунок 9" descr="C:\Users\Ali\Downloads\WhatsApp Image 2024-11-13 at 11.49.34.jpeg"/>
          <p:cNvPicPr/>
          <p:nvPr/>
        </p:nvPicPr>
        <p:blipFill rotWithShape="1">
          <a:blip r:embed="rId4" cstate="print">
            <a:extLst>
              <a:ext uri="{28A0092B-C50C-407E-A947-70E740481C1C}">
                <a14:useLocalDpi xmlns:a14="http://schemas.microsoft.com/office/drawing/2010/main" val="0"/>
              </a:ext>
            </a:extLst>
          </a:blip>
          <a:srcRect t="11197" b="19216"/>
          <a:stretch/>
        </p:blipFill>
        <p:spPr bwMode="auto">
          <a:xfrm>
            <a:off x="7899400" y="3624263"/>
            <a:ext cx="3448050" cy="2852737"/>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7330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6602" y="482827"/>
            <a:ext cx="10809799" cy="472363"/>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544281" y="824561"/>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2839" y="4485067"/>
            <a:ext cx="10731063" cy="1200329"/>
          </a:xfrm>
          <a:prstGeom prst="rect">
            <a:avLst/>
          </a:prstGeom>
        </p:spPr>
        <p:txBody>
          <a:bodyPr wrap="square">
            <a:spAutoFit/>
          </a:bodyPr>
          <a:lstStyle/>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46100" y="887173"/>
            <a:ext cx="10845800" cy="2314480"/>
          </a:xfrm>
          <a:prstGeom prst="rect">
            <a:avLst/>
          </a:prstGeom>
        </p:spPr>
        <p:txBody>
          <a:bodyPr wrap="square">
            <a:spAutoFit/>
          </a:bodyPr>
          <a:lstStyle/>
          <a:p>
            <a:pPr marL="0" lvl="1" indent="444500" algn="just">
              <a:lnSpc>
                <a:spcPct val="95000"/>
              </a:lnSpc>
              <a:spcAft>
                <a:spcPts val="0"/>
              </a:spcAft>
              <a:tabLst>
                <a:tab pos="990600" algn="l"/>
              </a:tabLst>
            </a:pPr>
            <a:r>
              <a:rPr lang="ru-RU" sz="1900" dirty="0">
                <a:latin typeface="Times New Roman" panose="02020603050405020304" pitchFamily="18" charset="0"/>
                <a:ea typeface="Calibri" panose="020F0502020204030204" pitchFamily="34" charset="0"/>
                <a:cs typeface="Times New Roman" panose="02020603050405020304" pitchFamily="18" charset="0"/>
              </a:rPr>
              <a:t>Основные нарушения и недостатки по итогам визуального осмотра объектов недвижимого имущества муниципальной собственности нежилых помещений в многоквартирных домах, признанных аварийными и подлежащими сносу и реконструкции:</a:t>
            </a:r>
          </a:p>
          <a:p>
            <a:pPr marL="0" lvl="1" indent="444500" algn="just">
              <a:lnSpc>
                <a:spcPct val="95000"/>
              </a:lnSpc>
              <a:spcAft>
                <a:spcPts val="0"/>
              </a:spcAft>
              <a:buFont typeface="Wingdings" panose="05000000000000000000" pitchFamily="2" charset="2"/>
              <a:buChar char="ü"/>
              <a:tabLst>
                <a:tab pos="990600" algn="l"/>
              </a:tabLst>
            </a:pPr>
            <a:r>
              <a:rPr lang="ru-RU" sz="1900" dirty="0">
                <a:latin typeface="Times New Roman" panose="02020603050405020304" pitchFamily="18" charset="0"/>
                <a:ea typeface="Calibri" panose="020F0502020204030204" pitchFamily="34" charset="0"/>
                <a:cs typeface="Times New Roman" panose="02020603050405020304" pitchFamily="18" charset="0"/>
              </a:rPr>
              <a:t>Доступ в нежилые помещения – поз. 1-6 цокольного этажа расположенных в многоквартирном доме по адресу г. Петропавловск-Камчатский, ул. Капитана Беляева, д. 9 для неопределенного круга лиц не ограничен. Дверные проемы, оконные проемы не заколочены (не заложены плитными блоками). Внутренняя часть нежилого помещения имеет следы захламления. Остальная часть первого этажа многоквартирного дома полностью заложена плитными блоками;</a:t>
            </a:r>
          </a:p>
        </p:txBody>
      </p:sp>
      <p:pic>
        <p:nvPicPr>
          <p:cNvPr id="16" name="Рисунок 15" descr="C:\Users\Ali\Downloads\WhatsApp Image 2024-11-13 at 13.30.00.jpeg"/>
          <p:cNvPicPr/>
          <p:nvPr/>
        </p:nvPicPr>
        <p:blipFill rotWithShape="1">
          <a:blip r:embed="rId3" cstate="print">
            <a:extLst>
              <a:ext uri="{28A0092B-C50C-407E-A947-70E740481C1C}">
                <a14:useLocalDpi xmlns:a14="http://schemas.microsoft.com/office/drawing/2010/main" val="0"/>
              </a:ext>
            </a:extLst>
          </a:blip>
          <a:srcRect t="51084" b="2580"/>
          <a:stretch/>
        </p:blipFill>
        <p:spPr bwMode="auto">
          <a:xfrm>
            <a:off x="535622" y="3149600"/>
            <a:ext cx="4493578" cy="31749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Рисунок 16" descr="C:\Users\Ali\Downloads\WhatsApp Image 2024-11-06 at 11.54.32.jpeg"/>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78400" y="3209608"/>
            <a:ext cx="4064000" cy="3089592"/>
          </a:xfrm>
          <a:prstGeom prst="rect">
            <a:avLst/>
          </a:prstGeom>
          <a:ln>
            <a:noFill/>
          </a:ln>
          <a:effectLst>
            <a:softEdge rad="112500"/>
          </a:effectLst>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t="14074" b="12592"/>
          <a:stretch/>
        </p:blipFill>
        <p:spPr>
          <a:xfrm>
            <a:off x="8937724" y="2921000"/>
            <a:ext cx="2225576" cy="3546814"/>
          </a:xfrm>
          <a:prstGeom prst="rect">
            <a:avLst/>
          </a:prstGeom>
          <a:ln>
            <a:noFill/>
          </a:ln>
          <a:effectLst>
            <a:softEdge rad="112500"/>
          </a:effectLst>
        </p:spPr>
      </p:pic>
    </p:spTree>
    <p:extLst>
      <p:ext uri="{BB962C8B-B14F-4D97-AF65-F5344CB8AC3E}">
        <p14:creationId xmlns:p14="http://schemas.microsoft.com/office/powerpoint/2010/main" val="359451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331" y="472319"/>
            <a:ext cx="10823945" cy="439071"/>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31800" y="948518"/>
            <a:ext cx="11074400" cy="1969385"/>
          </a:xfrm>
          <a:prstGeom prst="rect">
            <a:avLst/>
          </a:prstGeom>
        </p:spPr>
        <p:txBody>
          <a:bodyPr wrap="square">
            <a:spAutoFit/>
          </a:bodyPr>
          <a:lstStyle/>
          <a:p>
            <a:pPr marL="285750" lvl="0" indent="247650" algn="just">
              <a:lnSpc>
                <a:spcPct val="107000"/>
              </a:lnSpc>
              <a:spcAft>
                <a:spcPts val="0"/>
              </a:spcAft>
              <a:buFont typeface="Wingdings" panose="05000000000000000000" pitchFamily="2" charset="2"/>
              <a:buChar char="ü"/>
              <a:tabLst>
                <a:tab pos="630555" algn="l"/>
              </a:tabLst>
            </a:pP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Доступ в нежилые помещения поз. 1-4 цокольного этажа в жилом доме, нежилые помещения поз. 7-10 цокольного этажа, расположенных в многоквартирном доме по адресу г. Петропавловск-Камчатский, ул. Океанская, д. 115 для неопределенного круга лиц не ограничен.</a:t>
            </a:r>
            <a:r>
              <a:rPr lang="ru-RU"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Нежилые помещения поз. 11-14 цокольного этажа являются собственностью физического лица с 23.03.2015, что подтверждается выпиской из Единого государственного реестра недвижимости. Выкуп нежилого помещения перенесен на 2025 год;</a:t>
            </a:r>
            <a:endParaRPr lang="ru-RU" sz="1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descr="C:\Users\Ali\Downloads\WhatsApp Image 2024-11-13 at 14.13.56.jpeg"/>
          <p:cNvPicPr/>
          <p:nvPr/>
        </p:nvPicPr>
        <p:blipFill rotWithShape="1">
          <a:blip r:embed="rId3" cstate="print">
            <a:extLst>
              <a:ext uri="{28A0092B-C50C-407E-A947-70E740481C1C}">
                <a14:useLocalDpi xmlns:a14="http://schemas.microsoft.com/office/drawing/2010/main" val="0"/>
              </a:ext>
            </a:extLst>
          </a:blip>
          <a:srcRect l="4341" t="12461" b="15887"/>
          <a:stretch/>
        </p:blipFill>
        <p:spPr bwMode="auto">
          <a:xfrm>
            <a:off x="5399314" y="2525487"/>
            <a:ext cx="6031503" cy="3871686"/>
          </a:xfrm>
          <a:prstGeom prst="rect">
            <a:avLst/>
          </a:prstGeom>
          <a:ln>
            <a:noFill/>
          </a:ln>
          <a:effectLst>
            <a:softEdge rad="112500"/>
          </a:effectLst>
          <a:extLst>
            <a:ext uri="{53640926-AAD7-44D8-BBD7-CCE9431645EC}">
              <a14:shadowObscured xmlns:a14="http://schemas.microsoft.com/office/drawing/2010/main"/>
            </a:ext>
          </a:extLst>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0" y="2888344"/>
            <a:ext cx="3772727" cy="3632934"/>
          </a:xfrm>
          <a:prstGeom prst="rect">
            <a:avLst/>
          </a:prstGeom>
          <a:ln>
            <a:noFill/>
          </a:ln>
          <a:effectLst>
            <a:softEdge rad="112500"/>
          </a:effectLst>
        </p:spPr>
      </p:pic>
    </p:spTree>
    <p:extLst>
      <p:ext uri="{BB962C8B-B14F-4D97-AF65-F5344CB8AC3E}">
        <p14:creationId xmlns:p14="http://schemas.microsoft.com/office/powerpoint/2010/main" val="188018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9253" y="425889"/>
            <a:ext cx="10809799" cy="472363"/>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2839" y="4485067"/>
            <a:ext cx="10731063" cy="1200329"/>
          </a:xfrm>
          <a:prstGeom prst="rect">
            <a:avLst/>
          </a:prstGeom>
        </p:spPr>
        <p:txBody>
          <a:bodyPr wrap="square">
            <a:spAutoFit/>
          </a:bodyPr>
          <a:lstStyle/>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9314" y="777987"/>
            <a:ext cx="11263086" cy="3569632"/>
          </a:xfrm>
          <a:prstGeom prst="rect">
            <a:avLst/>
          </a:prstGeom>
        </p:spPr>
        <p:txBody>
          <a:bodyPr wrap="square">
            <a:spAutoFit/>
          </a:bodyPr>
          <a:lstStyle/>
          <a:p>
            <a:pPr marL="285750" lvl="0" indent="247650" algn="just">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Нежилые помещения, поз. 8 цокольного этажа расположены в аварийном многоквартирном доме по адресу г. Петропавловск-Камчатский, ул. Капитана </a:t>
            </a:r>
            <a:r>
              <a:rPr lang="ru-RU" sz="1900" dirty="0" err="1">
                <a:latin typeface="Times New Roman" panose="02020603050405020304" pitchFamily="18" charset="0"/>
                <a:cs typeface="Times New Roman" panose="02020603050405020304" pitchFamily="18" charset="0"/>
              </a:rPr>
              <a:t>Драбкина</a:t>
            </a:r>
            <a:r>
              <a:rPr lang="ru-RU" sz="1900" dirty="0">
                <a:latin typeface="Times New Roman" panose="02020603050405020304" pitchFamily="18" charset="0"/>
                <a:cs typeface="Times New Roman" panose="02020603050405020304" pitchFamily="18" charset="0"/>
              </a:rPr>
              <a:t>, д. 3 являются собственностью физического лица от 30.07.2024, что подтверждается выпиской из Единого государственного реестра недвижимости. В указанном нежилом помещении по настоящее время осуществляется деятельность по предоставлению услуг гражданам розничной купли-продажи продовольственной продукции. Также присутствует вывеска «Магазин «Лилия». По настоящее время действующим собственником не приняты меры по ограничению деятельности по предоставлению услуг гражданам розничной купли-продажи продовольственной продукции в нежилом помещении в многоквартирном доме, расположенном по адресу: Камчатский край, город Петропавловск-Камчатский, ул. Капитана </a:t>
            </a:r>
            <a:r>
              <a:rPr lang="ru-RU" sz="1900" dirty="0" err="1">
                <a:latin typeface="Times New Roman" panose="02020603050405020304" pitchFamily="18" charset="0"/>
                <a:cs typeface="Times New Roman" panose="02020603050405020304" pitchFamily="18" charset="0"/>
              </a:rPr>
              <a:t>Драбкина</a:t>
            </a:r>
            <a:r>
              <a:rPr lang="ru-RU" sz="1900" dirty="0">
                <a:latin typeface="Times New Roman" panose="02020603050405020304" pitchFamily="18" charset="0"/>
                <a:cs typeface="Times New Roman" panose="02020603050405020304" pitchFamily="18" charset="0"/>
              </a:rPr>
              <a:t>, д. 3. С учетом признания вышеуказанного многоквартирного дома аварийным и подлежащим сносу существуют риски для жизни и здоровья сотрудников и клиентов.</a:t>
            </a:r>
          </a:p>
          <a:p>
            <a:pPr marL="0" lvl="1" indent="447675" algn="just">
              <a:lnSpc>
                <a:spcPct val="107000"/>
              </a:lnSpc>
              <a:tabLst>
                <a:tab pos="810260" algn="l"/>
              </a:tabLst>
            </a:pPr>
            <a:endParaRPr lang="ru-RU" sz="1700" dirty="0">
              <a:latin typeface="Times New Roman" panose="02020603050405020304" pitchFamily="18" charset="0"/>
              <a:cs typeface="Times New Roman" panose="02020603050405020304" pitchFamily="18" charset="0"/>
            </a:endParaRPr>
          </a:p>
        </p:txBody>
      </p:sp>
      <p:pic>
        <p:nvPicPr>
          <p:cNvPr id="15" name="Рисунок 14" descr="C:\Users\Ali\AppData\Local\Temp\Rar$DRa8564.8511\Виз осмотр выкуп нежилых помещений\Капитана Драбкина 3\photo_2_2024-10-17_12-18-01.jpg"/>
          <p:cNvPicPr/>
          <p:nvPr/>
        </p:nvPicPr>
        <p:blipFill rotWithShape="1">
          <a:blip r:embed="rId3" cstate="print">
            <a:extLst>
              <a:ext uri="{28A0092B-C50C-407E-A947-70E740481C1C}">
                <a14:useLocalDpi xmlns:a14="http://schemas.microsoft.com/office/drawing/2010/main" val="0"/>
              </a:ext>
            </a:extLst>
          </a:blip>
          <a:srcRect l="11371" b="-2095"/>
          <a:stretch/>
        </p:blipFill>
        <p:spPr bwMode="auto">
          <a:xfrm>
            <a:off x="422593" y="3999549"/>
            <a:ext cx="3755707" cy="2553651"/>
          </a:xfrm>
          <a:prstGeom prst="rect">
            <a:avLst/>
          </a:prstGeom>
          <a:ln>
            <a:noFill/>
          </a:ln>
          <a:effectLst>
            <a:softEdge rad="112500"/>
          </a:effectLst>
          <a:extLst>
            <a:ext uri="{53640926-AAD7-44D8-BBD7-CCE9431645EC}">
              <a14:shadowObscured xmlns:a14="http://schemas.microsoft.com/office/drawing/2010/main"/>
            </a:ext>
          </a:extLst>
        </p:spPr>
      </p:pic>
      <p:pic>
        <p:nvPicPr>
          <p:cNvPr id="17" name="Рисунок 16" descr="C:\Users\SKurmaeva\Downloads\IMG_0342.jpg"/>
          <p:cNvPicPr/>
          <p:nvPr/>
        </p:nvPicPr>
        <p:blipFill rotWithShape="1">
          <a:blip r:embed="rId4" cstate="print">
            <a:extLst>
              <a:ext uri="{28A0092B-C50C-407E-A947-70E740481C1C}">
                <a14:useLocalDpi xmlns:a14="http://schemas.microsoft.com/office/drawing/2010/main" val="0"/>
              </a:ext>
            </a:extLst>
          </a:blip>
          <a:srcRect l="16777"/>
          <a:stretch/>
        </p:blipFill>
        <p:spPr bwMode="auto">
          <a:xfrm>
            <a:off x="4061460" y="3930967"/>
            <a:ext cx="3609340" cy="2634933"/>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4947" r="18861" b="28706"/>
          <a:stretch/>
        </p:blipFill>
        <p:spPr>
          <a:xfrm>
            <a:off x="7645400" y="3655230"/>
            <a:ext cx="3949700" cy="2934126"/>
          </a:xfrm>
          <a:prstGeom prst="rect">
            <a:avLst/>
          </a:prstGeom>
          <a:ln>
            <a:noFill/>
          </a:ln>
          <a:effectLst>
            <a:softEdge rad="112500"/>
          </a:effectLst>
        </p:spPr>
      </p:pic>
    </p:spTree>
    <p:extLst>
      <p:ext uri="{BB962C8B-B14F-4D97-AF65-F5344CB8AC3E}">
        <p14:creationId xmlns:p14="http://schemas.microsoft.com/office/powerpoint/2010/main" val="107904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690" y="428875"/>
            <a:ext cx="10823945" cy="439071"/>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22513" y="756279"/>
            <a:ext cx="11016343" cy="5729132"/>
          </a:xfrm>
          <a:prstGeom prst="rect">
            <a:avLst/>
          </a:prstGeom>
        </p:spPr>
        <p:txBody>
          <a:bodyPr wrap="square">
            <a:spAutoFit/>
          </a:bodyPr>
          <a:lstStyle/>
          <a:p>
            <a:pPr lvl="0" indent="449263" algn="just">
              <a:lnSpc>
                <a:spcPct val="107000"/>
              </a:lnSpc>
              <a:spcAft>
                <a:spcPts val="0"/>
              </a:spcAft>
              <a:tabLst>
                <a:tab pos="630555" algn="l"/>
              </a:tabLst>
            </a:pPr>
            <a:r>
              <a:rPr lang="ru-RU" dirty="0" smtClean="0">
                <a:latin typeface="Times New Roman" panose="02020603050405020304" pitchFamily="18" charset="0"/>
                <a:ea typeface="Calibri" panose="020F0502020204030204" pitchFamily="34" charset="0"/>
                <a:cs typeface="Times New Roman" panose="02020603050405020304" pitchFamily="18" charset="0"/>
              </a:rPr>
              <a:t>11. При </a:t>
            </a:r>
            <a:r>
              <a:rPr lang="ru-RU" dirty="0">
                <a:latin typeface="Times New Roman" panose="02020603050405020304" pitchFamily="18" charset="0"/>
                <a:ea typeface="Calibri" panose="020F0502020204030204" pitchFamily="34" charset="0"/>
                <a:cs typeface="Times New Roman" panose="02020603050405020304" pitchFamily="18" charset="0"/>
              </a:rPr>
              <a:t>сверке данных, представленных в </a:t>
            </a:r>
            <a:r>
              <a:rPr lang="ru-RU" dirty="0" err="1">
                <a:latin typeface="Times New Roman" panose="02020603050405020304" pitchFamily="18" charset="0"/>
                <a:ea typeface="Calibri" panose="020F0502020204030204" pitchFamily="34" charset="0"/>
                <a:cs typeface="Times New Roman" panose="02020603050405020304" pitchFamily="18" charset="0"/>
              </a:rPr>
              <a:t>оборотно</a:t>
            </a:r>
            <a:r>
              <a:rPr lang="ru-RU" dirty="0">
                <a:latin typeface="Times New Roman" panose="02020603050405020304" pitchFamily="18" charset="0"/>
                <a:ea typeface="Calibri" panose="020F0502020204030204" pitchFamily="34" charset="0"/>
                <a:cs typeface="Times New Roman" panose="02020603050405020304" pitchFamily="18" charset="0"/>
              </a:rPr>
              <a:t>-сальдовых ведомостях по счетам 106.11, 106.51 и по счету 108.51 за 2022-2023 годы нарушений не установлено. Учетные данные, содержащиеся на счетах 106.11 и 106.51 соответствуют учетным данным, содержащимся на счете </a:t>
            </a:r>
            <a:r>
              <a:rPr lang="ru-RU" dirty="0" smtClean="0">
                <a:latin typeface="Times New Roman" panose="02020603050405020304" pitchFamily="18" charset="0"/>
                <a:ea typeface="Calibri" panose="020F0502020204030204" pitchFamily="34" charset="0"/>
                <a:cs typeface="Times New Roman" panose="02020603050405020304" pitchFamily="18" charset="0"/>
              </a:rPr>
              <a:t>108.51.</a:t>
            </a:r>
          </a:p>
          <a:p>
            <a:pPr lvl="0" indent="449263" algn="just">
              <a:lnSpc>
                <a:spcPct val="107000"/>
              </a:lnSpc>
              <a:spcAft>
                <a:spcPts val="0"/>
              </a:spcAft>
              <a:tabLst>
                <a:tab pos="630555" algn="l"/>
              </a:tabLst>
            </a:pPr>
            <a:r>
              <a:rPr lang="ru-RU" dirty="0" smtClean="0">
                <a:latin typeface="Times New Roman" panose="02020603050405020304" pitchFamily="18" charset="0"/>
                <a:ea typeface="Calibri" panose="020F0502020204030204" pitchFamily="34" charset="0"/>
                <a:cs typeface="Times New Roman" panose="02020603050405020304" pitchFamily="18" charset="0"/>
              </a:rPr>
              <a:t>12. При </a:t>
            </a:r>
            <a:r>
              <a:rPr lang="ru-RU" dirty="0">
                <a:latin typeface="Times New Roman" panose="02020603050405020304" pitchFamily="18" charset="0"/>
                <a:ea typeface="Calibri" panose="020F0502020204030204" pitchFamily="34" charset="0"/>
                <a:cs typeface="Times New Roman" panose="02020603050405020304" pitchFamily="18" charset="0"/>
              </a:rPr>
              <a:t>проведении анализа </a:t>
            </a:r>
            <a:r>
              <a:rPr lang="ru-RU" dirty="0" err="1">
                <a:latin typeface="Times New Roman" panose="02020603050405020304" pitchFamily="18" charset="0"/>
                <a:ea typeface="Calibri" panose="020F0502020204030204" pitchFamily="34" charset="0"/>
                <a:cs typeface="Times New Roman" panose="02020603050405020304" pitchFamily="18" charset="0"/>
              </a:rPr>
              <a:t>оборотно</a:t>
            </a:r>
            <a:r>
              <a:rPr lang="ru-RU" dirty="0">
                <a:latin typeface="Times New Roman" panose="02020603050405020304" pitchFamily="18" charset="0"/>
                <a:ea typeface="Calibri" panose="020F0502020204030204" pitchFamily="34" charset="0"/>
                <a:cs typeface="Times New Roman" panose="02020603050405020304" pitchFamily="18" charset="0"/>
              </a:rPr>
              <a:t>-сальдовых ведомостях по счету 106.51 и по счету 108.51 за 2024 год (01.01.2024-05.12.2024) установлено следующее:</a:t>
            </a:r>
          </a:p>
          <a:p>
            <a:pPr lvl="0" indent="449263" algn="just">
              <a:buFont typeface="Wingdings" panose="05000000000000000000" pitchFamily="2" charset="2"/>
              <a:buChar char="ü"/>
              <a:tabLst>
                <a:tab pos="63055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Оплата возмещения за объект «Нежилое помещение поз. 91 третьего этажа в здании общежития ул. Лермонтова, 24» в размере 3 478,82100 </a:t>
            </a:r>
            <a:r>
              <a:rPr lang="ru-RU" dirty="0">
                <a:latin typeface="Times New Roman" panose="02020603050405020304" pitchFamily="18" charset="0"/>
                <a:cs typeface="Times New Roman" panose="02020603050405020304" pitchFamily="18" charset="0"/>
              </a:rPr>
              <a:t>тыс. </a:t>
            </a:r>
            <a:r>
              <a:rPr lang="ru-RU" dirty="0">
                <a:latin typeface="Times New Roman" panose="02020603050405020304" pitchFamily="18" charset="0"/>
                <a:ea typeface="Calibri" panose="020F0502020204030204" pitchFamily="34" charset="0"/>
                <a:cs typeface="Times New Roman" panose="02020603050405020304" pitchFamily="18" charset="0"/>
              </a:rPr>
              <a:t>рублей осуществлена Управлением 15.11.2024 (платежное поручение от 15.04.2024 № 258278). Изъятие объекта по состоянию на 06.12.2024 приостановлено по причине запрещения государственной регистрации прав на объект недвижимого имущества в соответствии с постановлениями Управления Федеральной службы судебных приставов по Камчатскому краю и Чукотскому Автономному округу.</a:t>
            </a:r>
            <a:endParaRPr lang="ru-RU" dirty="0">
              <a:latin typeface="Times New Roman" panose="02020603050405020304" pitchFamily="18" charset="0"/>
              <a:cs typeface="Times New Roman" panose="02020603050405020304" pitchFamily="18" charset="0"/>
            </a:endParaRPr>
          </a:p>
          <a:p>
            <a:pPr lvl="0" indent="449263" algn="just">
              <a:buFont typeface="Wingdings" panose="05000000000000000000" pitchFamily="2" charset="2"/>
              <a:buChar char="ü"/>
              <a:tabLst>
                <a:tab pos="63055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Объект «Нежилые помещения – цокольного этажа в жилом доме ул. Капитана Беляева, 9Б» изъят Управлением по выкупной стоимости в размере 3 433,78300 </a:t>
            </a:r>
            <a:r>
              <a:rPr lang="ru-RU" dirty="0">
                <a:latin typeface="Times New Roman" panose="02020603050405020304" pitchFamily="18" charset="0"/>
                <a:cs typeface="Times New Roman" panose="02020603050405020304" pitchFamily="18" charset="0"/>
              </a:rPr>
              <a:t>тыс. </a:t>
            </a:r>
            <a:r>
              <a:rPr lang="ru-RU" dirty="0">
                <a:latin typeface="Times New Roman" panose="02020603050405020304" pitchFamily="18" charset="0"/>
                <a:ea typeface="Calibri" panose="020F0502020204030204" pitchFamily="34" charset="0"/>
                <a:cs typeface="Times New Roman" panose="02020603050405020304" pitchFamily="18" charset="0"/>
              </a:rPr>
              <a:t>рублей, государственная регистрация прав на объект произведена 05.11.2024. Приказ о включении объекта в состав муниципальной казны городского округа в настоящее время находится в разработке отделом имущественных отношений Управления.</a:t>
            </a:r>
            <a:endParaRPr lang="ru-RU" dirty="0">
              <a:latin typeface="Times New Roman" panose="02020603050405020304" pitchFamily="18" charset="0"/>
              <a:cs typeface="Times New Roman" panose="02020603050405020304" pitchFamily="18" charset="0"/>
            </a:endParaRPr>
          </a:p>
          <a:p>
            <a:pPr lvl="0" indent="449263" algn="just">
              <a:buFont typeface="Wingdings" panose="05000000000000000000" pitchFamily="2" charset="2"/>
              <a:buChar char="ü"/>
              <a:tabLst>
                <a:tab pos="630555"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Инвестиционным мероприятием предусмотрено изъятие объекта недвижимого имущества «Нежилые помещения поз. 1-4 цокольного этажа в жилом доме, ул. Океанская, 115», стоимостью 4 196,90000 </a:t>
            </a:r>
            <a:r>
              <a:rPr lang="ru-RU" dirty="0">
                <a:latin typeface="Times New Roman" panose="02020603050405020304" pitchFamily="18" charset="0"/>
                <a:cs typeface="Times New Roman" panose="02020603050405020304" pitchFamily="18" charset="0"/>
              </a:rPr>
              <a:t>тыс. </a:t>
            </a:r>
            <a:r>
              <a:rPr lang="ru-RU" dirty="0">
                <a:latin typeface="Times New Roman" panose="02020603050405020304" pitchFamily="18" charset="0"/>
                <a:ea typeface="Calibri" panose="020F0502020204030204" pitchFamily="34" charset="0"/>
                <a:cs typeface="Times New Roman" panose="02020603050405020304" pitchFamily="18" charset="0"/>
              </a:rPr>
              <a:t>рублей. Затраты на приобретение данного объекта не отражены Управлением по счету 106.51 и 108.51 в связи с тем, что оплата возмещения за изымаемое имущество по исполнительному листу от 12.07.2024 ФС № 047170416 осуществлена Управлением финансов администрации городского округа.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09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8411" y="567577"/>
            <a:ext cx="10960443" cy="5734611"/>
          </a:xfrm>
        </p:spPr>
        <p:txBody>
          <a:bodyPr>
            <a:noAutofit/>
          </a:bodyPr>
          <a:lstStyle/>
          <a:p>
            <a:pPr marL="0" indent="447675" algn="just">
              <a:lnSpc>
                <a:spcPct val="100000"/>
              </a:lnSpc>
              <a:spcBef>
                <a:spcPts val="400"/>
              </a:spcBef>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1. Основание для проведения контрольного мероприятия:</a:t>
            </a: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пункт 1.1.3. плана деятельности Контрольно-счетной палаты Петропавловск-Камчатского городского округа</a:t>
            </a:r>
            <a:r>
              <a:rPr lang="ru-RU" sz="2000" smtClean="0">
                <a:solidFill>
                  <a:schemeClr val="tx1"/>
                </a:solidFill>
                <a:latin typeface="Times New Roman" panose="02020603050405020304" pitchFamily="18" charset="0"/>
                <a:cs typeface="Times New Roman" panose="02020603050405020304" pitchFamily="18" charset="0"/>
              </a:rPr>
              <a:t>* </a:t>
            </a:r>
            <a:r>
              <a:rPr lang="ru-RU" sz="2000" smtClean="0">
                <a:solidFill>
                  <a:schemeClr val="tx1"/>
                </a:solidFill>
                <a:latin typeface="Times New Roman" panose="02020603050405020304" pitchFamily="18" charset="0"/>
                <a:cs typeface="Times New Roman" panose="02020603050405020304" pitchFamily="18" charset="0"/>
              </a:rPr>
              <a:t>на </a:t>
            </a:r>
            <a:r>
              <a:rPr lang="ru-RU" sz="2000" dirty="0" smtClean="0">
                <a:solidFill>
                  <a:schemeClr val="tx1"/>
                </a:solidFill>
                <a:latin typeface="Times New Roman" panose="02020603050405020304" pitchFamily="18" charset="0"/>
                <a:cs typeface="Times New Roman" panose="02020603050405020304" pitchFamily="18" charset="0"/>
              </a:rPr>
              <a:t>2024 год, утвержденного приказом Контрольно-счетной палаты от 15.12.2023 № 57-КСП.</a:t>
            </a:r>
          </a:p>
          <a:p>
            <a:pPr marL="0" indent="447675" algn="just">
              <a:lnSpc>
                <a:spcPct val="100000"/>
              </a:lnSpc>
              <a:spcBef>
                <a:spcPts val="400"/>
              </a:spcBef>
              <a:buNone/>
            </a:pPr>
            <a:r>
              <a:rPr lang="ru-RU" sz="2000" dirty="0" smtClean="0">
                <a:solidFill>
                  <a:schemeClr val="tx1"/>
                </a:solidFill>
                <a:latin typeface="Times New Roman" panose="02020603050405020304" pitchFamily="18" charset="0"/>
                <a:cs typeface="Times New Roman" panose="02020603050405020304" pitchFamily="18" charset="0"/>
              </a:rPr>
              <a:t>Отчет составлен на основании акта о результатах проведения контрольного мероприятия от 06.12.2024 № 01-06/16-1.1.3.</a:t>
            </a:r>
          </a:p>
          <a:p>
            <a:pPr marL="0" indent="447675" algn="just">
              <a:lnSpc>
                <a:spcPct val="100000"/>
              </a:lnSpc>
              <a:spcBef>
                <a:spcPts val="400"/>
              </a:spcBef>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2. Цель </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контрольного </a:t>
            </a: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осуществление </a:t>
            </a:r>
            <a:r>
              <a:rPr lang="ru-RU" sz="2000" dirty="0">
                <a:solidFill>
                  <a:schemeClr val="tx1"/>
                </a:solidFill>
                <a:latin typeface="Times New Roman" panose="02020603050405020304" pitchFamily="18" charset="0"/>
                <a:cs typeface="Times New Roman" panose="02020603050405020304" pitchFamily="18" charset="0"/>
              </a:rPr>
              <a:t>контроля за целевым и эффективным использованием средств бюджета Петропавловск-Камчатского городского округа</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b="1" u="sng" dirty="0">
              <a:solidFill>
                <a:schemeClr val="tx1"/>
              </a:solidFill>
              <a:latin typeface="Times New Roman" panose="02020603050405020304" pitchFamily="18" charset="0"/>
              <a:cs typeface="Times New Roman" panose="02020603050405020304" pitchFamily="18" charset="0"/>
            </a:endParaRPr>
          </a:p>
          <a:p>
            <a:pPr marL="0" indent="447675" algn="just">
              <a:lnSpc>
                <a:spcPct val="100000"/>
              </a:lnSpc>
              <a:spcBef>
                <a:spcPts val="400"/>
              </a:spcBef>
              <a:buNone/>
              <a:tabLst>
                <a:tab pos="271463" algn="l"/>
              </a:tabLst>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3. Предмет </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контрольного </a:t>
            </a: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деятельность </a:t>
            </a:r>
            <a:r>
              <a:rPr lang="ru-RU" sz="2000" dirty="0">
                <a:solidFill>
                  <a:schemeClr val="tx1"/>
                </a:solidFill>
                <a:latin typeface="Times New Roman" panose="02020603050405020304" pitchFamily="18" charset="0"/>
                <a:cs typeface="Times New Roman" panose="02020603050405020304" pitchFamily="18" charset="0"/>
              </a:rPr>
              <a:t>Управления имущественных и земельных отношений администрации городского округа – муниципального </a:t>
            </a:r>
            <a:r>
              <a:rPr lang="ru-RU" sz="2000" dirty="0" smtClean="0">
                <a:solidFill>
                  <a:schemeClr val="tx1"/>
                </a:solidFill>
                <a:latin typeface="Times New Roman" panose="02020603050405020304" pitchFamily="18" charset="0"/>
                <a:cs typeface="Times New Roman" panose="02020603050405020304" pitchFamily="18" charset="0"/>
              </a:rPr>
              <a:t>учреждения  </a:t>
            </a:r>
            <a:r>
              <a:rPr lang="ru-RU" sz="2000" dirty="0">
                <a:solidFill>
                  <a:schemeClr val="tx1"/>
                </a:solidFill>
                <a:latin typeface="Times New Roman" panose="02020603050405020304" pitchFamily="18" charset="0"/>
                <a:cs typeface="Times New Roman" panose="02020603050405020304" pitchFamily="18" charset="0"/>
              </a:rPr>
              <a:t>по целевому и эффективному использованию средств бюджета городского округа, выделенных на мероприятие «Приобретение объектов недвижимого имущества с целью исполнения полномочий Управления имущественных и земельных отношений администрации Петропавловск-Камчатского городского округа» подпрограммы 2 «Управление, распоряжение и приобретение имущества, вовлеченного в земельные правоотношения» муниципальной программы «Управление </a:t>
            </a:r>
            <a:r>
              <a:rPr lang="ru-RU" sz="2000" dirty="0" smtClean="0">
                <a:solidFill>
                  <a:schemeClr val="tx1"/>
                </a:solidFill>
                <a:latin typeface="Times New Roman" panose="02020603050405020304" pitchFamily="18" charset="0"/>
                <a:cs typeface="Times New Roman" panose="02020603050405020304" pitchFamily="18" charset="0"/>
              </a:rPr>
              <a:t>муниципальным </a:t>
            </a:r>
            <a:r>
              <a:rPr lang="ru-RU" sz="2000" dirty="0">
                <a:solidFill>
                  <a:schemeClr val="tx1"/>
                </a:solidFill>
                <a:latin typeface="Times New Roman" panose="02020603050405020304" pitchFamily="18" charset="0"/>
                <a:cs typeface="Times New Roman" panose="02020603050405020304" pitchFamily="18" charset="0"/>
              </a:rPr>
              <a:t>имуществом Петропавловск-Камчатского городского </a:t>
            </a:r>
            <a:r>
              <a:rPr lang="ru-RU" sz="2000" dirty="0" smtClean="0">
                <a:solidFill>
                  <a:schemeClr val="tx1"/>
                </a:solidFill>
                <a:latin typeface="Times New Roman" panose="02020603050405020304" pitchFamily="18" charset="0"/>
                <a:cs typeface="Times New Roman" panose="02020603050405020304" pitchFamily="18" charset="0"/>
              </a:rPr>
              <a:t>округа**».</a:t>
            </a:r>
          </a:p>
          <a:p>
            <a:pPr marL="0" indent="447675" algn="just">
              <a:lnSpc>
                <a:spcPct val="100000"/>
              </a:lnSpc>
              <a:spcBef>
                <a:spcPts val="400"/>
              </a:spcBef>
              <a:buNone/>
              <a:tabLst>
                <a:tab pos="271463" algn="l"/>
              </a:tabLst>
            </a:pPr>
            <a:endParaRPr lang="ru-RU" sz="2000" dirty="0" smtClean="0">
              <a:solidFill>
                <a:schemeClr val="tx1"/>
              </a:solidFill>
              <a:latin typeface="Times New Roman" panose="02020603050405020304" pitchFamily="18" charset="0"/>
              <a:cs typeface="Times New Roman" panose="02020603050405020304" pitchFamily="18" charset="0"/>
            </a:endParaRPr>
          </a:p>
          <a:p>
            <a:pPr marL="0" indent="447675" algn="just">
              <a:lnSpc>
                <a:spcPct val="100000"/>
              </a:lnSpc>
              <a:spcBef>
                <a:spcPts val="400"/>
              </a:spcBef>
              <a:buNone/>
              <a:tabLst>
                <a:tab pos="271463" algn="l"/>
              </a:tabLst>
            </a:pPr>
            <a:r>
              <a:rPr lang="ru-RU" sz="2000" dirty="0" smtClean="0">
                <a:solidFill>
                  <a:schemeClr val="tx1"/>
                </a:solidFill>
                <a:latin typeface="Times New Roman" panose="02020603050405020304" pitchFamily="18" charset="0"/>
                <a:cs typeface="Times New Roman" panose="02020603050405020304" pitchFamily="18" charset="0"/>
              </a:rPr>
              <a:t>______</a:t>
            </a:r>
          </a:p>
          <a:p>
            <a:pPr marL="0" indent="447675" algn="just">
              <a:lnSpc>
                <a:spcPct val="100000"/>
              </a:lnSpc>
              <a:spcBef>
                <a:spcPts val="400"/>
              </a:spcBef>
              <a:buNone/>
              <a:tabLst>
                <a:tab pos="271463" algn="l"/>
              </a:tabLst>
            </a:pPr>
            <a:r>
              <a:rPr lang="ru-RU" sz="1100" dirty="0" smtClean="0">
                <a:solidFill>
                  <a:schemeClr val="tx1"/>
                </a:solidFill>
                <a:latin typeface="Times New Roman" panose="02020603050405020304" pitchFamily="18" charset="0"/>
                <a:cs typeface="Times New Roman" panose="02020603050405020304" pitchFamily="18" charset="0"/>
              </a:rPr>
              <a:t>* Далее – Контрольно-счетная палата, КСП</a:t>
            </a:r>
            <a:r>
              <a:rPr lang="ru-RU" sz="1100" dirty="0">
                <a:solidFill>
                  <a:schemeClr val="tx1"/>
                </a:solidFill>
                <a:latin typeface="Times New Roman" panose="02020603050405020304" pitchFamily="18" charset="0"/>
                <a:cs typeface="Times New Roman" panose="02020603050405020304" pitchFamily="18" charset="0"/>
              </a:rPr>
              <a:t>.</a:t>
            </a:r>
            <a:r>
              <a:rPr lang="ru-RU" sz="1100" dirty="0" smtClean="0">
                <a:solidFill>
                  <a:schemeClr val="tx1"/>
                </a:solidFill>
                <a:latin typeface="Times New Roman" panose="02020603050405020304" pitchFamily="18" charset="0"/>
                <a:cs typeface="Times New Roman" panose="02020603050405020304" pitchFamily="18" charset="0"/>
              </a:rPr>
              <a:t> </a:t>
            </a:r>
          </a:p>
          <a:p>
            <a:pPr marL="0" indent="447675" algn="just">
              <a:lnSpc>
                <a:spcPct val="100000"/>
              </a:lnSpc>
              <a:spcBef>
                <a:spcPts val="400"/>
              </a:spcBef>
              <a:buNone/>
              <a:tabLst>
                <a:tab pos="271463" algn="l"/>
              </a:tabLst>
            </a:pPr>
            <a:r>
              <a:rPr lang="ru-RU" sz="1100" dirty="0" smtClean="0">
                <a:solidFill>
                  <a:schemeClr val="tx1"/>
                </a:solidFill>
                <a:latin typeface="Times New Roman" panose="02020603050405020304" pitchFamily="18" charset="0"/>
                <a:cs typeface="Times New Roman" panose="02020603050405020304" pitchFamily="18" charset="0"/>
              </a:rPr>
              <a:t>**Далее – </a:t>
            </a:r>
            <a:r>
              <a:rPr lang="ru-RU" sz="1100" dirty="0">
                <a:solidFill>
                  <a:schemeClr val="tx1"/>
                </a:solidFill>
                <a:latin typeface="Times New Roman" panose="02020603050405020304" pitchFamily="18" charset="0"/>
                <a:cs typeface="Times New Roman" panose="02020603050405020304" pitchFamily="18" charset="0"/>
              </a:rPr>
              <a:t>ПКГО, городской </a:t>
            </a:r>
            <a:r>
              <a:rPr lang="ru-RU" sz="1100" dirty="0" smtClean="0">
                <a:solidFill>
                  <a:schemeClr val="tx1"/>
                </a:solidFill>
                <a:latin typeface="Times New Roman" panose="02020603050405020304" pitchFamily="18" charset="0"/>
                <a:cs typeface="Times New Roman" panose="02020603050405020304" pitchFamily="18" charset="0"/>
              </a:rPr>
              <a:t>округ.</a:t>
            </a: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961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05" y="457904"/>
            <a:ext cx="10823945" cy="439071"/>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0571" y="1148164"/>
            <a:ext cx="10813143" cy="4093428"/>
          </a:xfrm>
          <a:prstGeom prst="rect">
            <a:avLst/>
          </a:prstGeom>
        </p:spPr>
        <p:txBody>
          <a:bodyPr wrap="square">
            <a:spAutoFit/>
          </a:bodyPr>
          <a:lstStyle/>
          <a:p>
            <a:pPr indent="536575" algn="just"/>
            <a:r>
              <a:rPr lang="ru-RU" sz="2000" dirty="0">
                <a:latin typeface="Times New Roman" panose="02020603050405020304" pitchFamily="18" charset="0"/>
                <a:cs typeface="Times New Roman" panose="02020603050405020304" pitchFamily="18" charset="0"/>
              </a:rPr>
              <a:t>По данным Управления, до конца финансового года между управлениями будет осуществлена передача затрат на приобретение объекта недвижимого имущества по счету 106.51 и 108.51 в целях корректного отражения операции по изъятию путем выкупа объекта недвижимого имущества по данным бухгалтерского учета Управления</a:t>
            </a:r>
            <a:r>
              <a:rPr lang="ru-RU" sz="2000" dirty="0" smtClean="0">
                <a:latin typeface="Times New Roman" panose="02020603050405020304" pitchFamily="18" charset="0"/>
                <a:cs typeface="Times New Roman" panose="02020603050405020304" pitchFamily="18" charset="0"/>
              </a:rPr>
              <a:t>.</a:t>
            </a:r>
          </a:p>
          <a:p>
            <a:pPr indent="536575" algn="just"/>
            <a:endParaRPr lang="ru-RU" sz="2000" dirty="0">
              <a:latin typeface="Times New Roman" panose="02020603050405020304" pitchFamily="18" charset="0"/>
              <a:cs typeface="Times New Roman" panose="02020603050405020304" pitchFamily="18" charset="0"/>
            </a:endParaRPr>
          </a:p>
          <a:p>
            <a:pPr lvl="0" indent="536575"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Инвестиционным мероприятием предусмотрено изъятие объекта недвижимого имущества «Нежилые помещения поз. 11-14 цокольного этажа ул. Океанская, 115». Собственник имущества обратился в суд о понуждении администрации ПКГО осуществить выкуп, принадлежащего ему имущества. Решением Арбитражного суда Камчатского края от 14.05.2024 № А24-4740/2023 в исковых требованиях отказано. Постановлением Пятого арбитражного апелляционного суда по делу № А24-4740/2023 от 21.10.2024 оставлено без изменений. Изъятие данного объекта недвижимого имущества запланировано Управлением на 2025 год в соответствии с Постановлением администрации ПКГО от 01.11.2023 № 2633.</a:t>
            </a:r>
          </a:p>
        </p:txBody>
      </p:sp>
    </p:spTree>
    <p:extLst>
      <p:ext uri="{BB962C8B-B14F-4D97-AF65-F5344CB8AC3E}">
        <p14:creationId xmlns:p14="http://schemas.microsoft.com/office/powerpoint/2010/main" val="7438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04" y="443389"/>
            <a:ext cx="10823945" cy="439071"/>
          </a:xfrm>
        </p:spPr>
        <p:txBody>
          <a:bodyPr>
            <a:noAutofit/>
          </a:bodyPr>
          <a:lstStyle/>
          <a:p>
            <a:pPr algn="just"/>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58581" y="638824"/>
            <a:ext cx="10946608" cy="570336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4450" lvl="0" indent="407988"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4450" lvl="0" indent="407988"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endParaRPr lang="ru-RU" sz="15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500" dirty="0" smtClean="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11200" y="986972"/>
            <a:ext cx="10595430" cy="4708981"/>
          </a:xfrm>
          <a:prstGeom prst="rect">
            <a:avLst/>
          </a:prstGeom>
        </p:spPr>
        <p:txBody>
          <a:bodyPr wrap="square">
            <a:spAutoFit/>
          </a:bodyPr>
          <a:lstStyle/>
          <a:p>
            <a:pPr indent="623888" algn="just">
              <a:tabLst>
                <a:tab pos="711200" algn="l"/>
              </a:tabLst>
            </a:pPr>
            <a:r>
              <a:rPr lang="ru-RU" sz="2000" dirty="0" smtClean="0">
                <a:latin typeface="Times New Roman" panose="02020603050405020304" pitchFamily="18" charset="0"/>
                <a:cs typeface="Times New Roman" panose="02020603050405020304" pitchFamily="18" charset="0"/>
              </a:rPr>
              <a:t>13. При </a:t>
            </a:r>
            <a:r>
              <a:rPr lang="ru-RU" sz="2000" dirty="0">
                <a:latin typeface="Times New Roman" panose="02020603050405020304" pitchFamily="18" charset="0"/>
                <a:cs typeface="Times New Roman" panose="02020603050405020304" pitchFamily="18" charset="0"/>
              </a:rPr>
              <a:t>сверке данных, представленных в </a:t>
            </a:r>
            <a:r>
              <a:rPr lang="ru-RU" sz="2000" dirty="0" err="1">
                <a:latin typeface="Times New Roman" panose="02020603050405020304" pitchFamily="18" charset="0"/>
                <a:cs typeface="Times New Roman" panose="02020603050405020304" pitchFamily="18" charset="0"/>
              </a:rPr>
              <a:t>оборотно</a:t>
            </a:r>
            <a:r>
              <a:rPr lang="ru-RU" sz="2000" dirty="0">
                <a:latin typeface="Times New Roman" panose="02020603050405020304" pitchFamily="18" charset="0"/>
                <a:cs typeface="Times New Roman" panose="02020603050405020304" pitchFamily="18" charset="0"/>
              </a:rPr>
              <a:t>-сальдовых ведомостях по счету 106.55 и 108.55 за 2022-2023 годы нарушений не установлено. Учетные данные, содержащиеся на счете 106.55 соответствуют учетным данным, содержащимся на счете 108.55. </a:t>
            </a:r>
            <a:endParaRPr lang="ru-RU" sz="2000" dirty="0" smtClean="0">
              <a:latin typeface="Times New Roman" panose="02020603050405020304" pitchFamily="18" charset="0"/>
              <a:cs typeface="Times New Roman" panose="02020603050405020304" pitchFamily="18" charset="0"/>
            </a:endParaRPr>
          </a:p>
          <a:p>
            <a:pPr indent="623888" algn="just">
              <a:buAutoNum type="arabicPeriod" startAt="13"/>
              <a:tabLst>
                <a:tab pos="174625" algn="l"/>
              </a:tabLst>
            </a:pPr>
            <a:endParaRPr lang="ru-RU" sz="2000" dirty="0" smtClean="0">
              <a:latin typeface="Times New Roman" panose="02020603050405020304" pitchFamily="18" charset="0"/>
              <a:cs typeface="Times New Roman" panose="02020603050405020304" pitchFamily="18" charset="0"/>
            </a:endParaRPr>
          </a:p>
          <a:p>
            <a:pPr indent="623888" algn="just">
              <a:tabLst>
                <a:tab pos="174625" algn="l"/>
              </a:tabLst>
            </a:pPr>
            <a:r>
              <a:rPr lang="ru-RU" sz="2000" dirty="0" smtClean="0">
                <a:latin typeface="Times New Roman" panose="02020603050405020304" pitchFamily="18" charset="0"/>
                <a:cs typeface="Times New Roman" panose="02020603050405020304" pitchFamily="18" charset="0"/>
              </a:rPr>
              <a:t>14. В </a:t>
            </a:r>
            <a:r>
              <a:rPr lang="ru-RU" sz="2000" dirty="0">
                <a:latin typeface="Times New Roman" panose="02020603050405020304" pitchFamily="18" charset="0"/>
                <a:cs typeface="Times New Roman" panose="02020603050405020304" pitchFamily="18" charset="0"/>
              </a:rPr>
              <a:t>ходе анализа проверки полноты и своевременности оприходования (списания) объектов недвижимого имущества, приобретенных Управлением за счет средств городского бюджета, в состав казны муниципального имущества городского округа по данным бухгалтерского учета Управления и правильности отражения в бухгалтерском учете Управления расходов выделенных на приобретение и изъятие в муниципальную собственность объектов недвижимого имущества в рамках основного мероприятия «Приобретение объектов недвижимого имущества» установлено, что бухгалтерский учет Управления, в отношении осуществляемых Управлением затрат на приобретение недвижимого имущества, а также ведения учета приобретаемого в целях исполнения полномочий </a:t>
            </a:r>
            <a:r>
              <a:rPr lang="ru-RU" sz="2000" dirty="0" err="1">
                <a:latin typeface="Times New Roman" panose="02020603050405020304" pitchFamily="18" charset="0"/>
                <a:cs typeface="Times New Roman" panose="02020603050405020304" pitchFamily="18" charset="0"/>
              </a:rPr>
              <a:t>УИиЗО</a:t>
            </a:r>
            <a:r>
              <a:rPr lang="ru-RU" sz="2000" dirty="0">
                <a:latin typeface="Times New Roman" panose="02020603050405020304" pitchFamily="18" charset="0"/>
                <a:cs typeface="Times New Roman" panose="02020603050405020304" pitchFamily="18" charset="0"/>
              </a:rPr>
              <a:t> недвижимого имущества, ведется в соответствии с Инструкцией № 157 и Инструкцией № 162н, нарушений не установлено.</a:t>
            </a:r>
          </a:p>
        </p:txBody>
      </p:sp>
    </p:spTree>
    <p:extLst>
      <p:ext uri="{BB962C8B-B14F-4D97-AF65-F5344CB8AC3E}">
        <p14:creationId xmlns:p14="http://schemas.microsoft.com/office/powerpoint/2010/main" val="242512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9992" y="781185"/>
            <a:ext cx="10756004" cy="5142368"/>
          </a:xfrm>
        </p:spPr>
        <p:txBody>
          <a:bodyPr>
            <a:normAutofit/>
          </a:bodyPr>
          <a:lstStyle/>
          <a:p>
            <a:pPr marL="44450" indent="492125" algn="just">
              <a:buNone/>
            </a:pPr>
            <a:endParaRPr lang="ru-RU" dirty="0" smtClean="0">
              <a:solidFill>
                <a:schemeClr val="tx1"/>
              </a:solidFill>
              <a:latin typeface="Times New Roman" panose="02020603050405020304" pitchFamily="18" charset="0"/>
              <a:cs typeface="Times New Roman" panose="02020603050405020304" pitchFamily="18" charset="0"/>
            </a:endParaRPr>
          </a:p>
          <a:p>
            <a:pPr marL="44450" lvl="0" indent="492125" algn="just">
              <a:buNone/>
            </a:pPr>
            <a:r>
              <a:rPr lang="ru-RU" dirty="0" smtClean="0">
                <a:solidFill>
                  <a:schemeClr val="tx1"/>
                </a:solidFill>
                <a:latin typeface="Times New Roman" panose="02020603050405020304" pitchFamily="18" charset="0"/>
                <a:cs typeface="Times New Roman" panose="02020603050405020304" pitchFamily="18" charset="0"/>
              </a:rPr>
              <a:t>1. Отчет </a:t>
            </a:r>
            <a:r>
              <a:rPr lang="ru-RU" dirty="0">
                <a:solidFill>
                  <a:schemeClr val="tx1"/>
                </a:solidFill>
                <a:latin typeface="Times New Roman" panose="02020603050405020304" pitchFamily="18" charset="0"/>
                <a:cs typeface="Times New Roman" panose="02020603050405020304" pitchFamily="18" charset="0"/>
              </a:rPr>
              <a:t>о результатах контрольного мероприятия направить для сведения: </a:t>
            </a:r>
          </a:p>
          <a:p>
            <a:pPr marL="44450" lvl="0" indent="492125" algn="just">
              <a:buNone/>
            </a:pPr>
            <a:r>
              <a:rPr lang="ru-RU" dirty="0">
                <a:solidFill>
                  <a:schemeClr val="tx1"/>
                </a:solidFill>
                <a:latin typeface="Times New Roman" panose="02020603050405020304" pitchFamily="18" charset="0"/>
                <a:cs typeface="Times New Roman" panose="02020603050405020304" pitchFamily="18" charset="0"/>
              </a:rPr>
              <a:t>в Городскую Думу Петропавловск-Камчатского городского округа;</a:t>
            </a:r>
          </a:p>
          <a:p>
            <a:pPr marL="44450" lvl="0" indent="492125" algn="just">
              <a:buNone/>
            </a:pPr>
            <a:r>
              <a:rPr lang="ru-RU" dirty="0">
                <a:solidFill>
                  <a:schemeClr val="tx1"/>
                </a:solidFill>
                <a:latin typeface="Times New Roman" panose="02020603050405020304" pitchFamily="18" charset="0"/>
                <a:cs typeface="Times New Roman" panose="02020603050405020304" pitchFamily="18" charset="0"/>
              </a:rPr>
              <a:t>Главе Петропавловск-Камчатского городского округа.</a:t>
            </a:r>
          </a:p>
          <a:p>
            <a:pPr marL="44450" lvl="0" indent="492125" algn="just">
              <a:buNone/>
            </a:pPr>
            <a:r>
              <a:rPr lang="ru-RU" dirty="0" smtClean="0">
                <a:solidFill>
                  <a:schemeClr val="tx1"/>
                </a:solidFill>
                <a:latin typeface="Times New Roman" panose="02020603050405020304" pitchFamily="18" charset="0"/>
                <a:cs typeface="Times New Roman" panose="02020603050405020304" pitchFamily="18" charset="0"/>
              </a:rPr>
              <a:t>2. Направить </a:t>
            </a:r>
            <a:r>
              <a:rPr lang="ru-RU" dirty="0">
                <a:solidFill>
                  <a:schemeClr val="tx1"/>
                </a:solidFill>
                <a:latin typeface="Times New Roman" panose="02020603050405020304" pitchFamily="18" charset="0"/>
                <a:cs typeface="Times New Roman" panose="02020603050405020304" pitchFamily="18" charset="0"/>
              </a:rPr>
              <a:t>информационное письмо Главе Петропавловск-Камчатского городского округа.</a:t>
            </a:r>
          </a:p>
          <a:p>
            <a:pPr marL="44450" lvl="0" indent="492125" algn="just">
              <a:buNone/>
            </a:pPr>
            <a:r>
              <a:rPr lang="ru-RU" dirty="0" smtClean="0">
                <a:solidFill>
                  <a:schemeClr val="tx1"/>
                </a:solidFill>
                <a:latin typeface="Times New Roman" panose="02020603050405020304" pitchFamily="18" charset="0"/>
                <a:cs typeface="Times New Roman" panose="02020603050405020304" pitchFamily="18" charset="0"/>
              </a:rPr>
              <a:t>3. Направить </a:t>
            </a:r>
            <a:r>
              <a:rPr lang="ru-RU" dirty="0">
                <a:solidFill>
                  <a:schemeClr val="tx1"/>
                </a:solidFill>
                <a:latin typeface="Times New Roman" panose="02020603050405020304" pitchFamily="18" charset="0"/>
                <a:cs typeface="Times New Roman" panose="02020603050405020304" pitchFamily="18" charset="0"/>
              </a:rPr>
              <a:t>информационное письмо руководителю Управления имущественных и земельных отношений администрации городского округа с предложениями (рекомендациями) по устранению выявленных нарушений (недостатков), а также с целью дальнейшего использования в работе и недопущения нарушений.</a:t>
            </a:r>
          </a:p>
          <a:p>
            <a:pPr marL="45720" indent="0">
              <a:buNone/>
            </a:pPr>
            <a:endParaRPr lang="ru-RU" sz="2000" dirty="0" smtClean="0">
              <a:solidFill>
                <a:schemeClr val="tx1"/>
              </a:solidFill>
              <a:latin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2"/>
          </p:nvPr>
        </p:nvSpPr>
        <p:spPr>
          <a:xfrm>
            <a:off x="10271091" y="6223828"/>
            <a:ext cx="170621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924645" y="498686"/>
            <a:ext cx="8373036" cy="402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ru-RU" sz="2400" b="1" dirty="0">
                <a:solidFill>
                  <a:schemeClr val="accent6">
                    <a:lumMod val="50000"/>
                  </a:schemeClr>
                </a:solidFill>
                <a:latin typeface="Times New Roman" panose="02020603050405020304" pitchFamily="18" charset="0"/>
                <a:cs typeface="Times New Roman" panose="02020603050405020304" pitchFamily="18" charset="0"/>
              </a:rPr>
              <a:t>Предложения по результатам контрольного </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358588" y="727103"/>
            <a:ext cx="11501718" cy="4629662"/>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lvl="0"/>
            <a:endParaRPr lang="ru-RU" dirty="0"/>
          </a:p>
        </p:txBody>
      </p:sp>
    </p:spTree>
    <p:extLst>
      <p:ext uri="{BB962C8B-B14F-4D97-AF65-F5344CB8AC3E}">
        <p14:creationId xmlns:p14="http://schemas.microsoft.com/office/powerpoint/2010/main" val="295724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1" y="287676"/>
            <a:ext cx="11726944" cy="6402041"/>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5276850" y="1096665"/>
            <a:ext cx="1613431" cy="1550841"/>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65422" y="2532554"/>
            <a:ext cx="11223056"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endParaRPr lang="ru-RU" sz="3000" dirty="0">
              <a:latin typeface="Times New Roman" panose="02020603050405020304" pitchFamily="18" charset="0"/>
              <a:cs typeface="Times New Roman" panose="02020603050405020304" pitchFamily="18" charset="0"/>
            </a:endParaRPr>
          </a:p>
          <a:p>
            <a:pPr algn="ctr"/>
            <a:r>
              <a:rPr lang="ru-RU" sz="3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Контрольно-счетная палата </a:t>
            </a:r>
          </a:p>
          <a:p>
            <a:pPr algn="ctr"/>
            <a:r>
              <a:rPr lang="ru-RU" sz="3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Петропавловск-Камчатского </a:t>
            </a: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городского округа</a:t>
            </a:r>
          </a:p>
        </p:txBody>
      </p:sp>
      <p:sp>
        <p:nvSpPr>
          <p:cNvPr id="2" name="Заголовок 1"/>
          <p:cNvSpPr>
            <a:spLocks noGrp="1"/>
          </p:cNvSpPr>
          <p:nvPr>
            <p:ph type="ctrTitle"/>
          </p:nvPr>
        </p:nvSpPr>
        <p:spPr>
          <a:xfrm>
            <a:off x="377330" y="4477765"/>
            <a:ext cx="11719420" cy="1518406"/>
          </a:xfrm>
        </p:spPr>
        <p:txBody>
          <a:bodyPr>
            <a:normAutofit/>
          </a:bodyPr>
          <a:lstStyle/>
          <a:p>
            <a:pPr algn="ctr"/>
            <a:r>
              <a:rPr lang="ru-RU"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05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1693" y="567577"/>
            <a:ext cx="11537577" cy="6380703"/>
          </a:xfrm>
        </p:spPr>
        <p:txBody>
          <a:bodyPr>
            <a:noAutofit/>
          </a:bodyPr>
          <a:lstStyle/>
          <a:p>
            <a:pPr marL="0" indent="447675" algn="just">
              <a:lnSpc>
                <a:spcPct val="100000"/>
              </a:lnSpc>
              <a:spcBef>
                <a:spcPts val="400"/>
              </a:spcBef>
              <a:buNone/>
              <a:tabLst>
                <a:tab pos="271463" algn="l"/>
              </a:tabLst>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4</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 Проверяемый период: </a:t>
            </a:r>
            <a:r>
              <a:rPr lang="ru-RU" sz="2000" dirty="0">
                <a:solidFill>
                  <a:schemeClr val="tx1"/>
                </a:solidFill>
                <a:latin typeface="Times New Roman" panose="02020603050405020304" pitchFamily="18" charset="0"/>
                <a:cs typeface="Times New Roman" panose="02020603050405020304" pitchFamily="18" charset="0"/>
              </a:rPr>
              <a:t>2023 год (иные </a:t>
            </a:r>
            <a:r>
              <a:rPr lang="ru-RU" sz="2000" dirty="0" smtClean="0">
                <a:solidFill>
                  <a:schemeClr val="tx1"/>
                </a:solidFill>
                <a:latin typeface="Times New Roman" panose="02020603050405020304" pitchFamily="18" charset="0"/>
                <a:cs typeface="Times New Roman" panose="02020603050405020304" pitchFamily="18" charset="0"/>
              </a:rPr>
              <a:t>периоды).</a:t>
            </a:r>
            <a:endParaRPr lang="ru-RU" sz="2000" dirty="0">
              <a:solidFill>
                <a:schemeClr val="tx1"/>
              </a:solidFill>
              <a:latin typeface="Times New Roman" panose="02020603050405020304" pitchFamily="18" charset="0"/>
              <a:cs typeface="Times New Roman" panose="02020603050405020304" pitchFamily="18" charset="0"/>
            </a:endParaRPr>
          </a:p>
          <a:p>
            <a:pPr marL="0" indent="447675" algn="just">
              <a:lnSpc>
                <a:spcPct val="100000"/>
              </a:lnSpc>
              <a:spcBef>
                <a:spcPts val="400"/>
              </a:spcBef>
              <a:buNone/>
              <a:tabLst>
                <a:tab pos="271463" algn="l"/>
              </a:tabLst>
            </a:pPr>
            <a:r>
              <a:rPr lang="ru-RU" sz="2000" b="1" u="sng" dirty="0">
                <a:solidFill>
                  <a:schemeClr val="accent6">
                    <a:lumMod val="50000"/>
                  </a:schemeClr>
                </a:solidFill>
                <a:latin typeface="Times New Roman" panose="02020603050405020304" pitchFamily="18" charset="0"/>
                <a:cs typeface="Times New Roman" panose="02020603050405020304" pitchFamily="18" charset="0"/>
              </a:rPr>
              <a:t>5. Объект контроля: </a:t>
            </a:r>
            <a:r>
              <a:rPr lang="ru-RU" sz="2000" dirty="0">
                <a:solidFill>
                  <a:schemeClr val="tx1"/>
                </a:solidFill>
                <a:latin typeface="Times New Roman" panose="02020603050405020304" pitchFamily="18" charset="0"/>
                <a:cs typeface="Times New Roman" panose="02020603050405020304" pitchFamily="18" charset="0"/>
              </a:rPr>
              <a:t>Управление имущественных и земельных отношений администрации Петропавловск-Камчатского городского округа – муниципальное </a:t>
            </a:r>
            <a:r>
              <a:rPr lang="ru-RU" sz="2000" dirty="0" smtClean="0">
                <a:solidFill>
                  <a:schemeClr val="tx1"/>
                </a:solidFill>
                <a:latin typeface="Times New Roman" panose="02020603050405020304" pitchFamily="18" charset="0"/>
                <a:cs typeface="Times New Roman" panose="02020603050405020304" pitchFamily="18" charset="0"/>
              </a:rPr>
              <a:t>учреждение*.</a:t>
            </a:r>
            <a:endParaRPr lang="ru-RU" sz="2000" dirty="0">
              <a:solidFill>
                <a:schemeClr val="tx1"/>
              </a:solidFill>
              <a:latin typeface="Times New Roman" panose="02020603050405020304" pitchFamily="18" charset="0"/>
              <a:cs typeface="Times New Roman" panose="02020603050405020304" pitchFamily="18" charset="0"/>
            </a:endParaRPr>
          </a:p>
          <a:p>
            <a:pPr marL="0" indent="447675" algn="just">
              <a:lnSpc>
                <a:spcPct val="100000"/>
              </a:lnSpc>
              <a:spcBef>
                <a:spcPts val="400"/>
              </a:spcBef>
              <a:buNone/>
              <a:tabLst>
                <a:tab pos="271463" algn="l"/>
              </a:tabLst>
            </a:pPr>
            <a:r>
              <a:rPr lang="ru-RU" sz="2000" b="1" u="sng" dirty="0">
                <a:solidFill>
                  <a:schemeClr val="accent6">
                    <a:lumMod val="50000"/>
                  </a:schemeClr>
                </a:solidFill>
                <a:latin typeface="Times New Roman" panose="02020603050405020304" pitchFamily="18" charset="0"/>
                <a:cs typeface="Times New Roman" panose="02020603050405020304" pitchFamily="18" charset="0"/>
              </a:rPr>
              <a:t>6. Срок проведения контрольного мероприятия:</a:t>
            </a:r>
            <a:r>
              <a:rPr lang="ru-RU" sz="2000" dirty="0">
                <a:solidFill>
                  <a:schemeClr val="tx1"/>
                </a:solidFill>
                <a:latin typeface="Times New Roman" panose="02020603050405020304" pitchFamily="18" charset="0"/>
                <a:cs typeface="Times New Roman" panose="02020603050405020304" pitchFamily="18" charset="0"/>
              </a:rPr>
              <a:t> с 23.10.2024 по 06.12.2024</a:t>
            </a:r>
            <a:r>
              <a:rPr lang="ru-RU" sz="2000" dirty="0" smtClean="0">
                <a:solidFill>
                  <a:schemeClr val="tx1"/>
                </a:solidFill>
                <a:latin typeface="Times New Roman" panose="02020603050405020304" pitchFamily="18" charset="0"/>
                <a:cs typeface="Times New Roman" panose="02020603050405020304" pitchFamily="18" charset="0"/>
              </a:rPr>
              <a:t>.</a:t>
            </a:r>
          </a:p>
          <a:p>
            <a:pPr marL="0" indent="447675" algn="just">
              <a:lnSpc>
                <a:spcPct val="100000"/>
              </a:lnSpc>
              <a:spcBef>
                <a:spcPts val="400"/>
              </a:spcBef>
              <a:buNone/>
              <a:tabLst>
                <a:tab pos="271463" algn="l"/>
              </a:tabLst>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7. Наличие пояснений и/или замечаний</a:t>
            </a: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поступивших от Управления имущественных и земельных отношений на </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акт о результатах проведения контрольного </a:t>
            </a: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мероприятия:</a:t>
            </a:r>
            <a:r>
              <a:rPr lang="ru-RU"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пояснений и/или замечаний в адрес КСП не </a:t>
            </a:r>
            <a:r>
              <a:rPr lang="ru-RU" dirty="0" smtClean="0">
                <a:solidFill>
                  <a:schemeClr val="tx1"/>
                </a:solidFill>
                <a:latin typeface="Times New Roman" panose="02020603050405020304" pitchFamily="18" charset="0"/>
                <a:cs typeface="Times New Roman" panose="02020603050405020304" pitchFamily="18" charset="0"/>
              </a:rPr>
              <a:t>поступало.</a:t>
            </a:r>
          </a:p>
          <a:p>
            <a:pPr marL="0" indent="447675" algn="just">
              <a:lnSpc>
                <a:spcPct val="100000"/>
              </a:lnSpc>
              <a:spcBef>
                <a:spcPts val="400"/>
              </a:spcBef>
              <a:buNone/>
              <a:tabLst>
                <a:tab pos="271463" algn="l"/>
              </a:tabLst>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8. Объем проверенных средств и/или имущества</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120 939,05164</a:t>
            </a:r>
            <a:r>
              <a:rPr lang="ru-RU" sz="2000" b="1"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тыс. </a:t>
            </a:r>
            <a:r>
              <a:rPr lang="ru-RU" sz="2000" dirty="0" smtClean="0">
                <a:solidFill>
                  <a:schemeClr val="tx1"/>
                </a:solidFill>
                <a:latin typeface="Times New Roman" panose="02020603050405020304" pitchFamily="18" charset="0"/>
                <a:cs typeface="Times New Roman" panose="02020603050405020304" pitchFamily="18" charset="0"/>
              </a:rPr>
              <a:t>рублей**.</a:t>
            </a:r>
            <a:endParaRPr lang="ru-RU" sz="2000" dirty="0">
              <a:solidFill>
                <a:schemeClr val="tx1"/>
              </a:solidFill>
              <a:latin typeface="Times New Roman" panose="02020603050405020304" pitchFamily="18" charset="0"/>
              <a:cs typeface="Times New Roman" panose="02020603050405020304" pitchFamily="18" charset="0"/>
            </a:endParaRPr>
          </a:p>
          <a:p>
            <a:pPr marL="0" indent="447675" algn="just">
              <a:buNone/>
            </a:pPr>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9</a:t>
            </a:r>
            <a:r>
              <a:rPr lang="ru-RU" sz="2000" b="1" u="sng" dirty="0">
                <a:solidFill>
                  <a:schemeClr val="accent6">
                    <a:lumMod val="50000"/>
                  </a:schemeClr>
                </a:solidFill>
                <a:latin typeface="Times New Roman" panose="02020603050405020304" pitchFamily="18" charset="0"/>
                <a:cs typeface="Times New Roman" panose="02020603050405020304" pitchFamily="18" charset="0"/>
              </a:rPr>
              <a:t>. Результаты контрольного мероприятия:</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Выборочная проверка целевого и эффективного использования средств бюджета Петропавловск-Камчатского городского округа, в части исполнения мероприятия «Приобретение объектов недвижимого имущества с целью исполнения полномочий Управления имущественных и земельных отношений администрации Петропавловск-Камчатского городского округа» подпрограммы 2 «Управление, распоряжение и приобретение имущества, вовлеченного в земельные правоотношения» муниципальной программы «Управление муниципальным имуществом Петропавловск-Камчатского городского округа»</a:t>
            </a:r>
          </a:p>
          <a:p>
            <a:pPr marL="273050" lvl="1" indent="169863" algn="just">
              <a:buNone/>
            </a:pPr>
            <a:r>
              <a:rPr lang="ru-RU" dirty="0" smtClean="0">
                <a:solidFill>
                  <a:schemeClr val="tx1"/>
                </a:solidFill>
                <a:latin typeface="Times New Roman" panose="02020603050405020304" pitchFamily="18" charset="0"/>
                <a:cs typeface="Times New Roman" panose="02020603050405020304" pitchFamily="18" charset="0"/>
              </a:rPr>
              <a:t>___________</a:t>
            </a:r>
            <a:endParaRPr lang="ru-RU" dirty="0">
              <a:solidFill>
                <a:schemeClr val="tx1"/>
              </a:solidFill>
              <a:latin typeface="Times New Roman" panose="02020603050405020304" pitchFamily="18" charset="0"/>
              <a:cs typeface="Times New Roman" panose="02020603050405020304" pitchFamily="18" charset="0"/>
            </a:endParaRPr>
          </a:p>
          <a:p>
            <a:pPr marL="0" lvl="1" indent="442913" algn="just">
              <a:buNone/>
            </a:pPr>
            <a:r>
              <a:rPr lang="ru-RU" sz="1400" dirty="0" smtClean="0">
                <a:solidFill>
                  <a:schemeClr val="tx1"/>
                </a:solidFill>
                <a:latin typeface="Times New Roman" panose="02020603050405020304" pitchFamily="18" charset="0"/>
                <a:cs typeface="Times New Roman" panose="02020603050405020304" pitchFamily="18" charset="0"/>
              </a:rPr>
              <a:t>*Далее </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Управление, </a:t>
            </a:r>
            <a:r>
              <a:rPr lang="ru-RU" sz="1400" dirty="0">
                <a:solidFill>
                  <a:schemeClr val="tx1"/>
                </a:solidFill>
                <a:latin typeface="Times New Roman" panose="02020603050405020304" pitchFamily="18" charset="0"/>
                <a:cs typeface="Times New Roman" panose="02020603050405020304" pitchFamily="18" charset="0"/>
              </a:rPr>
              <a:t>Управление имущественных и земельных </a:t>
            </a:r>
            <a:r>
              <a:rPr lang="ru-RU" sz="1400" dirty="0" smtClean="0">
                <a:solidFill>
                  <a:schemeClr val="tx1"/>
                </a:solidFill>
                <a:latin typeface="Times New Roman" panose="02020603050405020304" pitchFamily="18" charset="0"/>
                <a:cs typeface="Times New Roman" panose="02020603050405020304" pitchFamily="18" charset="0"/>
              </a:rPr>
              <a:t>отношений, </a:t>
            </a:r>
            <a:r>
              <a:rPr lang="ru-RU" sz="1400" dirty="0" err="1" smtClean="0">
                <a:solidFill>
                  <a:schemeClr val="tx1"/>
                </a:solidFill>
                <a:latin typeface="Times New Roman" panose="02020603050405020304" pitchFamily="18" charset="0"/>
                <a:cs typeface="Times New Roman" panose="02020603050405020304" pitchFamily="18" charset="0"/>
              </a:rPr>
              <a:t>УИиЗО</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p>
            <a:pPr marL="44450" indent="400050" algn="just">
              <a:lnSpc>
                <a:spcPct val="100000"/>
              </a:lnSpc>
              <a:spcBef>
                <a:spcPts val="400"/>
              </a:spcBef>
              <a:buNone/>
              <a:tabLst>
                <a:tab pos="271463" algn="l"/>
              </a:tabLst>
            </a:pPr>
            <a:r>
              <a:rPr lang="ru-RU" sz="1400" dirty="0" smtClean="0">
                <a:solidFill>
                  <a:schemeClr val="tx1"/>
                </a:solidFill>
                <a:latin typeface="Times New Roman" panose="02020603050405020304" pitchFamily="18" charset="0"/>
                <a:cs typeface="Times New Roman" panose="02020603050405020304" pitchFamily="18" charset="0"/>
              </a:rPr>
              <a:t>**Из </a:t>
            </a:r>
            <a:r>
              <a:rPr lang="ru-RU" sz="1400" dirty="0">
                <a:solidFill>
                  <a:schemeClr val="tx1"/>
                </a:solidFill>
                <a:latin typeface="Times New Roman" panose="02020603050405020304" pitchFamily="18" charset="0"/>
                <a:cs typeface="Times New Roman" panose="02020603050405020304" pitchFamily="18" charset="0"/>
              </a:rPr>
              <a:t>них: 2022 – 35 375,17831 тыс. рублей; 2023 – 53 751,83333 тыс. рублей; 2024 – 31 812,04000 тыс. рублей.</a:t>
            </a:r>
          </a:p>
          <a:p>
            <a:pPr marL="44450" indent="400050" algn="just">
              <a:lnSpc>
                <a:spcPct val="100000"/>
              </a:lnSpc>
              <a:spcBef>
                <a:spcPts val="400"/>
              </a:spcBef>
              <a:buNone/>
              <a:tabLst>
                <a:tab pos="271463" algn="l"/>
              </a:tabLst>
            </a:pP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11249638" y="5931017"/>
            <a:ext cx="696285" cy="926983"/>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70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8316" y="434658"/>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79622" y="1024613"/>
            <a:ext cx="10799805" cy="535769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1" indent="447675" algn="just">
              <a:buNone/>
            </a:pPr>
            <a:r>
              <a:rPr lang="ru-RU" sz="1700" dirty="0">
                <a:solidFill>
                  <a:schemeClr val="tx1"/>
                </a:solidFill>
                <a:latin typeface="Times New Roman" panose="02020603050405020304" pitchFamily="18" charset="0"/>
                <a:cs typeface="Times New Roman" panose="02020603050405020304" pitchFamily="18" charset="0"/>
              </a:rPr>
              <a:t>1.	</a:t>
            </a:r>
            <a:r>
              <a:rPr lang="ru-RU" sz="1700" dirty="0" err="1">
                <a:solidFill>
                  <a:schemeClr val="tx1"/>
                </a:solidFill>
                <a:latin typeface="Times New Roman" panose="02020603050405020304" pitchFamily="18" charset="0"/>
                <a:cs typeface="Times New Roman" panose="02020603050405020304" pitchFamily="18" charset="0"/>
              </a:rPr>
              <a:t>УИиЗО</a:t>
            </a:r>
            <a:r>
              <a:rPr lang="ru-RU" sz="1700" dirty="0">
                <a:solidFill>
                  <a:schemeClr val="tx1"/>
                </a:solidFill>
                <a:latin typeface="Times New Roman" panose="02020603050405020304" pitchFamily="18" charset="0"/>
                <a:cs typeface="Times New Roman" panose="02020603050405020304" pitchFamily="18" charset="0"/>
              </a:rPr>
              <a:t> в период с 2021 (по настоящее время) действия по изъятию путем выкупа объектов недвижимого имущества, а именно нежилых помещений в многоквартирных домах, признанных аварийными и подлежащими сносу и реконструкции, в частности заключались специализированные договоры с оценочными организациями по проведению оценки недвижимого имущества, а также совершены (совершаются по настоящее время) мероприятия по фактическому изъятию нежилых помещений в многоквартирных домах, признанных аварийными и подлежащими сносу и реконструкции, в соответствии с действующим законодательством РФ, Камчатского края и нормативными правовыми актами городского округа.</a:t>
            </a:r>
          </a:p>
          <a:p>
            <a:pPr marL="0" lvl="1" indent="447675" algn="just">
              <a:buNone/>
            </a:pPr>
            <a:r>
              <a:rPr lang="ru-RU" sz="1700" dirty="0">
                <a:solidFill>
                  <a:schemeClr val="tx1"/>
                </a:solidFill>
                <a:latin typeface="Times New Roman" panose="02020603050405020304" pitchFamily="18" charset="0"/>
                <a:cs typeface="Times New Roman" panose="02020603050405020304" pitchFamily="18" charset="0"/>
              </a:rPr>
              <a:t>1.1.	 При анализе планирования к изъятию путем выкупа объектов недвижимого имущества, а именно нежилых помещений в многоквартирных домах, признанных аварийными и подлежащими сносу выявлено, что Управлением не выкуплены 4 единицы в отношении которых проведены оценки объектов недвижимости в 2022-2023 годах: «Нежилое помещение расположено в многоквартирном доме, признанном аварийным и подлежащим сносу или реконструкции. Площадь: 41,6 м2. Адрес (местоположение): Камчатский край, г. Петропавловск-Камчатский, ул. Владивостокская, д. 47/3 , пом. 2. Кадастровый номер: 41:01:0010118:6849»; «Нежилые помещения поз.1-8 цокольного этажа в жилом доме; Площадь: 127,8 м2. Адрес (местоположение): Камчатский край, г. Петропавловск-Камчатский, ул. Крылова, д. 1. Кадастровый номер: 41:01:0010112:1415»; «Нежилое помещение № 9, 10 продовольственного магазина в жилом доме. Площадь: 51,1 м2. Адрес (местоположение): Камчатский край, г. Петропавловск-Камчатский, ул. </a:t>
            </a:r>
            <a:r>
              <a:rPr lang="ru-RU" sz="1700" dirty="0" err="1">
                <a:solidFill>
                  <a:schemeClr val="tx1"/>
                </a:solidFill>
                <a:latin typeface="Times New Roman" panose="02020603050405020304" pitchFamily="18" charset="0"/>
                <a:cs typeface="Times New Roman" panose="02020603050405020304" pitchFamily="18" charset="0"/>
              </a:rPr>
              <a:t>Сибирцева</a:t>
            </a:r>
            <a:r>
              <a:rPr lang="ru-RU" sz="1700" dirty="0">
                <a:solidFill>
                  <a:schemeClr val="tx1"/>
                </a:solidFill>
                <a:latin typeface="Times New Roman" panose="02020603050405020304" pitchFamily="18" charset="0"/>
                <a:cs typeface="Times New Roman" panose="02020603050405020304" pitchFamily="18" charset="0"/>
              </a:rPr>
              <a:t>, д. 18, пом. 9,10. Кадастровый номер: 41:01:0010117:4988»; «Нежилое помещение пом. 8 Площадь: 67,4 м2. Адрес (местоположение): Камчатский край, г. Петропавловск-Камчатский, Капитана </a:t>
            </a:r>
            <a:r>
              <a:rPr lang="ru-RU" sz="1700" dirty="0" err="1">
                <a:solidFill>
                  <a:schemeClr val="tx1"/>
                </a:solidFill>
                <a:latin typeface="Times New Roman" panose="02020603050405020304" pitchFamily="18" charset="0"/>
                <a:cs typeface="Times New Roman" panose="02020603050405020304" pitchFamily="18" charset="0"/>
              </a:rPr>
              <a:t>Драбкина</a:t>
            </a:r>
            <a:r>
              <a:rPr lang="ru-RU" sz="1700" dirty="0">
                <a:solidFill>
                  <a:schemeClr val="tx1"/>
                </a:solidFill>
                <a:latin typeface="Times New Roman" panose="02020603050405020304" pitchFamily="18" charset="0"/>
                <a:cs typeface="Times New Roman" panose="02020603050405020304" pitchFamily="18" charset="0"/>
              </a:rPr>
              <a:t>, д.3, Кадастровый номер: 41:01:0010127:6603».</a:t>
            </a:r>
          </a:p>
          <a:p>
            <a:pPr marL="0" lvl="1" indent="447675" algn="just">
              <a:buNone/>
            </a:pPr>
            <a:r>
              <a:rPr lang="ru-RU" sz="1700" dirty="0">
                <a:solidFill>
                  <a:schemeClr val="tx1"/>
                </a:solidFill>
                <a:latin typeface="Times New Roman" panose="02020603050405020304" pitchFamily="18" charset="0"/>
                <a:cs typeface="Times New Roman" panose="02020603050405020304" pitchFamily="18" charset="0"/>
              </a:rPr>
              <a:t>В связи с утратой актуальности рыночной стоимости вышеуказанных объектов недвижимого имущества, городской округ дополнительно понесет расходы по определению стоимости объектов в будущем периоде</a:t>
            </a:r>
            <a:r>
              <a:rPr lang="ru-RU" sz="1700" dirty="0" smtClean="0">
                <a:solidFill>
                  <a:schemeClr val="tx1"/>
                </a:solidFill>
                <a:latin typeface="Times New Roman" panose="02020603050405020304" pitchFamily="18" charset="0"/>
                <a:cs typeface="Times New Roman" panose="02020603050405020304" pitchFamily="18" charset="0"/>
              </a:rPr>
              <a:t>.</a:t>
            </a:r>
            <a:endParaRPr lang="ru-RU"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489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8252" y="474808"/>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729048" y="1020135"/>
            <a:ext cx="10750379" cy="552141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1" indent="447675" algn="just">
              <a:buNone/>
            </a:pPr>
            <a:r>
              <a:rPr lang="ru-RU" dirty="0">
                <a:solidFill>
                  <a:schemeClr val="tx1"/>
                </a:solidFill>
                <a:latin typeface="Times New Roman" panose="02020603050405020304" pitchFamily="18" charset="0"/>
                <a:cs typeface="Times New Roman" panose="02020603050405020304" pitchFamily="18" charset="0"/>
              </a:rPr>
              <a:t>2.	</a:t>
            </a:r>
            <a:r>
              <a:rPr lang="ru-RU" dirty="0" err="1">
                <a:solidFill>
                  <a:schemeClr val="tx1"/>
                </a:solidFill>
                <a:latin typeface="Times New Roman" panose="02020603050405020304" pitchFamily="18" charset="0"/>
                <a:cs typeface="Times New Roman" panose="02020603050405020304" pitchFamily="18" charset="0"/>
              </a:rPr>
              <a:t>УИиЗО</a:t>
            </a:r>
            <a:r>
              <a:rPr lang="ru-RU" dirty="0">
                <a:solidFill>
                  <a:schemeClr val="tx1"/>
                </a:solidFill>
                <a:latin typeface="Times New Roman" panose="02020603050405020304" pitchFamily="18" charset="0"/>
                <a:cs typeface="Times New Roman" panose="02020603050405020304" pitchFamily="18" charset="0"/>
              </a:rPr>
              <a:t> в период с 2022-2024 годов проводились действия по изъятию путем выкупа объектов недвижимого имущества (в том числе земельных участков) для муниципальных нужд с целью последующего строительства, реконструкции объектов местного значения, предусмотренных документами территориального планирования и документацией по планированию территории, в соответствии с действующим законодательством РФ, Камчатского края и нормативными правовыми актами городского округа.</a:t>
            </a:r>
          </a:p>
          <a:p>
            <a:pPr marL="0" lvl="1" indent="447675" algn="just">
              <a:buNone/>
            </a:pPr>
            <a:r>
              <a:rPr lang="ru-RU" dirty="0">
                <a:solidFill>
                  <a:schemeClr val="tx1"/>
                </a:solidFill>
                <a:latin typeface="Times New Roman" panose="02020603050405020304" pitchFamily="18" charset="0"/>
                <a:cs typeface="Times New Roman" panose="02020603050405020304" pitchFamily="18" charset="0"/>
              </a:rPr>
              <a:t>В частности, произведены мероприятия по проведению оценки земельных участков, нежилых помещений, расположенных по адресу: Камчатский край, город Петропавловск-Камчатский, ш. Петропавловское, ГСК-158. На основании соответствующих отчетов об оценки недвижимого имущества в последующем произведены мероприятия по изъятию путем выкупа объектов недвижимого имущества, земельных участков. </a:t>
            </a:r>
          </a:p>
          <a:p>
            <a:pPr marL="0" lvl="1" indent="447675" algn="just">
              <a:buNone/>
            </a:pPr>
            <a:r>
              <a:rPr lang="ru-RU" dirty="0">
                <a:solidFill>
                  <a:schemeClr val="tx1"/>
                </a:solidFill>
                <a:latin typeface="Times New Roman" panose="02020603050405020304" pitchFamily="18" charset="0"/>
                <a:cs typeface="Times New Roman" panose="02020603050405020304" pitchFamily="18" charset="0"/>
              </a:rPr>
              <a:t>3.	Установлено, наличие случаев, при которых собственники объектов, не согласившись с выкупной ценой, определенной по результатам проведения оценки объектов недвижимости, обратились в судебные органы с целью оспаривания рыночной стоимости изымаемого имущества, по результатам оспаривания, в соответствии с решениями судов, вступивших в законную силу, стоимость объектов претерпела увеличение.</a:t>
            </a:r>
          </a:p>
          <a:p>
            <a:pPr marL="45720" lvl="0" indent="0" algn="just">
              <a:buNone/>
            </a:pPr>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smtClean="0">
              <a:latin typeface="Times New Roman" panose="02020603050405020304" pitchFamily="18" charset="0"/>
              <a:cs typeface="Times New Roman" panose="02020603050405020304" pitchFamily="18" charset="0"/>
            </a:endParaRPr>
          </a:p>
          <a:p>
            <a:endParaRPr lang="ru-RU" sz="1300" dirty="0">
              <a:latin typeface="Times New Roman" panose="02020603050405020304" pitchFamily="18" charset="0"/>
              <a:cs typeface="Times New Roman" panose="02020603050405020304" pitchFamily="18" charset="0"/>
            </a:endParaRPr>
          </a:p>
          <a:p>
            <a:endParaRPr lang="ru-RU" sz="1300" dirty="0" smtClean="0">
              <a:latin typeface="Times New Roman" panose="02020603050405020304" pitchFamily="18" charset="0"/>
              <a:cs typeface="Times New Roman" panose="02020603050405020304" pitchFamily="18" charset="0"/>
            </a:endParaRPr>
          </a:p>
          <a:p>
            <a:endParaRPr lang="ru-RU" sz="1300" dirty="0">
              <a:latin typeface="Times New Roman" panose="02020603050405020304" pitchFamily="18" charset="0"/>
              <a:cs typeface="Times New Roman" panose="02020603050405020304" pitchFamily="18" charset="0"/>
            </a:endParaRPr>
          </a:p>
          <a:p>
            <a:pPr marL="45720" lvl="0" indent="0" algn="just">
              <a:buNone/>
            </a:pPr>
            <a:endParaRPr lang="ru-RU" sz="15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4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8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852" y="405617"/>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705393" y="889119"/>
            <a:ext cx="10776857" cy="543509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0" indent="447675" algn="just">
              <a:lnSpc>
                <a:spcPct val="85000"/>
              </a:lnSpc>
              <a:buNone/>
            </a:pPr>
            <a:r>
              <a:rPr lang="ru-RU" sz="1900" dirty="0">
                <a:solidFill>
                  <a:schemeClr val="tx1"/>
                </a:solidFill>
                <a:latin typeface="Times New Roman" panose="02020603050405020304" pitchFamily="18" charset="0"/>
                <a:cs typeface="Times New Roman" panose="02020603050405020304" pitchFamily="18" charset="0"/>
              </a:rPr>
              <a:t>4.	Согласно Отчета об исполнении бюджета (форма 0503127) за 2022 год, исполнение составило 35 375,17831 тыс. рублей или 98,20 % от утвержденного объема бюджетных ассигнований, в том числе:</a:t>
            </a:r>
          </a:p>
          <a:p>
            <a:pPr marL="444500" lvl="0" indent="-92075" algn="just">
              <a:lnSpc>
                <a:spcPct val="85000"/>
              </a:lnSpc>
              <a:buFont typeface="Wingdings" panose="05000000000000000000" pitchFamily="2" charset="2"/>
              <a:buChar char="ü"/>
            </a:pPr>
            <a:r>
              <a:rPr lang="ru-RU" sz="1900" dirty="0" smtClean="0">
                <a:solidFill>
                  <a:schemeClr val="tx1"/>
                </a:solidFill>
                <a:latin typeface="Times New Roman" panose="02020603050405020304" pitchFamily="18" charset="0"/>
                <a:cs typeface="Times New Roman" panose="02020603050405020304" pitchFamily="18" charset="0"/>
              </a:rPr>
              <a:t> 26 </a:t>
            </a:r>
            <a:r>
              <a:rPr lang="ru-RU" sz="1900" dirty="0">
                <a:solidFill>
                  <a:schemeClr val="tx1"/>
                </a:solidFill>
                <a:latin typeface="Times New Roman" panose="02020603050405020304" pitchFamily="18" charset="0"/>
                <a:cs typeface="Times New Roman" panose="02020603050405020304" pitchFamily="18" charset="0"/>
              </a:rPr>
              <a:t>175,17831 тыс. рублей – по КБК 906 0505 1120303010 412</a:t>
            </a:r>
            <a:r>
              <a:rPr lang="ru-RU" sz="1900" dirty="0" smtClean="0">
                <a:solidFill>
                  <a:schemeClr val="tx1"/>
                </a:solidFill>
                <a:latin typeface="Times New Roman" panose="02020603050405020304" pitchFamily="18" charset="0"/>
                <a:cs typeface="Times New Roman" panose="02020603050405020304" pitchFamily="18" charset="0"/>
              </a:rPr>
              <a:t>;</a:t>
            </a:r>
          </a:p>
          <a:p>
            <a:pPr marL="444500" lvl="0" indent="-92075" algn="just">
              <a:lnSpc>
                <a:spcPct val="85000"/>
              </a:lnSpc>
              <a:buFont typeface="Wingdings" panose="05000000000000000000" pitchFamily="2" charset="2"/>
              <a:buChar char="ü"/>
            </a:pPr>
            <a:r>
              <a:rPr lang="ru-RU" sz="1900" dirty="0" smtClean="0">
                <a:solidFill>
                  <a:schemeClr val="tx1"/>
                </a:solidFill>
                <a:latin typeface="Times New Roman" panose="02020603050405020304" pitchFamily="18" charset="0"/>
                <a:cs typeface="Times New Roman" panose="02020603050405020304" pitchFamily="18" charset="0"/>
              </a:rPr>
              <a:t> 9 200,00000 тыс. рублей – по КБК 906 0412 1120303020 412.</a:t>
            </a:r>
            <a:endParaRPr lang="ru-RU" sz="1900" dirty="0">
              <a:solidFill>
                <a:schemeClr val="tx1"/>
              </a:solidFill>
              <a:latin typeface="Times New Roman" panose="02020603050405020304" pitchFamily="18" charset="0"/>
              <a:cs typeface="Times New Roman" panose="02020603050405020304" pitchFamily="18" charset="0"/>
            </a:endParaRPr>
          </a:p>
          <a:p>
            <a:pPr marL="0" lvl="0" indent="447675" algn="just">
              <a:lnSpc>
                <a:spcPct val="85000"/>
              </a:lnSpc>
              <a:buNone/>
            </a:pPr>
            <a:r>
              <a:rPr lang="ru-RU" sz="1900" dirty="0">
                <a:solidFill>
                  <a:schemeClr val="tx1"/>
                </a:solidFill>
                <a:latin typeface="Times New Roman" panose="02020603050405020304" pitchFamily="18" charset="0"/>
                <a:cs typeface="Times New Roman" panose="02020603050405020304" pitchFamily="18" charset="0"/>
              </a:rPr>
              <a:t>Неосвоенные бюджетные ассигнования составили 650,00000 тыс. рублей (или 1,80 %). Причины неполного исполнения финансирования: оплата за объекты, подлежащие выкупу, производится в рамках заключенных соглашений на возмещение стоимости объекта с собственниками объектов. Один из собственников выразил намерение заключить соглашение, однако, в последующем отказался передавать объект по акту приема-передачи, что является существенным нарушением условия для оплаты возмещения.</a:t>
            </a:r>
          </a:p>
          <a:p>
            <a:pPr marL="0" lvl="0" indent="447675" algn="just">
              <a:lnSpc>
                <a:spcPct val="85000"/>
              </a:lnSpc>
              <a:buNone/>
            </a:pPr>
            <a:r>
              <a:rPr lang="ru-RU" sz="1900" dirty="0">
                <a:solidFill>
                  <a:schemeClr val="tx1"/>
                </a:solidFill>
                <a:latin typeface="Times New Roman" panose="02020603050405020304" pitchFamily="18" charset="0"/>
                <a:cs typeface="Times New Roman" panose="02020603050405020304" pitchFamily="18" charset="0"/>
              </a:rPr>
              <a:t>5.	Согласно Отчета об исполнении бюджета (форма 0503127) за 2023 год, исполнение составило 53 751,83333 тыс. рублей или 95,07 % от утвержденного объема бюджетных ассигнований, в том числе: 39 078,33333 тыс. рублей – по КБК 906 0505 1120303010 412; 14 673,50000 тыс. рублей – по КБК 906 0412 1120303020 412.</a:t>
            </a:r>
          </a:p>
          <a:p>
            <a:pPr marL="0" lvl="0" indent="447675" algn="just">
              <a:lnSpc>
                <a:spcPct val="85000"/>
              </a:lnSpc>
              <a:buNone/>
            </a:pPr>
            <a:r>
              <a:rPr lang="ru-RU" sz="1900" dirty="0">
                <a:solidFill>
                  <a:schemeClr val="tx1"/>
                </a:solidFill>
                <a:latin typeface="Times New Roman" panose="02020603050405020304" pitchFamily="18" charset="0"/>
                <a:cs typeface="Times New Roman" panose="02020603050405020304" pitchFamily="18" charset="0"/>
              </a:rPr>
              <a:t>Неосвоенные бюджетные ассигнования составили 2 783,30000 тыс. рублей (или 4,93 %). Причины неполного исполнения финансирования: не представилась возможность произвести оплату по исполнительным производствам (изъятие гаражных боксов), в связи с поздним вступлением в силу решений суда (после 20.12.2023).</a:t>
            </a:r>
          </a:p>
          <a:p>
            <a:pPr marL="0" lvl="0" indent="447675" algn="just">
              <a:lnSpc>
                <a:spcPct val="85000"/>
              </a:lnSpc>
              <a:buNone/>
            </a:pPr>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8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12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767" y="434646"/>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92330" y="941371"/>
            <a:ext cx="10776857" cy="543509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0" indent="447675" algn="just">
              <a:lnSpc>
                <a:spcPct val="85000"/>
              </a:lnSpc>
              <a:buNone/>
            </a:pPr>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8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8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09897" y="1161476"/>
            <a:ext cx="10489474" cy="4401205"/>
          </a:xfrm>
          <a:prstGeom prst="rect">
            <a:avLst/>
          </a:prstGeom>
        </p:spPr>
        <p:txBody>
          <a:bodyPr wrap="square">
            <a:spAutoFit/>
          </a:bodyPr>
          <a:lstStyle/>
          <a:p>
            <a:pPr lvl="0" indent="444500" algn="just">
              <a:spcAft>
                <a:spcPts val="0"/>
              </a:spcAft>
              <a:tabLst>
                <a:tab pos="630555" algn="l"/>
              </a:tabLs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6. Объем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бюджетных ассигнований на 2024 год (в редакции Решения о бюджете на 2024 год от 27.11.2024 № 160-нд) на мероприятие «Приобретение объектов недвижимого имущества с целью исполнения полномочий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УИиЗО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составил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27 845,02070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тыс. рублей, в том числе: 22 676,43870 тыс. рублей – по КБК 906 0505 1120303010 412; 9 365,48200 тыс. рублей – по КБК 906 0412 1120303020 412.</a:t>
            </a:r>
            <a:endParaRPr lang="ru-RU" sz="2000" dirty="0">
              <a:latin typeface="Arial" panose="020B0604020202020204" pitchFamily="34" charset="0"/>
              <a:ea typeface="Times New Roman" panose="02020603050405020304" pitchFamily="18" charset="0"/>
              <a:cs typeface="Times New Roman" panose="02020603050405020304" pitchFamily="18" charset="0"/>
            </a:endParaRPr>
          </a:p>
          <a:p>
            <a:pPr indent="444500" algn="just">
              <a:spcAft>
                <a:spcPts val="0"/>
              </a:spcAft>
              <a:tabLst>
                <a:tab pos="630555" algn="l"/>
              </a:tabLs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Неосвоенные бюджетные ассигнования по мероприятию «Приобретение объектов недвижимого имущества с целью исполнения полномочий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УИиЗО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по состоянию на 01.11.2024 составили 6 697,81670 тыс. рублей (или 20,90 %). </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4500" algn="just">
              <a:spcAft>
                <a:spcPts val="0"/>
              </a:spcAft>
              <a:tabLst>
                <a:tab pos="630555" algn="l"/>
              </a:tabLst>
            </a:pPr>
            <a:endParaRPr lang="ru-RU" sz="2000" dirty="0">
              <a:latin typeface="Arial" panose="020B0604020202020204" pitchFamily="34" charset="0"/>
              <a:ea typeface="Times New Roman" panose="02020603050405020304" pitchFamily="18" charset="0"/>
              <a:cs typeface="Times New Roman" panose="02020603050405020304" pitchFamily="18" charset="0"/>
            </a:endParaRPr>
          </a:p>
          <a:p>
            <a:pPr indent="534988" algn="just"/>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a:t>
            </a:r>
            <a:r>
              <a:rPr lang="ru-RU" sz="2000" dirty="0">
                <a:latin typeface="Times New Roman" panose="02020603050405020304" pitchFamily="18" charset="0"/>
                <a:cs typeface="Times New Roman" panose="02020603050405020304" pitchFamily="18" charset="0"/>
              </a:rPr>
              <a:t>В целом, финансовое обеспечение мероприятия «Приобретение объектов недвижимого имущества с целью исполнения полномочий </a:t>
            </a:r>
            <a:r>
              <a:rPr lang="ru-RU" sz="2000" dirty="0" err="1">
                <a:latin typeface="Times New Roman" panose="02020603050405020304" pitchFamily="18" charset="0"/>
                <a:cs typeface="Times New Roman" panose="02020603050405020304" pitchFamily="18" charset="0"/>
              </a:rPr>
              <a:t>УИиЗО</a:t>
            </a:r>
            <a:r>
              <a:rPr lang="ru-RU" sz="2000" dirty="0">
                <a:latin typeface="Times New Roman" panose="02020603050405020304" pitchFamily="18" charset="0"/>
                <a:cs typeface="Times New Roman" panose="02020603050405020304" pitchFamily="18" charset="0"/>
              </a:rPr>
              <a:t>» актуализируется Управлением на регулярной основе, с учетом вносимых изменений в Решение о бюджете городского округа на текущий финансовый период и плановый период последующих годов, в соответствии с фактически произведенными затратами.</a:t>
            </a:r>
          </a:p>
        </p:txBody>
      </p:sp>
    </p:spTree>
    <p:extLst>
      <p:ext uri="{BB962C8B-B14F-4D97-AF65-F5344CB8AC3E}">
        <p14:creationId xmlns:p14="http://schemas.microsoft.com/office/powerpoint/2010/main" val="373559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767" y="463674"/>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92330" y="941371"/>
            <a:ext cx="10776857" cy="543509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0" indent="447675" algn="just">
              <a:lnSpc>
                <a:spcPct val="85000"/>
              </a:lnSpc>
              <a:buNone/>
            </a:pPr>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8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800" dirty="0" smtClean="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09897" y="1161476"/>
            <a:ext cx="10489474" cy="4708981"/>
          </a:xfrm>
          <a:prstGeom prst="rect">
            <a:avLst/>
          </a:prstGeom>
        </p:spPr>
        <p:txBody>
          <a:bodyPr wrap="square">
            <a:spAutoFit/>
          </a:bodyPr>
          <a:lstStyle/>
          <a:p>
            <a:pPr lvl="0" indent="444500" algn="just"/>
            <a:r>
              <a:rPr lang="ru-RU" sz="2000" dirty="0" smtClean="0">
                <a:latin typeface="Times New Roman" panose="02020603050405020304" pitchFamily="18" charset="0"/>
                <a:cs typeface="Times New Roman" panose="02020603050405020304" pitchFamily="18" charset="0"/>
              </a:rPr>
              <a:t>8. Фактически</a:t>
            </a:r>
            <a:r>
              <a:rPr lang="ru-RU" sz="2000" dirty="0">
                <a:latin typeface="Times New Roman" panose="02020603050405020304" pitchFamily="18" charset="0"/>
                <a:cs typeface="Times New Roman" panose="02020603050405020304" pitchFamily="18" charset="0"/>
              </a:rPr>
              <a:t>, количество изъятых в 2023 году нежилых помещений и гаражных боксов по результатам проверки КСП 22 объекта, из них: 16 объектов (10 нежилых помещений и 6 гаражных боксов), количество изъятых земельных участков составило 6 объектов. </a:t>
            </a:r>
          </a:p>
          <a:p>
            <a:pPr indent="444500" algn="just"/>
            <a:r>
              <a:rPr lang="ru-RU" sz="2000" dirty="0">
                <a:latin typeface="Times New Roman" panose="02020603050405020304" pitchFamily="18" charset="0"/>
                <a:cs typeface="Times New Roman" panose="02020603050405020304" pitchFamily="18" charset="0"/>
              </a:rPr>
              <a:t>Целевые показатели (индикаторы), представленные в муниципальной программе на 2023 год в редакции от 07.02.2024 № 183 и по настоящее время являются недостоверными и подлежат корректировке Управлением, в отношении 1 объекта</a:t>
            </a:r>
            <a:r>
              <a:rPr lang="ru-RU" sz="2000" dirty="0" smtClean="0">
                <a:latin typeface="Times New Roman" panose="02020603050405020304" pitchFamily="18" charset="0"/>
                <a:cs typeface="Times New Roman" panose="02020603050405020304" pitchFamily="18" charset="0"/>
              </a:rPr>
              <a:t>.</a:t>
            </a:r>
          </a:p>
          <a:p>
            <a:pPr indent="444500" algn="just"/>
            <a:endParaRPr lang="ru-RU" sz="2000" dirty="0">
              <a:latin typeface="Times New Roman" panose="02020603050405020304" pitchFamily="18" charset="0"/>
              <a:cs typeface="Times New Roman" panose="02020603050405020304" pitchFamily="18" charset="0"/>
            </a:endParaRPr>
          </a:p>
          <a:p>
            <a:pPr lvl="0" indent="444500" algn="just"/>
            <a:r>
              <a:rPr lang="ru-RU" sz="2000" dirty="0" smtClean="0">
                <a:latin typeface="Times New Roman" panose="02020603050405020304" pitchFamily="18" charset="0"/>
                <a:cs typeface="Times New Roman" panose="02020603050405020304" pitchFamily="18" charset="0"/>
              </a:rPr>
              <a:t>9. Целевые </a:t>
            </a:r>
            <a:r>
              <a:rPr lang="ru-RU" sz="2000" dirty="0">
                <a:latin typeface="Times New Roman" panose="02020603050405020304" pitchFamily="18" charset="0"/>
                <a:cs typeface="Times New Roman" panose="02020603050405020304" pitchFamily="18" charset="0"/>
              </a:rPr>
              <a:t>показатели (индикаторы), утвержденные муниципальной программой в части расходов, направленных на изъятие помещений с целью исполнения полномочий </a:t>
            </a:r>
            <a:r>
              <a:rPr lang="ru-RU" sz="2000" dirty="0" err="1">
                <a:latin typeface="Times New Roman" panose="02020603050405020304" pitchFamily="18" charset="0"/>
                <a:cs typeface="Times New Roman" panose="02020603050405020304" pitchFamily="18" charset="0"/>
              </a:rPr>
              <a:t>УИиЗО</a:t>
            </a:r>
            <a:r>
              <a:rPr lang="ru-RU" sz="2000" dirty="0">
                <a:latin typeface="Times New Roman" panose="02020603050405020304" pitchFamily="18" charset="0"/>
                <a:cs typeface="Times New Roman" panose="02020603050405020304" pitchFamily="18" charset="0"/>
              </a:rPr>
              <a:t>, а также расходов, направленных на изъятие объектов путем выкупа недвижимого имущества для муниципальных нужд для последующего строительства, реконструкции объектов местного значения, предусмотренных документами территориального планирования и документацией по планировке территории планировке территории, Управлением ежегодно достигаются. </a:t>
            </a:r>
          </a:p>
          <a:p>
            <a:pPr lvl="0" indent="444500" algn="just">
              <a:spcAft>
                <a:spcPts val="0"/>
              </a:spcAft>
              <a:tabLst>
                <a:tab pos="630555" algn="l"/>
              </a:tabLst>
            </a:pP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8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767" y="449159"/>
            <a:ext cx="10809799" cy="472363"/>
          </a:xfrm>
        </p:spPr>
        <p:txBody>
          <a:bodyPr>
            <a:noAutofit/>
          </a:bodyPr>
          <a:lstStyle/>
          <a:p>
            <a:r>
              <a:rPr lang="ru-RU" sz="2400" b="1" dirty="0">
                <a:solidFill>
                  <a:schemeClr val="accent6">
                    <a:lumMod val="50000"/>
                  </a:schemeClr>
                </a:solidFill>
                <a:latin typeface="Times New Roman" panose="02020603050405020304" pitchFamily="18" charset="0"/>
                <a:cs typeface="Times New Roman" panose="02020603050405020304" pitchFamily="18" charset="0"/>
              </a:rPr>
              <a:t>Выводы по результатам контрольного мероприятия:</a:t>
            </a:r>
          </a:p>
        </p:txBody>
      </p:sp>
      <p:sp>
        <p:nvSpPr>
          <p:cNvPr id="4" name="Номер слайда 3"/>
          <p:cNvSpPr>
            <a:spLocks noGrp="1"/>
          </p:cNvSpPr>
          <p:nvPr>
            <p:ph type="sldNum" sz="quarter" idx="12"/>
          </p:nvPr>
        </p:nvSpPr>
        <p:spPr>
          <a:xfrm>
            <a:off x="9329530" y="6223828"/>
            <a:ext cx="2602937" cy="365125"/>
          </a:xfrm>
        </p:spPr>
        <p:txBody>
          <a:bodyPr/>
          <a:lstStyle/>
          <a:p>
            <a:fld id="{A897165A-551A-48BC-820A-2B6675CA2424}" type="slidenum">
              <a:rPr lang="ru-RU"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fld>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692330" y="1071154"/>
            <a:ext cx="10776857" cy="5305314"/>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0" indent="447675" algn="just">
              <a:lnSpc>
                <a:spcPct val="85000"/>
              </a:lnSpc>
              <a:buNone/>
            </a:pPr>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a:solidFill>
                <a:schemeClr val="tx1"/>
              </a:solidFill>
              <a:latin typeface="Times New Roman" panose="02020603050405020304" pitchFamily="18" charset="0"/>
              <a:cs typeface="Times New Roman" panose="02020603050405020304" pitchFamily="18" charset="0"/>
            </a:endParaRPr>
          </a:p>
          <a:p>
            <a:pPr marL="45720" lv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1800" dirty="0">
              <a:solidFill>
                <a:schemeClr val="tx1"/>
              </a:solidFill>
              <a:latin typeface="Times New Roman" panose="02020603050405020304" pitchFamily="18" charset="0"/>
              <a:cs typeface="Times New Roman" panose="02020603050405020304" pitchFamily="18" charset="0"/>
            </a:endParaRPr>
          </a:p>
          <a:p>
            <a:pPr marL="360363" indent="-314325" algn="just">
              <a:lnSpc>
                <a:spcPct val="100000"/>
              </a:lnSpc>
              <a:spcBef>
                <a:spcPts val="600"/>
              </a:spcBef>
              <a:buFont typeface="Wingdings" panose="05000000000000000000" pitchFamily="2" charset="2"/>
              <a:buChar char="Ø"/>
            </a:pPr>
            <a:endParaRPr lang="ru-RU" sz="1800" dirty="0" smtClean="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96834" y="1179739"/>
            <a:ext cx="10371909" cy="4401205"/>
          </a:xfrm>
          <a:prstGeom prst="rect">
            <a:avLst/>
          </a:prstGeom>
        </p:spPr>
        <p:txBody>
          <a:bodyPr wrap="square">
            <a:spAutoFit/>
          </a:bodyPr>
          <a:lstStyle/>
          <a:p>
            <a:pPr indent="45021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В ходе проведения контрольного мероприятия, на основании программы проведения контрольного мероприятия, утвержденной приказом Контрольно-счетной палаты от 15.10.2024 № 34-км, комиссией </a:t>
            </a:r>
            <a:r>
              <a:rPr lang="ru-RU" sz="2000" dirty="0">
                <a:latin typeface="Times New Roman" panose="02020603050405020304" pitchFamily="18" charset="0"/>
                <a:ea typeface="Times New Roman" panose="02020603050405020304" pitchFamily="18" charset="0"/>
              </a:rPr>
              <a:t>проведен:</a:t>
            </a:r>
          </a:p>
          <a:p>
            <a:pPr indent="450215" algn="just">
              <a:spcAft>
                <a:spcPts val="0"/>
              </a:spcAft>
              <a:tabLst>
                <a:tab pos="630555" algn="l"/>
              </a:tabLst>
            </a:pPr>
            <a:r>
              <a:rPr lang="ru-RU" sz="2000" dirty="0">
                <a:solidFill>
                  <a:srgbClr val="000000"/>
                </a:solidFill>
                <a:latin typeface="Times New Roman" panose="02020603050405020304" pitchFamily="18" charset="0"/>
                <a:ea typeface="Times New Roman" panose="02020603050405020304" pitchFamily="18" charset="0"/>
              </a:rPr>
              <a:t>1. Визуальный осмотр объектов муниципального имущества, составляющего казну городского округа, изъятого путем выкупа объектов недвижимого имущества у собственников на основании статьи 49 ЗК РФ, главы VII.1 ЗК РФ, статьей 279, 281 ГК РФ, на основании Постановлений администрации городского округа от 28.01.2021 № 65, от 27.05.2021 № 1082, от 01.12.2022 № 2619 (гаражные боксы, земельные участки).</a:t>
            </a:r>
            <a:endParaRPr lang="ru-RU" sz="2000" dirty="0">
              <a:latin typeface="Times New Roman" panose="02020603050405020304" pitchFamily="18" charset="0"/>
              <a:ea typeface="Times New Roman" panose="02020603050405020304" pitchFamily="18" charset="0"/>
            </a:endParaRPr>
          </a:p>
          <a:p>
            <a:pPr indent="45021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2. Визуальный осмотр объектов муниципального имущества, составляющего казну городского округа, изъятого путем выкупа объектов недвижимого имущества у собственников нежилых помещений в домах, признанных аварийными и подлежащими сносу или </a:t>
            </a:r>
            <a:r>
              <a:rPr lang="ru-RU" sz="2000" dirty="0" smtClean="0">
                <a:solidFill>
                  <a:srgbClr val="000000"/>
                </a:solidFill>
                <a:latin typeface="Times New Roman" panose="02020603050405020304" pitchFamily="18" charset="0"/>
                <a:ea typeface="Times New Roman" panose="02020603050405020304" pitchFamily="18" charset="0"/>
              </a:rPr>
              <a:t>реконструкции в </a:t>
            </a:r>
            <a:r>
              <a:rPr lang="ru-RU" sz="2000" dirty="0">
                <a:solidFill>
                  <a:srgbClr val="000000"/>
                </a:solidFill>
                <a:latin typeface="Times New Roman" panose="02020603050405020304" pitchFamily="18" charset="0"/>
                <a:ea typeface="Times New Roman" panose="02020603050405020304" pitchFamily="18" charset="0"/>
              </a:rPr>
              <a:t>соответствии с пунктом 1 статьи 32 ЖК РФ, статьи 56.10 ЗК РФ. </a:t>
            </a:r>
            <a:endParaRPr lang="ru-RU" sz="2000" dirty="0" smtClean="0">
              <a:solidFill>
                <a:srgbClr val="000000"/>
              </a:solidFill>
              <a:latin typeface="Times New Roman" panose="02020603050405020304" pitchFamily="18" charset="0"/>
              <a:ea typeface="Times New Roman" panose="02020603050405020304" pitchFamily="18" charset="0"/>
            </a:endParaRPr>
          </a:p>
          <a:p>
            <a:pPr indent="450215" algn="just">
              <a:spcAft>
                <a:spcPts val="0"/>
              </a:spcAft>
            </a:pPr>
            <a:endParaRPr lang="ru-RU" sz="2000" dirty="0">
              <a:latin typeface="Times New Roman" panose="02020603050405020304" pitchFamily="18" charset="0"/>
              <a:ea typeface="Times New Roman" panose="02020603050405020304" pitchFamily="18" charset="0"/>
            </a:endParaRPr>
          </a:p>
          <a:p>
            <a:pPr indent="45021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Акты визуальных </a:t>
            </a:r>
            <a:r>
              <a:rPr lang="ru-RU" sz="2000" dirty="0" smtClean="0">
                <a:solidFill>
                  <a:srgbClr val="000000"/>
                </a:solidFill>
                <a:latin typeface="Times New Roman" panose="02020603050405020304" pitchFamily="18" charset="0"/>
                <a:ea typeface="Times New Roman" panose="02020603050405020304" pitchFamily="18" charset="0"/>
              </a:rPr>
              <a:t>осмотров </a:t>
            </a:r>
            <a:r>
              <a:rPr lang="ru-RU" sz="2000" dirty="0">
                <a:solidFill>
                  <a:srgbClr val="000000"/>
                </a:solidFill>
                <a:latin typeface="Times New Roman" panose="02020603050405020304" pitchFamily="18" charset="0"/>
                <a:ea typeface="Times New Roman" panose="02020603050405020304" pitchFamily="18" charset="0"/>
              </a:rPr>
              <a:t>и обмеров составлены 01.11.2024, 07.11.2024.</a:t>
            </a:r>
            <a:endParaRPr lang="ru-RU"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677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7709</TotalTime>
  <Words>2316</Words>
  <Application>Microsoft Office PowerPoint</Application>
  <PresentationFormat>Широкоэкранный</PresentationFormat>
  <Paragraphs>285</Paragraphs>
  <Slides>23</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Corbel</vt:lpstr>
      <vt:lpstr>Times New Roman</vt:lpstr>
      <vt:lpstr>Wingdings</vt:lpstr>
      <vt:lpstr>Базис</vt:lpstr>
      <vt:lpstr>ОТЧЕТ о результатах контрольного мероприятия</vt:lpstr>
      <vt:lpstr>Презентация PowerPoint</vt:lpstr>
      <vt:lpstr>Презентация PowerPoint</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Выводы по результатам контрольного мероприятия:</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Аналитическая записка</dc:title>
  <dc:creator>Курмаева Светлана Рашидовна</dc:creator>
  <cp:lastModifiedBy>Ли Алина Романовна</cp:lastModifiedBy>
  <cp:revision>663</cp:revision>
  <cp:lastPrinted>2024-10-31T02:00:42Z</cp:lastPrinted>
  <dcterms:created xsi:type="dcterms:W3CDTF">2022-03-02T21:34:15Z</dcterms:created>
  <dcterms:modified xsi:type="dcterms:W3CDTF">2024-12-26T20:36:57Z</dcterms:modified>
</cp:coreProperties>
</file>