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978" r:id="rId1"/>
  </p:sldMasterIdLst>
  <p:notesMasterIdLst>
    <p:notesMasterId r:id="rId22"/>
  </p:notesMasterIdLst>
  <p:sldIdLst>
    <p:sldId id="256" r:id="rId2"/>
    <p:sldId id="257" r:id="rId3"/>
    <p:sldId id="263" r:id="rId4"/>
    <p:sldId id="390" r:id="rId5"/>
    <p:sldId id="432" r:id="rId6"/>
    <p:sldId id="433" r:id="rId7"/>
    <p:sldId id="434" r:id="rId8"/>
    <p:sldId id="435" r:id="rId9"/>
    <p:sldId id="445" r:id="rId10"/>
    <p:sldId id="446" r:id="rId11"/>
    <p:sldId id="437" r:id="rId12"/>
    <p:sldId id="438" r:id="rId13"/>
    <p:sldId id="439" r:id="rId14"/>
    <p:sldId id="440" r:id="rId15"/>
    <p:sldId id="441" r:id="rId16"/>
    <p:sldId id="442" r:id="rId17"/>
    <p:sldId id="443" r:id="rId18"/>
    <p:sldId id="444" r:id="rId19"/>
    <p:sldId id="324" r:id="rId20"/>
    <p:sldId id="288" r:id="rId21"/>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23" autoAdjust="0"/>
  </p:normalViewPr>
  <p:slideViewPr>
    <p:cSldViewPr snapToGrid="0">
      <p:cViewPr varScale="1">
        <p:scale>
          <a:sx n="112" d="100"/>
          <a:sy n="112" d="100"/>
        </p:scale>
        <p:origin x="432" y="96"/>
      </p:cViewPr>
      <p:guideLst/>
    </p:cSldViewPr>
  </p:slideViewPr>
  <p:notesTextViewPr>
    <p:cViewPr>
      <p:scale>
        <a:sx n="1" d="1"/>
        <a:sy n="1" d="1"/>
      </p:scale>
      <p:origin x="0" y="0"/>
    </p:cViewPr>
  </p:notesTextViewPr>
  <p:notesViewPr>
    <p:cSldViewPr snapToGrid="0">
      <p:cViewPr varScale="1">
        <p:scale>
          <a:sx n="78" d="100"/>
          <a:sy n="78" d="100"/>
        </p:scale>
        <p:origin x="397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7928C6-BA60-4288-8294-054D4ED65875}" type="datetimeFigureOut">
              <a:rPr lang="ru-RU" smtClean="0"/>
              <a:t>31.07.2024</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B4CE31-6DE7-45F3-95CF-1654736712CA}" type="slidenum">
              <a:rPr lang="ru-RU" smtClean="0"/>
              <a:t>‹#›</a:t>
            </a:fld>
            <a:endParaRPr lang="ru-RU"/>
          </a:p>
        </p:txBody>
      </p:sp>
    </p:spTree>
    <p:extLst>
      <p:ext uri="{BB962C8B-B14F-4D97-AF65-F5344CB8AC3E}">
        <p14:creationId xmlns:p14="http://schemas.microsoft.com/office/powerpoint/2010/main" val="212511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a:t>
            </a:fld>
            <a:endParaRPr lang="ru-RU"/>
          </a:p>
        </p:txBody>
      </p:sp>
    </p:spTree>
    <p:extLst>
      <p:ext uri="{BB962C8B-B14F-4D97-AF65-F5344CB8AC3E}">
        <p14:creationId xmlns:p14="http://schemas.microsoft.com/office/powerpoint/2010/main" val="920975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14</a:t>
            </a:fld>
            <a:endParaRPr lang="ru-RU"/>
          </a:p>
        </p:txBody>
      </p:sp>
    </p:spTree>
    <p:extLst>
      <p:ext uri="{BB962C8B-B14F-4D97-AF65-F5344CB8AC3E}">
        <p14:creationId xmlns:p14="http://schemas.microsoft.com/office/powerpoint/2010/main" val="54349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15</a:t>
            </a:fld>
            <a:endParaRPr lang="ru-RU"/>
          </a:p>
        </p:txBody>
      </p:sp>
    </p:spTree>
    <p:extLst>
      <p:ext uri="{BB962C8B-B14F-4D97-AF65-F5344CB8AC3E}">
        <p14:creationId xmlns:p14="http://schemas.microsoft.com/office/powerpoint/2010/main" val="267629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16</a:t>
            </a:fld>
            <a:endParaRPr lang="ru-RU"/>
          </a:p>
        </p:txBody>
      </p:sp>
    </p:spTree>
    <p:extLst>
      <p:ext uri="{BB962C8B-B14F-4D97-AF65-F5344CB8AC3E}">
        <p14:creationId xmlns:p14="http://schemas.microsoft.com/office/powerpoint/2010/main" val="224157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17</a:t>
            </a:fld>
            <a:endParaRPr lang="ru-RU"/>
          </a:p>
        </p:txBody>
      </p:sp>
    </p:spTree>
    <p:extLst>
      <p:ext uri="{BB962C8B-B14F-4D97-AF65-F5344CB8AC3E}">
        <p14:creationId xmlns:p14="http://schemas.microsoft.com/office/powerpoint/2010/main" val="1485358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18</a:t>
            </a:fld>
            <a:endParaRPr lang="ru-RU"/>
          </a:p>
        </p:txBody>
      </p:sp>
    </p:spTree>
    <p:extLst>
      <p:ext uri="{BB962C8B-B14F-4D97-AF65-F5344CB8AC3E}">
        <p14:creationId xmlns:p14="http://schemas.microsoft.com/office/powerpoint/2010/main" val="105605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20</a:t>
            </a:fld>
            <a:endParaRPr lang="ru-RU"/>
          </a:p>
        </p:txBody>
      </p:sp>
    </p:spTree>
    <p:extLst>
      <p:ext uri="{BB962C8B-B14F-4D97-AF65-F5344CB8AC3E}">
        <p14:creationId xmlns:p14="http://schemas.microsoft.com/office/powerpoint/2010/main" val="79873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4</a:t>
            </a:fld>
            <a:endParaRPr lang="ru-RU"/>
          </a:p>
        </p:txBody>
      </p:sp>
    </p:spTree>
    <p:extLst>
      <p:ext uri="{BB962C8B-B14F-4D97-AF65-F5344CB8AC3E}">
        <p14:creationId xmlns:p14="http://schemas.microsoft.com/office/powerpoint/2010/main" val="104729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5</a:t>
            </a:fld>
            <a:endParaRPr lang="ru-RU"/>
          </a:p>
        </p:txBody>
      </p:sp>
    </p:spTree>
    <p:extLst>
      <p:ext uri="{BB962C8B-B14F-4D97-AF65-F5344CB8AC3E}">
        <p14:creationId xmlns:p14="http://schemas.microsoft.com/office/powerpoint/2010/main" val="209521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6</a:t>
            </a:fld>
            <a:endParaRPr lang="ru-RU"/>
          </a:p>
        </p:txBody>
      </p:sp>
    </p:spTree>
    <p:extLst>
      <p:ext uri="{BB962C8B-B14F-4D97-AF65-F5344CB8AC3E}">
        <p14:creationId xmlns:p14="http://schemas.microsoft.com/office/powerpoint/2010/main" val="5515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7</a:t>
            </a:fld>
            <a:endParaRPr lang="ru-RU"/>
          </a:p>
        </p:txBody>
      </p:sp>
    </p:spTree>
    <p:extLst>
      <p:ext uri="{BB962C8B-B14F-4D97-AF65-F5344CB8AC3E}">
        <p14:creationId xmlns:p14="http://schemas.microsoft.com/office/powerpoint/2010/main" val="16408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8</a:t>
            </a:fld>
            <a:endParaRPr lang="ru-RU"/>
          </a:p>
        </p:txBody>
      </p:sp>
    </p:spTree>
    <p:extLst>
      <p:ext uri="{BB962C8B-B14F-4D97-AF65-F5344CB8AC3E}">
        <p14:creationId xmlns:p14="http://schemas.microsoft.com/office/powerpoint/2010/main" val="88468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11</a:t>
            </a:fld>
            <a:endParaRPr lang="ru-RU"/>
          </a:p>
        </p:txBody>
      </p:sp>
    </p:spTree>
    <p:extLst>
      <p:ext uri="{BB962C8B-B14F-4D97-AF65-F5344CB8AC3E}">
        <p14:creationId xmlns:p14="http://schemas.microsoft.com/office/powerpoint/2010/main" val="218680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12</a:t>
            </a:fld>
            <a:endParaRPr lang="ru-RU"/>
          </a:p>
        </p:txBody>
      </p:sp>
    </p:spTree>
    <p:extLst>
      <p:ext uri="{BB962C8B-B14F-4D97-AF65-F5344CB8AC3E}">
        <p14:creationId xmlns:p14="http://schemas.microsoft.com/office/powerpoint/2010/main" val="373582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13</a:t>
            </a:fld>
            <a:endParaRPr lang="ru-RU"/>
          </a:p>
        </p:txBody>
      </p:sp>
    </p:spTree>
    <p:extLst>
      <p:ext uri="{BB962C8B-B14F-4D97-AF65-F5344CB8AC3E}">
        <p14:creationId xmlns:p14="http://schemas.microsoft.com/office/powerpoint/2010/main" val="412514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3046406-E553-47CE-B3E8-22D7919CB46E}" type="datetime1">
              <a:rPr lang="ru-RU" smtClean="0"/>
              <a:t>31.07.2024</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897165A-551A-48BC-820A-2B6675CA2424}"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15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A8FD25-85B0-4099-BBFB-3C671C9CF543}" type="datetime1">
              <a:rPr lang="ru-RU" smtClean="0"/>
              <a:t>31.07.2024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368481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1CFDF93-B53D-42CC-9662-F9C13A2019DB}" type="datetime1">
              <a:rPr lang="ru-RU" smtClean="0"/>
              <a:t>31.07.2024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78069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020309-C970-4B6D-AE97-077F40C01049}" type="datetime1">
              <a:rPr lang="ru-RU" smtClean="0"/>
              <a:t>31.07.2024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235418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CC22EC-3F9D-4E57-9FD6-559AA6FB85D7}" type="datetime1">
              <a:rPr lang="ru-RU" smtClean="0"/>
              <a:t>31.07.2024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03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90BBC12-43F3-4999-8F4D-239731984014}" type="datetime1">
              <a:rPr lang="ru-RU" smtClean="0"/>
              <a:t>31.07.2024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94132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A51D9B5-CFC4-41CE-8087-08B7C3942CA3}" type="datetime1">
              <a:rPr lang="ru-RU" smtClean="0"/>
              <a:t>31.07.2024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70294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0818E89-44E3-4D23-AFE1-0D177C6C47CA}" type="datetime1">
              <a:rPr lang="ru-RU" smtClean="0"/>
              <a:t>31.07.2024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30385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FF59E-BA64-4AF8-9E99-BFF12B52347D}" type="datetime1">
              <a:rPr lang="ru-RU" smtClean="0"/>
              <a:t>31.07.2024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323240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0D45B0-A576-4918-B86F-ED255345BD6D}" type="datetime1">
              <a:rPr lang="ru-RU" smtClean="0"/>
              <a:t>31.07.2024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84735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037B89C-02B0-48F7-933F-82F08AB7FB3B}" type="datetime1">
              <a:rPr lang="ru-RU" smtClean="0"/>
              <a:t>31.07.2024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73981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92EB44-216C-4FE0-9DC8-CF896C48DB60}" type="datetime1">
              <a:rPr lang="ru-RU" smtClean="0"/>
              <a:t>31.07.2024</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897165A-551A-48BC-820A-2B6675CA2424}" type="slidenum">
              <a:rPr lang="ru-RU" smtClean="0"/>
              <a:t>‹#›</a:t>
            </a:fld>
            <a:endParaRPr lang="ru-RU"/>
          </a:p>
        </p:txBody>
      </p:sp>
    </p:spTree>
    <p:extLst>
      <p:ext uri="{BB962C8B-B14F-4D97-AF65-F5344CB8AC3E}">
        <p14:creationId xmlns:p14="http://schemas.microsoft.com/office/powerpoint/2010/main" val="16603798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6290" y="2239862"/>
            <a:ext cx="11719420" cy="1518406"/>
          </a:xfrm>
        </p:spPr>
        <p:txBody>
          <a:bodyPr>
            <a:normAutofit/>
          </a:bodyPr>
          <a:lstStyle/>
          <a:p>
            <a:pPr algn="ctr"/>
            <a:r>
              <a:rPr lang="ru-RU" sz="5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ОТЧЕТ</a:t>
            </a:r>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 результатах </a:t>
            </a:r>
            <a:r>
              <a:rPr lang="ru-RU"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экспертно-аналитического</a:t>
            </a: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мероприятия</a:t>
            </a:r>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81900" y="3920150"/>
            <a:ext cx="9228201" cy="2257961"/>
          </a:xfrm>
        </p:spPr>
        <p:txBody>
          <a:bodyPr>
            <a:noAutofit/>
          </a:bodyPr>
          <a:lstStyle/>
          <a:p>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«Анализ правомерного и эффективного использования муниципального имущества (жилищного фонда) Петропавловск-Камчатского городского округа, переданного в оперативное управление органам администрации и муниципальным учреждениям Петропавловск-Камчатского городского округа, а также иным организациям» </a:t>
            </a:r>
          </a:p>
          <a:p>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2023 год</a:t>
            </a:r>
          </a:p>
        </p:txBody>
      </p:sp>
      <p:sp>
        <p:nvSpPr>
          <p:cNvPr id="4" name="Номер слайда 3"/>
          <p:cNvSpPr>
            <a:spLocks noGrp="1"/>
          </p:cNvSpPr>
          <p:nvPr>
            <p:ph type="sldNum" sz="quarter" idx="12"/>
          </p:nvPr>
        </p:nvSpPr>
        <p:spPr>
          <a:xfrm>
            <a:off x="11115414" y="5855516"/>
            <a:ext cx="847288" cy="1036542"/>
          </a:xfrm>
        </p:spPr>
        <p:txBody>
          <a:bodyPr/>
          <a:lstStyle/>
          <a:p>
            <a:fld id="{A897165A-551A-48BC-820A-2B6675CA2424}"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84472" y="1616745"/>
            <a:ext cx="11223056" cy="984885"/>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a:p>
            <a:pPr algn="ctr"/>
            <a:r>
              <a:rPr lang="ru-RU"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Контрольно-счетная палата </a:t>
            </a:r>
          </a:p>
          <a:p>
            <a:pPr algn="ctr"/>
            <a:r>
              <a:rPr lang="ru-RU"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Петропавловск-Камчатского </a:t>
            </a:r>
            <a:r>
              <a:rPr lang="ru-RU"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городского округа</a:t>
            </a:r>
          </a:p>
        </p:txBody>
      </p:sp>
      <p:pic>
        <p:nvPicPr>
          <p:cNvPr id="6" name="Рисунок 5"/>
          <p:cNvPicPr>
            <a:picLocks noChangeAspect="1"/>
          </p:cNvPicPr>
          <p:nvPr/>
        </p:nvPicPr>
        <p:blipFill>
          <a:blip r:embed="rId3"/>
          <a:stretch>
            <a:fillRect/>
          </a:stretch>
        </p:blipFill>
        <p:spPr>
          <a:xfrm>
            <a:off x="5405609" y="578973"/>
            <a:ext cx="1359517" cy="1306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11197226" y="5930782"/>
            <a:ext cx="683664" cy="6580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485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116" y="609600"/>
            <a:ext cx="10845210" cy="1356360"/>
          </a:xfrm>
        </p:spPr>
        <p:txBody>
          <a:bodyPr>
            <a:normAutofit/>
          </a:bodyPr>
          <a:lstStyle/>
          <a:p>
            <a:pPr algn="just"/>
            <a:r>
              <a:rPr lang="ru-RU" sz="2000" b="1" dirty="0">
                <a:solidFill>
                  <a:schemeClr val="accent6">
                    <a:lumMod val="50000"/>
                  </a:schemeClr>
                </a:solidFill>
                <a:latin typeface="Times New Roman" panose="02020603050405020304" pitchFamily="18" charset="0"/>
                <a:cs typeface="Times New Roman" panose="02020603050405020304" pitchFamily="18" charset="0"/>
              </a:rPr>
              <a:t>Выборочный визуальный осмотр муниципального имущества (жилищного фонда) городского округа, переданного в оперативное управление органам администрации и муниципальным учреждениям городского округа, а также иным организациям</a:t>
            </a:r>
            <a:endParaRPr lang="ru-RU" sz="2000" dirty="0"/>
          </a:p>
        </p:txBody>
      </p:sp>
      <p:sp>
        <p:nvSpPr>
          <p:cNvPr id="4" name="Номер слайда 3"/>
          <p:cNvSpPr>
            <a:spLocks noGrp="1"/>
          </p:cNvSpPr>
          <p:nvPr>
            <p:ph type="sldNum" sz="quarter" idx="12"/>
          </p:nvPr>
        </p:nvSpPr>
        <p:spPr/>
        <p:txBody>
          <a:bodyPr/>
          <a:lstStyle/>
          <a:p>
            <a:fld id="{A897165A-551A-48BC-820A-2B6675CA2424}" type="slidenum">
              <a:rPr lang="ru-RU" smtClean="0"/>
              <a:t>10</a:t>
            </a:fld>
            <a:endParaRPr lang="ru-RU" dirty="0"/>
          </a:p>
        </p:txBody>
      </p:sp>
      <p:pic>
        <p:nvPicPr>
          <p:cNvPr id="5" name="Объект 4" descr="C:\Users\Ali\Downloads\WhatsApp Image 2024-07-04 at 17.52.56.jpeg"/>
          <p:cNvPicPr>
            <a:picLocks noGrp="1"/>
          </p:cNvPicPr>
          <p:nvPr>
            <p:ph idx="1"/>
          </p:nvPr>
        </p:nvPicPr>
        <p:blipFill rotWithShape="1">
          <a:blip r:embed="rId2" cstate="print">
            <a:extLst>
              <a:ext uri="{28A0092B-C50C-407E-A947-70E740481C1C}">
                <a14:useLocalDpi xmlns:a14="http://schemas.microsoft.com/office/drawing/2010/main" val="0"/>
              </a:ext>
            </a:extLst>
          </a:blip>
          <a:srcRect t="13303" b="24223"/>
          <a:stretch/>
        </p:blipFill>
        <p:spPr bwMode="auto">
          <a:xfrm>
            <a:off x="327172" y="2009555"/>
            <a:ext cx="4159768" cy="3508744"/>
          </a:xfrm>
          <a:prstGeom prst="rect">
            <a:avLst/>
          </a:prstGeom>
          <a:ln>
            <a:noFill/>
          </a:ln>
          <a:effectLst>
            <a:softEdge rad="112500"/>
          </a:effectLst>
          <a:extLst>
            <a:ext uri="{53640926-AAD7-44D8-BBD7-CCE9431645EC}">
              <a14:shadowObscured xmlns:a14="http://schemas.microsoft.com/office/drawing/2010/main"/>
            </a:ext>
          </a:extLst>
        </p:spPr>
      </p:pic>
      <p:pic>
        <p:nvPicPr>
          <p:cNvPr id="6" name="Рисунок 5" descr="C:\Users\Ali\Downloads\WhatsApp Image 2024-07-12 at 09.25.53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3033" y="1965405"/>
            <a:ext cx="3987211" cy="3446567"/>
          </a:xfrm>
          <a:prstGeom prst="rect">
            <a:avLst/>
          </a:prstGeom>
          <a:ln>
            <a:noFill/>
          </a:ln>
          <a:effectLst>
            <a:softEdge rad="112500"/>
          </a:effectLst>
        </p:spPr>
      </p:pic>
      <p:pic>
        <p:nvPicPr>
          <p:cNvPr id="7" name="Рисунок 6" descr="C:\Users\Ali\Downloads\WhatsApp Image 2024-07-15 at 09.10.30.jpeg"/>
          <p:cNvPicPr/>
          <p:nvPr/>
        </p:nvPicPr>
        <p:blipFill rotWithShape="1">
          <a:blip r:embed="rId4" cstate="print">
            <a:extLst>
              <a:ext uri="{28A0092B-C50C-407E-A947-70E740481C1C}">
                <a14:useLocalDpi xmlns:a14="http://schemas.microsoft.com/office/drawing/2010/main" val="0"/>
              </a:ext>
            </a:extLst>
          </a:blip>
          <a:srcRect t="9813" b="25467"/>
          <a:stretch/>
        </p:blipFill>
        <p:spPr bwMode="auto">
          <a:xfrm>
            <a:off x="4405866" y="2360429"/>
            <a:ext cx="3281473" cy="2592735"/>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73301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2757" y="880806"/>
            <a:ext cx="10809799" cy="472363"/>
          </a:xfrm>
        </p:spPr>
        <p:txBody>
          <a:bodyPr>
            <a:noAutofit/>
          </a:bodyPr>
          <a:lstStyle/>
          <a:p>
            <a:pPr algn="just"/>
            <a:r>
              <a:rPr lang="ru-RU" sz="2200" b="1" dirty="0" smtClean="0">
                <a:solidFill>
                  <a:schemeClr val="accent6">
                    <a:lumMod val="50000"/>
                  </a:schemeClr>
                </a:solidFill>
                <a:latin typeface="Times New Roman" panose="02020603050405020304" pitchFamily="18" charset="0"/>
                <a:cs typeface="Times New Roman" panose="02020603050405020304" pitchFamily="18" charset="0"/>
              </a:rPr>
              <a:t>Выборочный </a:t>
            </a:r>
            <a:r>
              <a:rPr lang="ru-RU" sz="2200" b="1" dirty="0">
                <a:solidFill>
                  <a:schemeClr val="accent6">
                    <a:lumMod val="50000"/>
                  </a:schemeClr>
                </a:solidFill>
                <a:latin typeface="Times New Roman" panose="02020603050405020304" pitchFamily="18" charset="0"/>
                <a:cs typeface="Times New Roman" panose="02020603050405020304" pitchFamily="18" charset="0"/>
              </a:rPr>
              <a:t>визуальный осмотр муниципального имущества (жилищного фонда) городского округа, переданного в оперативное управление органам администрации и муниципальным учреждениям городского округа, а также иным организациям</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62839" y="4485067"/>
            <a:ext cx="10731063" cy="1200329"/>
          </a:xfrm>
          <a:prstGeom prst="rect">
            <a:avLst/>
          </a:prstGeom>
        </p:spPr>
        <p:txBody>
          <a:bodyPr wrap="square">
            <a:spAutoFit/>
          </a:bodyPr>
          <a:lstStyle/>
          <a:p>
            <a:endParaRPr lang="ru-RU" sz="1200" dirty="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pic>
        <p:nvPicPr>
          <p:cNvPr id="14" name="Рисунок 13" descr="C:\Users\Ali\Downloads\WhatsApp Image 2024-07-15 at 08.51.29.jpeg"/>
          <p:cNvPicPr/>
          <p:nvPr/>
        </p:nvPicPr>
        <p:blipFill rotWithShape="1">
          <a:blip r:embed="rId3">
            <a:extLst>
              <a:ext uri="{28A0092B-C50C-407E-A947-70E740481C1C}">
                <a14:useLocalDpi xmlns:a14="http://schemas.microsoft.com/office/drawing/2010/main" val="0"/>
              </a:ext>
            </a:extLst>
          </a:blip>
          <a:srcRect t="21857" b="27271"/>
          <a:stretch/>
        </p:blipFill>
        <p:spPr bwMode="auto">
          <a:xfrm>
            <a:off x="457201" y="2206646"/>
            <a:ext cx="3870250" cy="3194694"/>
          </a:xfrm>
          <a:prstGeom prst="rect">
            <a:avLst/>
          </a:prstGeom>
          <a:ln>
            <a:noFill/>
          </a:ln>
          <a:effectLst>
            <a:softEdge rad="112500"/>
          </a:effectLst>
          <a:extLst>
            <a:ext uri="{53640926-AAD7-44D8-BBD7-CCE9431645EC}">
              <a14:shadowObscured xmlns:a14="http://schemas.microsoft.com/office/drawing/2010/main"/>
            </a:ext>
          </a:extLst>
        </p:spPr>
      </p:pic>
      <p:pic>
        <p:nvPicPr>
          <p:cNvPr id="15" name="Рисунок 14" descr="C:\Users\SKurmaeva\Downloads\IMG_8445.jpg"/>
          <p:cNvPicPr/>
          <p:nvPr/>
        </p:nvPicPr>
        <p:blipFill rotWithShape="1">
          <a:blip r:embed="rId4" cstate="print">
            <a:extLst>
              <a:ext uri="{28A0092B-C50C-407E-A947-70E740481C1C}">
                <a14:useLocalDpi xmlns:a14="http://schemas.microsoft.com/office/drawing/2010/main" val="0"/>
              </a:ext>
            </a:extLst>
          </a:blip>
          <a:srcRect l="7786" r="10564"/>
          <a:stretch/>
        </p:blipFill>
        <p:spPr bwMode="auto">
          <a:xfrm rot="5400000">
            <a:off x="4849878" y="1862134"/>
            <a:ext cx="2573079" cy="3590940"/>
          </a:xfrm>
          <a:prstGeom prst="rect">
            <a:avLst/>
          </a:prstGeom>
          <a:ln>
            <a:noFill/>
          </a:ln>
          <a:effectLst>
            <a:softEdge rad="112500"/>
          </a:effectLst>
          <a:extLst>
            <a:ext uri="{53640926-AAD7-44D8-BBD7-CCE9431645EC}">
              <a14:shadowObscured xmlns:a14="http://schemas.microsoft.com/office/drawing/2010/main"/>
            </a:ext>
          </a:extLst>
        </p:spPr>
      </p:pic>
      <p:pic>
        <p:nvPicPr>
          <p:cNvPr id="16" name="Рисунок 15" descr="C:\Users\SKurmaeva\Downloads\IMG_8441.jpg"/>
          <p:cNvPicPr/>
          <p:nvPr/>
        </p:nvPicPr>
        <p:blipFill rotWithShape="1">
          <a:blip r:embed="rId5" cstate="print">
            <a:extLst>
              <a:ext uri="{28A0092B-C50C-407E-A947-70E740481C1C}">
                <a14:useLocalDpi xmlns:a14="http://schemas.microsoft.com/office/drawing/2010/main" val="0"/>
              </a:ext>
            </a:extLst>
          </a:blip>
          <a:srcRect l="1102" r="12870"/>
          <a:stretch/>
        </p:blipFill>
        <p:spPr bwMode="auto">
          <a:xfrm rot="5400000">
            <a:off x="8330415" y="2152902"/>
            <a:ext cx="3263239" cy="3573883"/>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94512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614" y="604360"/>
            <a:ext cx="10809799" cy="472363"/>
          </a:xfrm>
        </p:spPr>
        <p:txBody>
          <a:bodyPr>
            <a:noAutofit/>
          </a:bodyPr>
          <a:lstStyle/>
          <a:p>
            <a:pPr algn="just"/>
            <a:r>
              <a:rPr lang="ru-RU" sz="1900" b="1" dirty="0">
                <a:solidFill>
                  <a:schemeClr val="accent6">
                    <a:lumMod val="50000"/>
                  </a:schemeClr>
                </a:solidFill>
                <a:latin typeface="Times New Roman" panose="02020603050405020304" pitchFamily="18" charset="0"/>
                <a:cs typeface="Times New Roman" panose="02020603050405020304" pitchFamily="18" charset="0"/>
              </a:rPr>
              <a:t>Выборочный визуальный осмотр муниципального имущества (жилищного фонда) городского округа, переданного в оперативное управление органам администрации и муниципальным учреждениям городского округа, а также иным организациям</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62839" y="4485067"/>
            <a:ext cx="10731063" cy="1200329"/>
          </a:xfrm>
          <a:prstGeom prst="rect">
            <a:avLst/>
          </a:prstGeom>
        </p:spPr>
        <p:txBody>
          <a:bodyPr wrap="square">
            <a:spAutoFit/>
          </a:bodyPr>
          <a:lstStyle/>
          <a:p>
            <a:endParaRPr lang="ru-RU" sz="1200" dirty="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pic>
        <p:nvPicPr>
          <p:cNvPr id="17" name="Рисунок 16" descr="C:\Users\Ali\Downloads\WhatsApp Image 2024-07-15 at 15.56.08.jpeg"/>
          <p:cNvPicPr/>
          <p:nvPr/>
        </p:nvPicPr>
        <p:blipFill rotWithShape="1">
          <a:blip r:embed="rId3" cstate="print">
            <a:extLst>
              <a:ext uri="{28A0092B-C50C-407E-A947-70E740481C1C}">
                <a14:useLocalDpi xmlns:a14="http://schemas.microsoft.com/office/drawing/2010/main" val="0"/>
              </a:ext>
            </a:extLst>
          </a:blip>
          <a:srcRect t="26426" b="18553"/>
          <a:stretch/>
        </p:blipFill>
        <p:spPr bwMode="auto">
          <a:xfrm>
            <a:off x="3965944" y="1500535"/>
            <a:ext cx="3732028" cy="2784385"/>
          </a:xfrm>
          <a:prstGeom prst="rect">
            <a:avLst/>
          </a:prstGeom>
          <a:ln>
            <a:noFill/>
          </a:ln>
          <a:effectLst>
            <a:softEdge rad="112500"/>
          </a:effectLst>
          <a:extLst>
            <a:ext uri="{53640926-AAD7-44D8-BBD7-CCE9431645EC}">
              <a14:shadowObscured xmlns:a14="http://schemas.microsoft.com/office/drawing/2010/main"/>
            </a:ext>
          </a:extLst>
        </p:spPr>
      </p:pic>
      <p:pic>
        <p:nvPicPr>
          <p:cNvPr id="19" name="Рисунок 18" descr="C:\Users\Ali\Downloads\WhatsApp Image 2024-07-15 at 15.50.56 (1).jpeg"/>
          <p:cNvPicPr/>
          <p:nvPr/>
        </p:nvPicPr>
        <p:blipFill rotWithShape="1">
          <a:blip r:embed="rId4" cstate="print">
            <a:extLst>
              <a:ext uri="{28A0092B-C50C-407E-A947-70E740481C1C}">
                <a14:useLocalDpi xmlns:a14="http://schemas.microsoft.com/office/drawing/2010/main" val="0"/>
              </a:ext>
            </a:extLst>
          </a:blip>
          <a:srcRect l="-2361" t="12989" r="-5507" b="4341"/>
          <a:stretch/>
        </p:blipFill>
        <p:spPr bwMode="auto">
          <a:xfrm>
            <a:off x="7857461" y="1019028"/>
            <a:ext cx="3800017" cy="3042610"/>
          </a:xfrm>
          <a:prstGeom prst="rect">
            <a:avLst/>
          </a:prstGeom>
          <a:ln>
            <a:noFill/>
          </a:ln>
          <a:effectLst>
            <a:softEdge rad="112500"/>
          </a:effectLst>
          <a:extLst>
            <a:ext uri="{53640926-AAD7-44D8-BBD7-CCE9431645EC}">
              <a14:shadowObscured xmlns:a14="http://schemas.microsoft.com/office/drawing/2010/main"/>
            </a:ext>
          </a:extLst>
        </p:spPr>
      </p:pic>
      <p:pic>
        <p:nvPicPr>
          <p:cNvPr id="20" name="Рисунок 19" descr="C:\Users\Ali\Downloads\WhatsApp Image 2024-07-15 at 15.50.57 (3).jpeg"/>
          <p:cNvPicPr/>
          <p:nvPr/>
        </p:nvPicPr>
        <p:blipFill rotWithShape="1">
          <a:blip r:embed="rId5" cstate="print">
            <a:extLst>
              <a:ext uri="{28A0092B-C50C-407E-A947-70E740481C1C}">
                <a14:useLocalDpi xmlns:a14="http://schemas.microsoft.com/office/drawing/2010/main" val="0"/>
              </a:ext>
            </a:extLst>
          </a:blip>
          <a:srcRect r="18538"/>
          <a:stretch/>
        </p:blipFill>
        <p:spPr bwMode="auto">
          <a:xfrm>
            <a:off x="769502" y="4465674"/>
            <a:ext cx="2834935" cy="1988290"/>
          </a:xfrm>
          <a:prstGeom prst="rect">
            <a:avLst/>
          </a:prstGeom>
          <a:ln>
            <a:noFill/>
          </a:ln>
          <a:effectLst>
            <a:softEdge rad="112500"/>
          </a:effectLst>
        </p:spPr>
      </p:pic>
      <p:pic>
        <p:nvPicPr>
          <p:cNvPr id="21" name="Рисунок 20" descr="C:\Users\Ali\Downloads\WhatsApp Image 2024-07-15 at 08.51.27 (2).jpeg"/>
          <p:cNvPicPr/>
          <p:nvPr/>
        </p:nvPicPr>
        <p:blipFill rotWithShape="1">
          <a:blip r:embed="rId6" cstate="print">
            <a:extLst>
              <a:ext uri="{28A0092B-C50C-407E-A947-70E740481C1C}">
                <a14:useLocalDpi xmlns:a14="http://schemas.microsoft.com/office/drawing/2010/main" val="0"/>
              </a:ext>
            </a:extLst>
          </a:blip>
          <a:srcRect t="15726" b="15833"/>
          <a:stretch/>
        </p:blipFill>
        <p:spPr bwMode="auto">
          <a:xfrm>
            <a:off x="705295" y="1470301"/>
            <a:ext cx="2984204" cy="2974109"/>
          </a:xfrm>
          <a:prstGeom prst="rect">
            <a:avLst/>
          </a:prstGeom>
          <a:ln>
            <a:noFill/>
          </a:ln>
          <a:effectLst>
            <a:softEdge rad="112500"/>
          </a:effectLst>
          <a:extLst>
            <a:ext uri="{53640926-AAD7-44D8-BBD7-CCE9431645EC}">
              <a14:shadowObscured xmlns:a14="http://schemas.microsoft.com/office/drawing/2010/main"/>
            </a:ext>
          </a:extLst>
        </p:spPr>
      </p:pic>
      <p:pic>
        <p:nvPicPr>
          <p:cNvPr id="22" name="Рисунок 21" descr="C:\Users\Ali\Downloads\WhatsApp Image 2024-07-15 at 15.56.12 (2).jpeg"/>
          <p:cNvPicPr/>
          <p:nvPr/>
        </p:nvPicPr>
        <p:blipFill rotWithShape="1">
          <a:blip r:embed="rId7" cstate="print">
            <a:extLst>
              <a:ext uri="{28A0092B-C50C-407E-A947-70E740481C1C}">
                <a14:useLocalDpi xmlns:a14="http://schemas.microsoft.com/office/drawing/2010/main" val="0"/>
              </a:ext>
            </a:extLst>
          </a:blip>
          <a:srcRect l="868" t="-53121" r="14943"/>
          <a:stretch/>
        </p:blipFill>
        <p:spPr bwMode="auto">
          <a:xfrm>
            <a:off x="4263279" y="3309274"/>
            <a:ext cx="3094452" cy="3112791"/>
          </a:xfrm>
          <a:prstGeom prst="rect">
            <a:avLst/>
          </a:prstGeom>
          <a:ln>
            <a:noFill/>
          </a:ln>
          <a:effectLst>
            <a:softEdge rad="112500"/>
          </a:effectLst>
          <a:extLst>
            <a:ext uri="{53640926-AAD7-44D8-BBD7-CCE9431645EC}">
              <a14:shadowObscured xmlns:a14="http://schemas.microsoft.com/office/drawing/2010/main"/>
            </a:ext>
          </a:extLst>
        </p:spPr>
      </p:pic>
      <p:pic>
        <p:nvPicPr>
          <p:cNvPr id="23" name="Рисунок 22" descr="C:\Users\Ali\Downloads\WhatsApp Image 2024-07-15 at 15.50.56 (2).jpe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5052" y="4274288"/>
            <a:ext cx="3221665" cy="2243470"/>
          </a:xfrm>
          <a:prstGeom prst="rect">
            <a:avLst/>
          </a:prstGeom>
          <a:ln>
            <a:noFill/>
          </a:ln>
          <a:effectLst>
            <a:softEdge rad="112500"/>
          </a:effectLst>
        </p:spPr>
      </p:pic>
    </p:spTree>
    <p:extLst>
      <p:ext uri="{BB962C8B-B14F-4D97-AF65-F5344CB8AC3E}">
        <p14:creationId xmlns:p14="http://schemas.microsoft.com/office/powerpoint/2010/main" val="1079044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279" y="606056"/>
            <a:ext cx="10823945" cy="439071"/>
          </a:xfrm>
        </p:spPr>
        <p:txBody>
          <a:bodyPr>
            <a:noAutofit/>
          </a:bodyPr>
          <a:lstStyle/>
          <a:p>
            <a:pPr algn="just"/>
            <a:r>
              <a:rPr lang="ru-RU" sz="1800" b="1" dirty="0" smtClean="0">
                <a:latin typeface="Times New Roman" panose="02020603050405020304" pitchFamily="18" charset="0"/>
                <a:cs typeface="Times New Roman" panose="02020603050405020304" pitchFamily="18" charset="0"/>
              </a:rPr>
              <a:t>Предложения Управления коммунального хозяйства и жилищного фонда администрации Петропавловск-Камчатского городского округа по результатам экспертно-аналитического мероприятия:</a:t>
            </a:r>
            <a:endParaRPr lang="ru-RU" sz="1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33646" y="1193216"/>
            <a:ext cx="10792047" cy="5232202"/>
          </a:xfrm>
          <a:prstGeom prst="rect">
            <a:avLst/>
          </a:prstGeom>
        </p:spPr>
        <p:txBody>
          <a:bodyPr wrap="square">
            <a:spAutoFit/>
          </a:bodyPr>
          <a:lstStyle/>
          <a:p>
            <a:pPr indent="712788" algn="just"/>
            <a:r>
              <a:rPr lang="ru-RU" b="1" dirty="0" smtClean="0">
                <a:latin typeface="Times New Roman" panose="02020603050405020304" pitchFamily="18" charset="0"/>
                <a:cs typeface="Times New Roman" panose="02020603050405020304" pitchFamily="18" charset="0"/>
              </a:rPr>
              <a:t>С </a:t>
            </a:r>
            <a:r>
              <a:rPr lang="ru-RU" b="1" dirty="0">
                <a:latin typeface="Times New Roman" panose="02020603050405020304" pitchFamily="18" charset="0"/>
                <a:cs typeface="Times New Roman" panose="02020603050405020304" pitchFamily="18" charset="0"/>
              </a:rPr>
              <a:t>целью дальнейшего использования в работе и недопущения нарушений, выявленных в ходе экспертно-аналитического </a:t>
            </a:r>
            <a:r>
              <a:rPr lang="ru-RU" b="1" dirty="0" smtClean="0">
                <a:latin typeface="Times New Roman" panose="02020603050405020304" pitchFamily="18" charset="0"/>
                <a:cs typeface="Times New Roman" panose="02020603050405020304" pitchFamily="18" charset="0"/>
              </a:rPr>
              <a:t>мероприятия </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предлагаем провести следующие мероприятия:</a:t>
            </a:r>
          </a:p>
          <a:p>
            <a:pPr indent="712788" algn="just"/>
            <a:endParaRPr lang="ru-RU" sz="175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712788" algn="just">
              <a:spcAft>
                <a:spcPts val="0"/>
              </a:spcAft>
              <a:tabLst>
                <a:tab pos="630555" algn="l"/>
              </a:tabLst>
            </a:pPr>
            <a:r>
              <a:rPr lang="en-US" sz="17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17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Рассмотреть </a:t>
            </a:r>
            <a:r>
              <a:rPr lang="ru-RU" sz="17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вопрос о внесении изменений в пункт 1 статьи 8 Решения от 05.07.2016 № 453-нд и подпункт 1.1.6. пункта 1.1 статьи 1 Приложения 1 к Постановлению администрации городского округа от 30.03.2016 № 412 о наделении Управление коммунального хозяйства и жилищного фонда на осуществление полномочий собственника </a:t>
            </a:r>
            <a:r>
              <a:rPr lang="ru-RU"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7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наймодателя</a:t>
            </a:r>
            <a:r>
              <a:rPr lang="ru-RU"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7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отношении жилых помещений муниципального жилищного фонда городского округа, а также на осуществление функций </a:t>
            </a:r>
            <a:r>
              <a:rPr lang="ru-RU" sz="17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наймодателя</a:t>
            </a:r>
            <a:r>
              <a:rPr lang="ru-RU" sz="17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жилых помещений муниципального жилищного фонда городского округа. </a:t>
            </a:r>
          </a:p>
          <a:p>
            <a:pPr indent="712788" algn="just"/>
            <a:r>
              <a:rPr lang="ru-RU" sz="1750" dirty="0">
                <a:latin typeface="Times New Roman" panose="02020603050405020304" pitchFamily="18" charset="0"/>
                <a:ea typeface="Times New Roman" panose="02020603050405020304" pitchFamily="18" charset="0"/>
                <a:cs typeface="Times New Roman" panose="02020603050405020304" pitchFamily="18" charset="0"/>
              </a:rPr>
              <a:t>Кроме того, норму по осуществлению Управлением коммунального хозяйства и жилищного фонда как главным администратором доходов бюджета полномочиями по принятию правового акта о наделении муниципальных казенных учреждений, за которыми на праве оперативного управления закреплены муниципальные жилые помещения, бюджетными полномочиями администратора доходов бюджета городского округа в части платы за пользование жилыми помещениями (платы за наем), закрепленными за ними на праве оперативного управления </a:t>
            </a:r>
            <a:r>
              <a:rPr lang="ru-RU" sz="1750" b="1" dirty="0">
                <a:latin typeface="Times New Roman" panose="02020603050405020304" pitchFamily="18" charset="0"/>
                <a:ea typeface="Times New Roman" panose="02020603050405020304" pitchFamily="18" charset="0"/>
                <a:cs typeface="Times New Roman" panose="02020603050405020304" pitchFamily="18" charset="0"/>
              </a:rPr>
              <a:t>исключить</a:t>
            </a:r>
            <a:r>
              <a:rPr lang="ru-RU" sz="1750" dirty="0">
                <a:latin typeface="Times New Roman" panose="02020603050405020304" pitchFamily="18" charset="0"/>
                <a:ea typeface="Times New Roman" panose="02020603050405020304" pitchFamily="18" charset="0"/>
                <a:cs typeface="Times New Roman" panose="02020603050405020304" pitchFamily="18" charset="0"/>
              </a:rPr>
              <a:t> (пункт 18 статьи 8 Решения от 05.07.2016 № 453-нд). С одновременной отменой приказа, изданного </a:t>
            </a:r>
            <a:r>
              <a:rPr lang="ru-RU" sz="1750" dirty="0" err="1">
                <a:latin typeface="Times New Roman" panose="02020603050405020304" pitchFamily="18" charset="0"/>
                <a:ea typeface="Times New Roman" panose="02020603050405020304" pitchFamily="18" charset="0"/>
                <a:cs typeface="Times New Roman" panose="02020603050405020304" pitchFamily="18" charset="0"/>
              </a:rPr>
              <a:t>УКХиЖФ</a:t>
            </a:r>
            <a:r>
              <a:rPr lang="ru-RU" sz="1750" dirty="0">
                <a:latin typeface="Times New Roman" panose="02020603050405020304" pitchFamily="18" charset="0"/>
                <a:ea typeface="Times New Roman" panose="02020603050405020304" pitchFamily="18" charset="0"/>
                <a:cs typeface="Times New Roman" panose="02020603050405020304" pitchFamily="18" charset="0"/>
              </a:rPr>
              <a:t> от 30.06.2023 № 12-161/23 «О наделении муниципальных казенных учреждений, за которыми на праве оперативного управления закреплены муниципальные жилые помещения, бюджетными полномочиями администратора доходов бюджета городского округа в части платы за пользование жилыми помещениями (платы за наем), закрепленными за ними на праве оперативного </a:t>
            </a:r>
            <a:r>
              <a:rPr lang="ru-RU" sz="1750" dirty="0" smtClean="0">
                <a:latin typeface="Times New Roman" panose="02020603050405020304" pitchFamily="18" charset="0"/>
                <a:ea typeface="Times New Roman" panose="02020603050405020304" pitchFamily="18" charset="0"/>
                <a:cs typeface="Times New Roman" panose="02020603050405020304" pitchFamily="18" charset="0"/>
              </a:rPr>
              <a:t>управления</a:t>
            </a:r>
            <a:r>
              <a:rPr lang="ru-RU" dirty="0">
                <a:latin typeface="Times New Roman" panose="02020603050405020304" pitchFamily="18" charset="0"/>
                <a:cs typeface="Times New Roman" panose="02020603050405020304" pitchFamily="18" charset="0"/>
              </a:rPr>
              <a:t>».</a:t>
            </a:r>
            <a:endParaRPr lang="ru-RU" sz="17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090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927" y="583396"/>
            <a:ext cx="10545399" cy="472363"/>
          </a:xfrm>
        </p:spPr>
        <p:txBody>
          <a:bodyPr>
            <a:noAutofit/>
          </a:bodyPr>
          <a:lstStyle/>
          <a:p>
            <a:pPr algn="just"/>
            <a:r>
              <a:rPr lang="ru-RU" sz="1800" b="1" dirty="0">
                <a:latin typeface="Times New Roman" panose="02020603050405020304" pitchFamily="18" charset="0"/>
                <a:cs typeface="Times New Roman" panose="02020603050405020304" pitchFamily="18" charset="0"/>
              </a:rPr>
              <a:t>Предложения Управления коммунального хозяйства и жилищного фонда администрации Петропавловск-Камчатского городского </a:t>
            </a:r>
            <a:r>
              <a:rPr lang="ru-RU" sz="1800" b="1" dirty="0" smtClean="0">
                <a:latin typeface="Times New Roman" panose="02020603050405020304" pitchFamily="18" charset="0"/>
                <a:cs typeface="Times New Roman" panose="02020603050405020304" pitchFamily="18" charset="0"/>
              </a:rPr>
              <a:t>округа по </a:t>
            </a:r>
            <a:r>
              <a:rPr lang="ru-RU" sz="1800" b="1" dirty="0">
                <a:latin typeface="Times New Roman" panose="02020603050405020304" pitchFamily="18" charset="0"/>
                <a:cs typeface="Times New Roman" panose="02020603050405020304" pitchFamily="18" charset="0"/>
              </a:rPr>
              <a:t>результатам экспертно-аналитического мероприятия:</a:t>
            </a:r>
            <a:endParaRPr lang="ru-RU" sz="1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33646" y="1193216"/>
            <a:ext cx="10792047" cy="5355312"/>
          </a:xfrm>
          <a:prstGeom prst="rect">
            <a:avLst/>
          </a:prstGeom>
        </p:spPr>
        <p:txBody>
          <a:bodyPr wrap="square">
            <a:spAutoFit/>
          </a:bodyPr>
          <a:lstStyle/>
          <a:p>
            <a:pPr indent="712788" algn="just">
              <a:spcAft>
                <a:spcPts val="0"/>
              </a:spcAft>
            </a:pPr>
            <a:r>
              <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C </a:t>
            </a:r>
            <a:r>
              <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целью контроля за использованием и сохранностью муниципального жилищного фонда городского округа, своевременной актуализации сведений реестра специализированных жилых помещений городского округа, проводить ежеквартальные мониторинги, путем сбора фактической информации о жилых помещениях, закрепленных на праве оперативного управления (хозяйственного ведения) за органами администрации и муниципальными учреждениями (муниципальными предприятиями) городского округа</a:t>
            </a:r>
            <a:r>
              <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712788" algn="just">
              <a:spcAft>
                <a:spcPts val="0"/>
              </a:spcAft>
            </a:pPr>
            <a:endPar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pPr>
            <a:r>
              <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С </a:t>
            </a:r>
            <a:r>
              <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целью соблюдения принципа достоверности бюджета, касающиеся реалистичности расчета доходов городского бюджета, установленного статьей 37 Бюджетного кодекса РФ, Управлению следует в полном объеме осуществлять полномочия администратора доходов бюджета городского округа в части платы за наем муниципальных жилых помещений по договорам найма служебного помещения (общежития), а также жилых помещений, закрепленных на праве оперативного управления</a:t>
            </a:r>
            <a:r>
              <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712788" algn="just">
              <a:spcAft>
                <a:spcPts val="0"/>
              </a:spcAft>
            </a:pPr>
            <a:endPar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pPr>
            <a:r>
              <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С целью минимизации рисков </a:t>
            </a:r>
            <a:r>
              <a:rPr lang="ru-RU" sz="19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недополучения</a:t>
            </a:r>
            <a:r>
              <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доходов бюджета городского округа усилить контроль за взысканием дебиторской задолженности с учетом требований приказа Министерства финансов Российской Федерации от 18.11.2022 № 172н «Об утверждении общих требований к регламенту реализации полномочий администратора доходов бюджета по взысканию дебиторской задолженности по платежам в бюджет, пеням и штрафам по ним».</a:t>
            </a:r>
          </a:p>
        </p:txBody>
      </p:sp>
    </p:spTree>
    <p:extLst>
      <p:ext uri="{BB962C8B-B14F-4D97-AF65-F5344CB8AC3E}">
        <p14:creationId xmlns:p14="http://schemas.microsoft.com/office/powerpoint/2010/main" val="20653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927" y="583396"/>
            <a:ext cx="10545399" cy="472363"/>
          </a:xfrm>
        </p:spPr>
        <p:txBody>
          <a:bodyPr>
            <a:noAutofit/>
          </a:bodyPr>
          <a:lstStyle/>
          <a:p>
            <a:pPr algn="just"/>
            <a:r>
              <a:rPr lang="ru-RU" sz="1800" b="1" dirty="0">
                <a:latin typeface="Times New Roman" panose="02020603050405020304" pitchFamily="18" charset="0"/>
                <a:cs typeface="Times New Roman" panose="02020603050405020304" pitchFamily="18" charset="0"/>
              </a:rPr>
              <a:t>Предложения Управления коммунального хозяйства и жилищного фонда администрации Петропавловск-Камчатского городского </a:t>
            </a:r>
            <a:r>
              <a:rPr lang="ru-RU" sz="1800" b="1" dirty="0" smtClean="0">
                <a:latin typeface="Times New Roman" panose="02020603050405020304" pitchFamily="18" charset="0"/>
                <a:cs typeface="Times New Roman" panose="02020603050405020304" pitchFamily="18" charset="0"/>
              </a:rPr>
              <a:t>округа по </a:t>
            </a:r>
            <a:r>
              <a:rPr lang="ru-RU" sz="1800" b="1" dirty="0">
                <a:latin typeface="Times New Roman" panose="02020603050405020304" pitchFamily="18" charset="0"/>
                <a:cs typeface="Times New Roman" panose="02020603050405020304" pitchFamily="18" charset="0"/>
              </a:rPr>
              <a:t>результатам экспертно-аналитического мероприятия:</a:t>
            </a:r>
            <a:endParaRPr lang="ru-RU" sz="1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97442" y="1756741"/>
            <a:ext cx="10792047" cy="4401205"/>
          </a:xfrm>
          <a:prstGeom prst="rect">
            <a:avLst/>
          </a:prstGeom>
        </p:spPr>
        <p:txBody>
          <a:bodyPr wrap="square">
            <a:spAutoFit/>
          </a:bodyPr>
          <a:lstStyle/>
          <a:p>
            <a:pPr indent="712788" algn="just">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Произвести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начисление платы за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найм</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 заключенным договорам служебного жилого помещения (общежития), а также усилить контроль за правильностью (правомерностью) начислений платы за наем жилых помещений, переданных в оперативное управление органам администрации и муниципальным учреждениям городского округа</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712788" algn="just">
              <a:spcAft>
                <a:spcPts val="0"/>
              </a:spcAft>
            </a:pP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	 Провести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сверку персонифицированных данных управленческого учета с данными, отраженными на балансовом счете 205.29 «Расчеты по иным доходам от собственности» в соответствии с пунктом 200 Инструкции № 157н</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712788" algn="just">
              <a:spcAft>
                <a:spcPts val="0"/>
              </a:spcAft>
            </a:pP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Определить дебиторскую задолженность, которую невозможно взыскать, путем проведения инвентаризации в соответствие с Приказом Минфина РФ от 13.06.1995 № 49 «Об утверждении Методических указаний по инвентаризации имущества и финансовых обязательств» и проверить корректность сумм дебиторской задолженности и правомерность их отражения в учете в качестве активов.</a:t>
            </a:r>
          </a:p>
        </p:txBody>
      </p:sp>
    </p:spTree>
    <p:extLst>
      <p:ext uri="{BB962C8B-B14F-4D97-AF65-F5344CB8AC3E}">
        <p14:creationId xmlns:p14="http://schemas.microsoft.com/office/powerpoint/2010/main" val="2934502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927" y="583396"/>
            <a:ext cx="10545399" cy="472363"/>
          </a:xfrm>
        </p:spPr>
        <p:txBody>
          <a:bodyPr>
            <a:noAutofit/>
          </a:bodyPr>
          <a:lstStyle/>
          <a:p>
            <a:pPr algn="just"/>
            <a:r>
              <a:rPr lang="ru-RU" sz="1800" b="1" dirty="0">
                <a:latin typeface="Times New Roman" panose="02020603050405020304" pitchFamily="18" charset="0"/>
                <a:cs typeface="Times New Roman" panose="02020603050405020304" pitchFamily="18" charset="0"/>
              </a:rPr>
              <a:t>Предложения Управления коммунального хозяйства и жилищного фонда администрации Петропавловск-Камчатского городского </a:t>
            </a:r>
            <a:r>
              <a:rPr lang="ru-RU" sz="1800" b="1" dirty="0" smtClean="0">
                <a:latin typeface="Times New Roman" panose="02020603050405020304" pitchFamily="18" charset="0"/>
                <a:cs typeface="Times New Roman" panose="02020603050405020304" pitchFamily="18" charset="0"/>
              </a:rPr>
              <a:t>округа по </a:t>
            </a:r>
            <a:r>
              <a:rPr lang="ru-RU" sz="1800" b="1" dirty="0">
                <a:latin typeface="Times New Roman" panose="02020603050405020304" pitchFamily="18" charset="0"/>
                <a:cs typeface="Times New Roman" panose="02020603050405020304" pitchFamily="18" charset="0"/>
              </a:rPr>
              <a:t>результатам экспертно-аналитического мероприятия:</a:t>
            </a:r>
            <a:endParaRPr lang="ru-RU" sz="1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65544" y="1448397"/>
            <a:ext cx="10792047" cy="4493538"/>
          </a:xfrm>
          <a:prstGeom prst="rect">
            <a:avLst/>
          </a:prstGeom>
        </p:spPr>
        <p:txBody>
          <a:bodyPr wrap="square">
            <a:spAutoFit/>
          </a:bodyPr>
          <a:lstStyle/>
          <a:p>
            <a:pPr indent="712788" algn="just">
              <a:spcAft>
                <a:spcPts val="0"/>
              </a:spcAft>
              <a:tabLst>
                <a:tab pos="1169988" algn="l"/>
              </a:tabLst>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	С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целью сокращения неэффективных расходов бюджета городского округа, связанных с печатью платежных документов (квитанций), услуг по доставке платежных документов нанимателям жилых помещений муниципального жилищного фонда (в том числе специализированного муниципального жилищного фонда), рассмотреть вопрос об осуществлении взимания платы за пользование жилыми помещениями (оплату за наем) по опыту отдела жилищной политики Министерства строительства и жилищной политики Камчатского края с внесением информации в модуль учета начислений в «электронный бюджет» коммунального хозяйства (ГИС ЖКХ). </a:t>
            </a:r>
            <a:endPar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tabLst>
                <a:tab pos="1169988" algn="l"/>
              </a:tabLst>
            </a:pP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tabLst>
                <a:tab pos="1169988" algn="l"/>
              </a:tabLst>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	В связи с полномочиями Управления как собственника в отношении муниципального жилищного фонда, с целью надлежащего учета и контроля использования муниципальных жилых помещений городского округа провести полную инвентаризацию муниципального имущества, переданного в оперативное управление.</a:t>
            </a:r>
          </a:p>
        </p:txBody>
      </p:sp>
    </p:spTree>
    <p:extLst>
      <p:ext uri="{BB962C8B-B14F-4D97-AF65-F5344CB8AC3E}">
        <p14:creationId xmlns:p14="http://schemas.microsoft.com/office/powerpoint/2010/main" val="1879381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927" y="583396"/>
            <a:ext cx="10545399" cy="472363"/>
          </a:xfrm>
        </p:spPr>
        <p:txBody>
          <a:bodyPr>
            <a:noAutofit/>
          </a:bodyPr>
          <a:lstStyle/>
          <a:p>
            <a:pPr algn="just"/>
            <a:r>
              <a:rPr lang="ru-RU" sz="1800" b="1" dirty="0">
                <a:latin typeface="Times New Roman" panose="02020603050405020304" pitchFamily="18" charset="0"/>
                <a:cs typeface="Times New Roman" panose="02020603050405020304" pitchFamily="18" charset="0"/>
              </a:rPr>
              <a:t>Предложения Управления коммунального хозяйства и жилищного фонда администрации Петропавловск-Камчатского городского </a:t>
            </a:r>
            <a:r>
              <a:rPr lang="ru-RU" sz="1800" b="1" dirty="0" smtClean="0">
                <a:latin typeface="Times New Roman" panose="02020603050405020304" pitchFamily="18" charset="0"/>
                <a:cs typeface="Times New Roman" panose="02020603050405020304" pitchFamily="18" charset="0"/>
              </a:rPr>
              <a:t>округа по </a:t>
            </a:r>
            <a:r>
              <a:rPr lang="ru-RU" sz="1800" b="1" dirty="0">
                <a:latin typeface="Times New Roman" panose="02020603050405020304" pitchFamily="18" charset="0"/>
                <a:cs typeface="Times New Roman" panose="02020603050405020304" pitchFamily="18" charset="0"/>
              </a:rPr>
              <a:t>результатам экспертно-аналитического мероприятия:</a:t>
            </a:r>
            <a:endParaRPr lang="ru-RU" sz="1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54911" y="1448398"/>
            <a:ext cx="10792047" cy="3893374"/>
          </a:xfrm>
          <a:prstGeom prst="rect">
            <a:avLst/>
          </a:prstGeom>
        </p:spPr>
        <p:txBody>
          <a:bodyPr wrap="square">
            <a:spAutoFit/>
          </a:bodyPr>
          <a:lstStyle/>
          <a:p>
            <a:pPr indent="712788" algn="just">
              <a:spcAft>
                <a:spcPts val="0"/>
              </a:spcAft>
              <a:tabLst>
                <a:tab pos="1169988" algn="l"/>
              </a:tabLst>
            </a:pPr>
            <a:r>
              <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	Рекомендовать </a:t>
            </a:r>
            <a:r>
              <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Управлению совместно с органами администрации городского округа осуществлять постоянный контроль за использованием жилых помещений, переданных в оперативное управление и закрепленных за органами администрации, муниципальными учреждениями городского округа для обеспечения работников таких учреждений жилыми помещениями в части</a:t>
            </a:r>
            <a:r>
              <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712788" algn="just">
              <a:spcAft>
                <a:spcPts val="0"/>
              </a:spcAft>
              <a:tabLst>
                <a:tab pos="1169988" algn="l"/>
              </a:tabLst>
            </a:pPr>
            <a:endPar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buFont typeface="Wingdings" panose="05000000000000000000" pitchFamily="2" charset="2"/>
              <a:buChar char="Ø"/>
              <a:tabLst>
                <a:tab pos="1169988" algn="l"/>
              </a:tabLst>
            </a:pPr>
            <a:r>
              <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проведения </a:t>
            </a:r>
            <a:r>
              <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выездных мероприятий (не менее 1 раза в 6 месяцев) к нанимателям жилых помещений (работникам муниципальных предприятий либо муниципальных учреждений) с целью уточнения данных о фактическом проживании нанимателя в переданном жилом помещении; </a:t>
            </a:r>
            <a:endPar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169988" algn="l"/>
              </a:tabLst>
            </a:pPr>
            <a:endPar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buFont typeface="Wingdings" panose="05000000000000000000" pitchFamily="2" charset="2"/>
              <a:buChar char="Ø"/>
              <a:tabLst>
                <a:tab pos="1169988" algn="l"/>
              </a:tabLst>
            </a:pPr>
            <a:r>
              <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отсутствия </a:t>
            </a:r>
            <a:r>
              <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задолженности по плате за пользование жилым помещением (платы за наем), плате за жилищно-коммунальные услуги; </a:t>
            </a:r>
            <a:endPar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169988" algn="l"/>
              </a:tabLst>
            </a:pPr>
            <a:endPar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buFont typeface="Wingdings" panose="05000000000000000000" pitchFamily="2" charset="2"/>
              <a:buChar char="Ø"/>
              <a:tabLst>
                <a:tab pos="1169988" algn="l"/>
              </a:tabLst>
            </a:pPr>
            <a:r>
              <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открытия </a:t>
            </a:r>
            <a:r>
              <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лицевых счетов нанимателями жилых </a:t>
            </a:r>
            <a:r>
              <a:rPr lang="ru-RU" sz="19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помещений</a:t>
            </a:r>
            <a:r>
              <a:rPr lang="ru-RU"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0507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927" y="583396"/>
            <a:ext cx="10545399" cy="472363"/>
          </a:xfrm>
        </p:spPr>
        <p:txBody>
          <a:bodyPr>
            <a:noAutofit/>
          </a:bodyPr>
          <a:lstStyle/>
          <a:p>
            <a:pPr algn="just"/>
            <a:r>
              <a:rPr lang="ru-RU" sz="1800" b="1" dirty="0">
                <a:latin typeface="Times New Roman" panose="02020603050405020304" pitchFamily="18" charset="0"/>
                <a:cs typeface="Times New Roman" panose="02020603050405020304" pitchFamily="18" charset="0"/>
              </a:rPr>
              <a:t>Предложения Управления коммунального хозяйства и жилищного фонда администрации Петропавловск-Камчатского городского </a:t>
            </a:r>
            <a:r>
              <a:rPr lang="ru-RU" sz="1800" b="1" dirty="0" smtClean="0">
                <a:latin typeface="Times New Roman" panose="02020603050405020304" pitchFamily="18" charset="0"/>
                <a:cs typeface="Times New Roman" panose="02020603050405020304" pitchFamily="18" charset="0"/>
              </a:rPr>
              <a:t>округа по </a:t>
            </a:r>
            <a:r>
              <a:rPr lang="ru-RU" sz="1800" b="1" dirty="0">
                <a:latin typeface="Times New Roman" panose="02020603050405020304" pitchFamily="18" charset="0"/>
                <a:cs typeface="Times New Roman" panose="02020603050405020304" pitchFamily="18" charset="0"/>
              </a:rPr>
              <a:t>результатам экспертно-аналитического мероприятия:</a:t>
            </a:r>
            <a:endParaRPr lang="ru-RU" sz="1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33646" y="1140053"/>
            <a:ext cx="10792047" cy="4013406"/>
          </a:xfrm>
          <a:prstGeom prst="rect">
            <a:avLst/>
          </a:prstGeom>
        </p:spPr>
        <p:txBody>
          <a:bodyPr wrap="square">
            <a:spAutoFit/>
          </a:bodyPr>
          <a:lstStyle/>
          <a:p>
            <a:pPr indent="712788" algn="just">
              <a:spcAft>
                <a:spcPts val="0"/>
              </a:spcAft>
              <a:tabLst>
                <a:tab pos="1169988" algn="l"/>
              </a:tabLst>
            </a:pPr>
            <a:r>
              <a:rPr lang="ru-RU" sz="18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 Управлению </a:t>
            </a:r>
            <a:r>
              <a:rPr lang="ru-RU" sz="18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провести осмотр муниципального имущества (жилищного фонда) городского округа, переданного в оперативное управление МБОУ «Средняя школа № 26», расположенное по адресу: Владивостокская 33 кв. 207-211 (поз. 47) с целью фактической передачи данного жилого помещения в казну городского округа с дальнейшим его перераспределением иному сотруднику, являющемуся нуждающимся в соответствии с требованиями, действующими на территории городского округа. </a:t>
            </a:r>
            <a:endParaRPr lang="ru-RU" sz="18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tabLst>
                <a:tab pos="1169988" algn="l"/>
              </a:tabLst>
            </a:pPr>
            <a:endParaRPr lang="ru-RU" sz="18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tabLst>
                <a:tab pos="1169988" algn="l"/>
              </a:tabLst>
            </a:pPr>
            <a:r>
              <a:rPr lang="ru-RU" sz="18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a:t>
            </a:r>
            <a:r>
              <a:rPr lang="ru-RU" sz="18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Продолжить работу по </a:t>
            </a:r>
            <a:r>
              <a:rPr lang="ru-RU" sz="18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выселению незаконно проживающих граждан, не состоящих в настоящее время в трудовых отношениях с органом администрации городского округа по следующим адресам: г. Петропавловск-Камчатский, ул. Дальневосточная, д. 14, кв. 4; г. Петропавловск-Камчатский, ул. Беринга, д. 90, кв. 1</a:t>
            </a:r>
            <a:r>
              <a:rPr lang="ru-RU" sz="18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712788" algn="just">
              <a:spcAft>
                <a:spcPts val="0"/>
              </a:spcAft>
              <a:tabLst>
                <a:tab pos="1169988" algn="l"/>
              </a:tabLst>
            </a:pPr>
            <a:endParaRPr lang="ru-RU" sz="18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712788" algn="just">
              <a:spcAft>
                <a:spcPts val="0"/>
              </a:spcAft>
              <a:tabLst>
                <a:tab pos="1169988" algn="l"/>
              </a:tabLst>
            </a:pPr>
            <a:r>
              <a:rPr lang="ru-RU" sz="18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 Провести </a:t>
            </a:r>
            <a:r>
              <a:rPr lang="ru-RU" sz="18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работу по передаче жилого помещения в оперативное управление Управлению имущественных и земельных отношений, расположенного по адресу: г. Петропавловск-Камчатский, ул. </a:t>
            </a:r>
            <a:r>
              <a:rPr lang="ru-RU" sz="18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Карбышева</a:t>
            </a:r>
            <a:r>
              <a:rPr lang="ru-RU" sz="18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 20, кв. 33 по причине смены сотрудником места </a:t>
            </a:r>
            <a:r>
              <a:rPr lang="ru-RU" sz="18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работы</a:t>
            </a:r>
            <a:r>
              <a:rPr lang="ru-RU" sz="18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8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915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477" y="1303700"/>
            <a:ext cx="10756004" cy="5142368"/>
          </a:xfrm>
        </p:spPr>
        <p:txBody>
          <a:bodyPr>
            <a:normAutofit/>
          </a:bodyPr>
          <a:lstStyle/>
          <a:p>
            <a:pPr marL="45720" indent="0" algn="just">
              <a:buNone/>
            </a:pPr>
            <a:endParaRPr lang="ru-RU" sz="2000" dirty="0" smtClean="0">
              <a:solidFill>
                <a:schemeClr val="tx1"/>
              </a:solidFill>
              <a:latin typeface="Calibri" panose="020F0502020204030204" pitchFamily="34" charset="0"/>
              <a:cs typeface="Calibri" panose="020F0502020204030204" pitchFamily="34" charset="0"/>
            </a:endParaRPr>
          </a:p>
          <a:p>
            <a:pPr marL="45720" indent="0">
              <a:buNone/>
            </a:pPr>
            <a:endParaRPr lang="ru-RU" sz="2000" dirty="0" smtClean="0">
              <a:solidFill>
                <a:schemeClr val="tx1"/>
              </a:solidFill>
              <a:latin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12"/>
          </p:nvPr>
        </p:nvSpPr>
        <p:spPr>
          <a:xfrm>
            <a:off x="10271091" y="6223828"/>
            <a:ext cx="170621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Заголовок 1"/>
          <p:cNvSpPr txBox="1">
            <a:spLocks/>
          </p:cNvSpPr>
          <p:nvPr/>
        </p:nvSpPr>
        <p:spPr>
          <a:xfrm>
            <a:off x="755477" y="301782"/>
            <a:ext cx="10778638" cy="12916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ru-RU" sz="2800" b="1" dirty="0">
                <a:latin typeface="Times New Roman" panose="02020603050405020304" pitchFamily="18" charset="0"/>
                <a:cs typeface="Times New Roman" panose="02020603050405020304" pitchFamily="18" charset="0"/>
              </a:rPr>
              <a:t>Предложения по результатам экспертно-аналитического мероприятия:</a:t>
            </a:r>
          </a:p>
        </p:txBody>
      </p:sp>
      <p:sp>
        <p:nvSpPr>
          <p:cNvPr id="6" name="Объект 2"/>
          <p:cNvSpPr txBox="1">
            <a:spLocks/>
          </p:cNvSpPr>
          <p:nvPr/>
        </p:nvSpPr>
        <p:spPr>
          <a:xfrm>
            <a:off x="627321" y="1662377"/>
            <a:ext cx="10909005" cy="4629662"/>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1638" algn="just">
              <a:buNone/>
              <a:tabLst>
                <a:tab pos="542925" algn="l"/>
              </a:tabLst>
            </a:pPr>
            <a:r>
              <a:rPr lang="ru-RU" sz="2000" dirty="0" smtClean="0">
                <a:solidFill>
                  <a:schemeClr val="tx1"/>
                </a:solidFill>
                <a:latin typeface="Times New Roman" panose="02020603050405020304" pitchFamily="18" charset="0"/>
                <a:cs typeface="Times New Roman" panose="02020603050405020304" pitchFamily="18" charset="0"/>
              </a:rPr>
              <a:t>1. </a:t>
            </a:r>
            <a:r>
              <a:rPr lang="ru-RU" sz="2000" dirty="0">
                <a:solidFill>
                  <a:schemeClr val="tx1"/>
                </a:solidFill>
                <a:latin typeface="Times New Roman" panose="02020603050405020304" pitchFamily="18" charset="0"/>
                <a:cs typeface="Times New Roman" panose="02020603050405020304" pitchFamily="18" charset="0"/>
              </a:rPr>
              <a:t>Направить отчет для сведения в адрес:</a:t>
            </a:r>
          </a:p>
          <a:p>
            <a:pPr marL="44450" lvl="0" indent="401638" algn="just">
              <a:buNone/>
              <a:tabLst>
                <a:tab pos="542925" algn="l"/>
              </a:tabLst>
            </a:pP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Городской Думы Петропавловск-Камчатского городского округа; </a:t>
            </a:r>
          </a:p>
          <a:p>
            <a:pPr marL="44450" lvl="0" indent="401638" algn="just">
              <a:buNone/>
              <a:tabLst>
                <a:tab pos="542925" algn="l"/>
              </a:tabLst>
            </a:pP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Главы </a:t>
            </a:r>
            <a:r>
              <a:rPr lang="ru-RU" sz="2000" dirty="0">
                <a:solidFill>
                  <a:schemeClr val="tx1"/>
                </a:solidFill>
                <a:latin typeface="Times New Roman" panose="02020603050405020304" pitchFamily="18" charset="0"/>
                <a:cs typeface="Times New Roman" panose="02020603050405020304" pitchFamily="18" charset="0"/>
              </a:rPr>
              <a:t>Петропавловск-Камчатского городского округа.</a:t>
            </a:r>
          </a:p>
          <a:p>
            <a:pPr marL="44450" lvl="0" indent="401638" algn="just">
              <a:buNone/>
              <a:tabLst>
                <a:tab pos="542925" algn="l"/>
              </a:tabLst>
            </a:pPr>
            <a:r>
              <a:rPr lang="ru-RU" sz="2000" dirty="0" smtClean="0">
                <a:solidFill>
                  <a:schemeClr val="tx1"/>
                </a:solidFill>
                <a:latin typeface="Times New Roman" panose="02020603050405020304" pitchFamily="18" charset="0"/>
                <a:cs typeface="Times New Roman" panose="02020603050405020304" pitchFamily="18" charset="0"/>
              </a:rPr>
              <a:t>2. Направить Управлению коммунального хозяйства и жилищного фонда информационное </a:t>
            </a:r>
            <a:r>
              <a:rPr lang="ru-RU" sz="2000" dirty="0">
                <a:solidFill>
                  <a:schemeClr val="tx1"/>
                </a:solidFill>
                <a:latin typeface="Times New Roman" panose="02020603050405020304" pitchFamily="18" charset="0"/>
                <a:cs typeface="Times New Roman" panose="02020603050405020304" pitchFamily="18" charset="0"/>
              </a:rPr>
              <a:t>письмо  с предложениями (рекомендациями) по устранению выявленных нарушений, а также с целью дальнейшего использования в работе и недопущения нарушений в дальнейшем.</a:t>
            </a:r>
          </a:p>
          <a:p>
            <a:pPr marL="44450" lvl="0" indent="401638" algn="just">
              <a:buNone/>
              <a:tabLst>
                <a:tab pos="542925" algn="l"/>
              </a:tabLst>
            </a:pPr>
            <a:r>
              <a:rPr lang="ru-RU" sz="2000" dirty="0" smtClean="0">
                <a:solidFill>
                  <a:schemeClr val="tx1"/>
                </a:solidFill>
                <a:latin typeface="Times New Roman" panose="02020603050405020304" pitchFamily="18" charset="0"/>
                <a:cs typeface="Times New Roman" panose="02020603050405020304" pitchFamily="18" charset="0"/>
              </a:rPr>
              <a:t>3. Направить </a:t>
            </a:r>
            <a:r>
              <a:rPr lang="ru-RU" sz="2000" dirty="0">
                <a:solidFill>
                  <a:schemeClr val="tx1"/>
                </a:solidFill>
                <a:latin typeface="Times New Roman" panose="02020603050405020304" pitchFamily="18" charset="0"/>
                <a:cs typeface="Times New Roman" panose="02020603050405020304" pitchFamily="18" charset="0"/>
              </a:rPr>
              <a:t>информационное письмо Главе Петропавловск-Камчатского городского округа о результатах проведения экспертно-аналитического мероприятия</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243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199" y="567577"/>
            <a:ext cx="11060665" cy="6380703"/>
          </a:xfrm>
        </p:spPr>
        <p:txBody>
          <a:bodyPr>
            <a:noAutofit/>
          </a:bodyPr>
          <a:lstStyle/>
          <a:p>
            <a:pPr marL="44450" indent="400050" algn="just">
              <a:lnSpc>
                <a:spcPct val="100000"/>
              </a:lnSpc>
              <a:spcBef>
                <a:spcPts val="400"/>
              </a:spcBef>
              <a:buNone/>
            </a:pPr>
            <a:r>
              <a:rPr lang="ru-RU" sz="1900" b="1" u="sng" dirty="0" smtClean="0">
                <a:solidFill>
                  <a:schemeClr val="accent6">
                    <a:lumMod val="50000"/>
                  </a:schemeClr>
                </a:solidFill>
                <a:latin typeface="Times New Roman" panose="02020603050405020304" pitchFamily="18" charset="0"/>
                <a:cs typeface="Times New Roman" panose="02020603050405020304" pitchFamily="18" charset="0"/>
              </a:rPr>
              <a:t>1. Основание для проведения контрольного мероприятия:</a:t>
            </a:r>
            <a:r>
              <a:rPr lang="ru-RU" sz="19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1900" dirty="0">
                <a:solidFill>
                  <a:schemeClr val="tx1"/>
                </a:solidFill>
                <a:latin typeface="Times New Roman" panose="02020603050405020304" pitchFamily="18" charset="0"/>
                <a:cs typeface="Times New Roman" panose="02020603050405020304" pitchFamily="18" charset="0"/>
              </a:rPr>
              <a:t>пункт 2.1.4. плана деятельности Контрольно-счетной палаты Петропавловск-Камчатского городского округа на 2024 год, утвержденного приказом председателя Контрольно-счетной палаты Петропавловск-Камчатского городского округа  от 15.12.2023 № 57-КСП, Решение Городской Думы Петропавловск-Камчатского городского округа от 20.12.2023 № 214-р</a:t>
            </a:r>
            <a:r>
              <a:rPr lang="ru-RU" sz="1900" dirty="0" smtClean="0">
                <a:solidFill>
                  <a:schemeClr val="tx1"/>
                </a:solidFill>
                <a:latin typeface="Times New Roman" panose="02020603050405020304" pitchFamily="18" charset="0"/>
                <a:cs typeface="Times New Roman" panose="02020603050405020304" pitchFamily="18" charset="0"/>
              </a:rPr>
              <a:t>.</a:t>
            </a:r>
          </a:p>
          <a:p>
            <a:pPr marL="44450" indent="400050" algn="just">
              <a:lnSpc>
                <a:spcPct val="100000"/>
              </a:lnSpc>
              <a:spcBef>
                <a:spcPts val="400"/>
              </a:spcBef>
              <a:buNone/>
            </a:pPr>
            <a:r>
              <a:rPr lang="ru-RU" sz="1900" b="1" u="sng" dirty="0" smtClean="0">
                <a:solidFill>
                  <a:schemeClr val="accent6">
                    <a:lumMod val="50000"/>
                  </a:schemeClr>
                </a:solidFill>
                <a:latin typeface="Times New Roman" panose="02020603050405020304" pitchFamily="18" charset="0"/>
                <a:cs typeface="Times New Roman" panose="02020603050405020304" pitchFamily="18" charset="0"/>
              </a:rPr>
              <a:t>2. Цель </a:t>
            </a:r>
            <a:r>
              <a:rPr lang="ru-RU" sz="1900" b="1" u="sng" dirty="0">
                <a:solidFill>
                  <a:schemeClr val="accent6">
                    <a:lumMod val="50000"/>
                  </a:schemeClr>
                </a:solidFill>
                <a:latin typeface="Times New Roman" panose="02020603050405020304" pitchFamily="18" charset="0"/>
                <a:cs typeface="Times New Roman" panose="02020603050405020304" pitchFamily="18" charset="0"/>
              </a:rPr>
              <a:t>контрольного мероприятия:</a:t>
            </a:r>
            <a:r>
              <a:rPr lang="ru-RU" sz="1900" b="1" dirty="0">
                <a:solidFill>
                  <a:schemeClr val="accent6">
                    <a:lumMod val="50000"/>
                  </a:schemeClr>
                </a:solidFill>
                <a:latin typeface="Times New Roman" panose="02020603050405020304" pitchFamily="18" charset="0"/>
                <a:cs typeface="Times New Roman" panose="02020603050405020304" pitchFamily="18" charset="0"/>
              </a:rPr>
              <a:t> </a:t>
            </a:r>
            <a:endParaRPr lang="ru-RU" sz="1900" b="1" dirty="0" smtClean="0">
              <a:solidFill>
                <a:schemeClr val="accent6">
                  <a:lumMod val="50000"/>
                </a:schemeClr>
              </a:solidFill>
              <a:latin typeface="Times New Roman" panose="02020603050405020304" pitchFamily="18" charset="0"/>
              <a:cs typeface="Times New Roman" panose="02020603050405020304" pitchFamily="18" charset="0"/>
            </a:endParaRPr>
          </a:p>
          <a:p>
            <a:pPr marL="44450" indent="400050" algn="just">
              <a:lnSpc>
                <a:spcPct val="100000"/>
              </a:lnSpc>
              <a:spcBef>
                <a:spcPts val="400"/>
              </a:spcBef>
              <a:buNone/>
              <a:tabLst>
                <a:tab pos="271463" algn="l"/>
              </a:tabLst>
            </a:pPr>
            <a:r>
              <a:rPr lang="ru-RU" sz="1900" dirty="0">
                <a:solidFill>
                  <a:schemeClr val="tx1"/>
                </a:solidFill>
                <a:latin typeface="Times New Roman" panose="02020603050405020304" pitchFamily="18" charset="0"/>
                <a:cs typeface="Times New Roman" panose="02020603050405020304" pitchFamily="18" charset="0"/>
              </a:rPr>
              <a:t>Оценка законности и эффективности использования муниципального имущества (жилищного фонда) Петропавловск-Камчатского городского округа, переданного в оперативное управление органам администрации и муниципальным учреждениям Петропавловск-Камчатского городского округа, а также иным организациям</a:t>
            </a:r>
            <a:r>
              <a:rPr lang="ru-RU" sz="1900" dirty="0" smtClean="0">
                <a:solidFill>
                  <a:schemeClr val="tx1"/>
                </a:solidFill>
                <a:latin typeface="Times New Roman" panose="02020603050405020304" pitchFamily="18" charset="0"/>
                <a:cs typeface="Times New Roman" panose="02020603050405020304" pitchFamily="18" charset="0"/>
              </a:rPr>
              <a:t>.</a:t>
            </a:r>
          </a:p>
          <a:p>
            <a:pPr marL="44450" indent="400050" algn="just">
              <a:lnSpc>
                <a:spcPct val="100000"/>
              </a:lnSpc>
              <a:spcBef>
                <a:spcPts val="400"/>
              </a:spcBef>
              <a:buNone/>
              <a:tabLst>
                <a:tab pos="271463" algn="l"/>
              </a:tabLst>
            </a:pPr>
            <a:r>
              <a:rPr lang="ru-RU" sz="1900" b="1" u="sng" dirty="0" smtClean="0">
                <a:solidFill>
                  <a:schemeClr val="accent6">
                    <a:lumMod val="50000"/>
                  </a:schemeClr>
                </a:solidFill>
                <a:latin typeface="Times New Roman" panose="02020603050405020304" pitchFamily="18" charset="0"/>
                <a:cs typeface="Times New Roman" panose="02020603050405020304" pitchFamily="18" charset="0"/>
              </a:rPr>
              <a:t>3. Предмет </a:t>
            </a:r>
            <a:r>
              <a:rPr lang="ru-RU" sz="1900" b="1" u="sng" dirty="0">
                <a:solidFill>
                  <a:schemeClr val="accent6">
                    <a:lumMod val="50000"/>
                  </a:schemeClr>
                </a:solidFill>
                <a:latin typeface="Times New Roman" panose="02020603050405020304" pitchFamily="18" charset="0"/>
                <a:cs typeface="Times New Roman" panose="02020603050405020304" pitchFamily="18" charset="0"/>
              </a:rPr>
              <a:t>контрольного мероприятия</a:t>
            </a:r>
            <a:r>
              <a:rPr lang="ru-RU" sz="1900" b="1" u="sng" dirty="0" smtClean="0">
                <a:solidFill>
                  <a:schemeClr val="accent6">
                    <a:lumMod val="50000"/>
                  </a:schemeClr>
                </a:solidFill>
                <a:latin typeface="Times New Roman" panose="02020603050405020304" pitchFamily="18" charset="0"/>
                <a:cs typeface="Times New Roman" panose="02020603050405020304" pitchFamily="18" charset="0"/>
              </a:rPr>
              <a:t>:</a:t>
            </a:r>
            <a:r>
              <a:rPr lang="ru-RU" sz="1900" b="1" dirty="0" smtClean="0">
                <a:solidFill>
                  <a:schemeClr val="accent6">
                    <a:lumMod val="50000"/>
                  </a:schemeClr>
                </a:solidFill>
                <a:latin typeface="Times New Roman" panose="02020603050405020304" pitchFamily="18" charset="0"/>
                <a:cs typeface="Times New Roman" panose="02020603050405020304" pitchFamily="18" charset="0"/>
              </a:rPr>
              <a:t> </a:t>
            </a:r>
          </a:p>
          <a:p>
            <a:pPr marL="44450" indent="400050" algn="just">
              <a:lnSpc>
                <a:spcPct val="100000"/>
              </a:lnSpc>
              <a:spcBef>
                <a:spcPts val="400"/>
              </a:spcBef>
              <a:buNone/>
              <a:tabLst>
                <a:tab pos="271463" algn="l"/>
              </a:tabLst>
            </a:pPr>
            <a:r>
              <a:rPr lang="ru-RU" sz="1900" dirty="0">
                <a:solidFill>
                  <a:schemeClr val="tx1"/>
                </a:solidFill>
                <a:latin typeface="Times New Roman" panose="02020603050405020304" pitchFamily="18" charset="0"/>
                <a:cs typeface="Times New Roman" panose="02020603050405020304" pitchFamily="18" charset="0"/>
              </a:rPr>
              <a:t>Деятельность органов администрации Петропавловск-Камчатского городского округа, муниципальных учреждений Петропавловск-Камчатского городского округа, за которыми в соответствии с пунктом 2 статьи 8 Решения Городской Думы Петропавловск-Камчатского городского округа от 05.07.2016 № 453-нд «О порядке управления и распоряжения имуществом, находящимся в собственности Петропавловск-Камчатского городского округа», закреплены жилые помещения муниципального жилищного фонда на праве оперативного управления (выборочно).</a:t>
            </a:r>
          </a:p>
        </p:txBody>
      </p:sp>
      <p:sp>
        <p:nvSpPr>
          <p:cNvPr id="4" name="Номер слайда 3"/>
          <p:cNvSpPr>
            <a:spLocks noGrp="1"/>
          </p:cNvSpPr>
          <p:nvPr>
            <p:ph type="sldNum" sz="quarter" idx="12"/>
          </p:nvPr>
        </p:nvSpPr>
        <p:spPr>
          <a:xfrm>
            <a:off x="11249638" y="5931017"/>
            <a:ext cx="696285" cy="926983"/>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707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6290" y="3163315"/>
            <a:ext cx="11719420" cy="1518406"/>
          </a:xfrm>
        </p:spPr>
        <p:txBody>
          <a:bodyPr>
            <a:normAutofit/>
          </a:bodyPr>
          <a:lstStyle/>
          <a:p>
            <a:pPr algn="ctr"/>
            <a:r>
              <a:rPr lang="ru-RU"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84472" y="2570654"/>
            <a:ext cx="11223056" cy="984885"/>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a:p>
            <a:pPr algn="ctr"/>
            <a:r>
              <a:rPr lang="ru-RU"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Контрольно-счетная палата </a:t>
            </a:r>
          </a:p>
          <a:p>
            <a:pPr algn="ctr"/>
            <a:r>
              <a:rPr lang="ru-RU"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Петропавловск-Камчатского </a:t>
            </a:r>
            <a:r>
              <a:rPr lang="ru-RU"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городского округа</a:t>
            </a:r>
          </a:p>
        </p:txBody>
      </p:sp>
      <p:pic>
        <p:nvPicPr>
          <p:cNvPr id="6" name="Рисунок 5"/>
          <p:cNvPicPr>
            <a:picLocks noChangeAspect="1"/>
          </p:cNvPicPr>
          <p:nvPr/>
        </p:nvPicPr>
        <p:blipFill>
          <a:blip r:embed="rId3"/>
          <a:stretch>
            <a:fillRect/>
          </a:stretch>
        </p:blipFill>
        <p:spPr>
          <a:xfrm>
            <a:off x="5289285" y="1096665"/>
            <a:ext cx="1613431" cy="1550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705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4381" y="393107"/>
            <a:ext cx="11091945" cy="6358071"/>
          </a:xfrm>
        </p:spPr>
        <p:txBody>
          <a:bodyPr>
            <a:noAutofit/>
          </a:bodyPr>
          <a:lstStyle/>
          <a:p>
            <a:pPr marL="0" indent="538163" algn="just">
              <a:lnSpc>
                <a:spcPct val="100000"/>
              </a:lnSpc>
              <a:spcBef>
                <a:spcPts val="800"/>
              </a:spcBef>
              <a:buNone/>
            </a:pP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4</a:t>
            </a:r>
            <a:r>
              <a:rPr lang="ru-RU" sz="2000" b="1" u="sng" dirty="0">
                <a:solidFill>
                  <a:schemeClr val="accent6">
                    <a:lumMod val="50000"/>
                  </a:schemeClr>
                </a:solidFill>
                <a:latin typeface="Times New Roman" panose="02020603050405020304" pitchFamily="18" charset="0"/>
                <a:cs typeface="Times New Roman" panose="02020603050405020304" pitchFamily="18" charset="0"/>
              </a:rPr>
              <a:t>. Проверяемый период:</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2023 год (иные периоды в случае необходимости).</a:t>
            </a:r>
          </a:p>
          <a:p>
            <a:pPr marL="0" indent="538163" algn="just">
              <a:lnSpc>
                <a:spcPct val="100000"/>
              </a:lnSpc>
              <a:spcBef>
                <a:spcPts val="800"/>
              </a:spcBef>
              <a:buNone/>
            </a:pPr>
            <a:r>
              <a:rPr lang="ru-RU" sz="2000" b="1" u="sng" dirty="0">
                <a:solidFill>
                  <a:schemeClr val="accent6">
                    <a:lumMod val="50000"/>
                  </a:schemeClr>
                </a:solidFill>
                <a:latin typeface="Times New Roman" panose="02020603050405020304" pitchFamily="18" charset="0"/>
                <a:cs typeface="Times New Roman" panose="02020603050405020304" pitchFamily="18" charset="0"/>
              </a:rPr>
              <a:t>5. Объект контроля:</a:t>
            </a:r>
            <a:r>
              <a:rPr lang="ru-RU" sz="2000" dirty="0">
                <a:solidFill>
                  <a:schemeClr val="accent6">
                    <a:lumMod val="50000"/>
                  </a:schemeClr>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Органы администрации Петропавловск-Камчатского городского округа, муниципальные учреждения Петропавловск-Камчатского городского округа, за которыми в соответствии с пунктом 2 статьи 8 Решения Городской Думы Петропавловск-Камчатского городского округа от 05.07.2016 № 453-нд «О порядке управления и распоряжения имуществом, находящимся в собственности Петропавловск-Камчатского городского округа», закреплены жилые помещения муниципального жилищного фонда на праве оперативного управления (выборочно</a:t>
            </a:r>
            <a:r>
              <a:rPr lang="ru-RU" sz="2000" dirty="0" smtClean="0">
                <a:solidFill>
                  <a:schemeClr val="tx1"/>
                </a:solidFill>
                <a:latin typeface="Times New Roman" panose="02020603050405020304" pitchFamily="18" charset="0"/>
                <a:cs typeface="Times New Roman" panose="02020603050405020304" pitchFamily="18" charset="0"/>
              </a:rPr>
              <a:t>)».</a:t>
            </a:r>
          </a:p>
          <a:p>
            <a:pPr marL="0" indent="538163" algn="just">
              <a:lnSpc>
                <a:spcPct val="100000"/>
              </a:lnSpc>
              <a:spcBef>
                <a:spcPts val="800"/>
              </a:spcBef>
              <a:buNone/>
            </a:pP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6. Срок проведения контрольного мероприятия:</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с </a:t>
            </a:r>
            <a:r>
              <a:rPr lang="ru-RU" dirty="0">
                <a:solidFill>
                  <a:schemeClr val="tx1"/>
                </a:solidFill>
                <a:latin typeface="Times New Roman" panose="02020603050405020304" pitchFamily="18" charset="0"/>
                <a:cs typeface="Times New Roman" panose="02020603050405020304" pitchFamily="18" charset="0"/>
              </a:rPr>
              <a:t>31.05.2024 по 12.07.2024</a:t>
            </a:r>
            <a:r>
              <a:rPr lang="ru-RU" dirty="0" smtClean="0">
                <a:solidFill>
                  <a:schemeClr val="tx1"/>
                </a:solidFill>
                <a:latin typeface="Times New Roman" panose="02020603050405020304" pitchFamily="18" charset="0"/>
                <a:cs typeface="Times New Roman" panose="02020603050405020304" pitchFamily="18" charset="0"/>
              </a:rPr>
              <a:t>.</a:t>
            </a:r>
          </a:p>
          <a:p>
            <a:pPr marL="0" indent="538163" algn="just">
              <a:lnSpc>
                <a:spcPct val="100000"/>
              </a:lnSpc>
              <a:spcBef>
                <a:spcPts val="800"/>
              </a:spcBef>
              <a:buNone/>
            </a:pP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7. Источники информации: </a:t>
            </a:r>
            <a:r>
              <a:rPr lang="ru-RU" sz="2000" b="1" dirty="0" smtClean="0">
                <a:solidFill>
                  <a:schemeClr val="accent6">
                    <a:lumMod val="50000"/>
                  </a:schemeClr>
                </a:solidFill>
                <a:latin typeface="Times New Roman" panose="02020603050405020304" pitchFamily="18" charset="0"/>
                <a:cs typeface="Times New Roman" panose="02020603050405020304" pitchFamily="18" charset="0"/>
              </a:rPr>
              <a:t> </a:t>
            </a:r>
            <a:endParaRPr lang="ru-RU" sz="2000" b="1" dirty="0">
              <a:solidFill>
                <a:schemeClr val="accent6">
                  <a:lumMod val="50000"/>
                </a:schemeClr>
              </a:solidFill>
              <a:latin typeface="Times New Roman" panose="02020603050405020304" pitchFamily="18" charset="0"/>
              <a:cs typeface="Times New Roman" panose="02020603050405020304" pitchFamily="18" charset="0"/>
            </a:endParaRPr>
          </a:p>
          <a:p>
            <a:pPr marL="0" lvl="0" indent="627063" algn="just">
              <a:lnSpc>
                <a:spcPct val="100000"/>
              </a:lnSpc>
              <a:spcBef>
                <a:spcPts val="0"/>
              </a:spcBef>
              <a:buFont typeface="Wingdings" panose="05000000000000000000" pitchFamily="2" charset="2"/>
              <a:buChar char="Ø"/>
            </a:pPr>
            <a:r>
              <a:rPr lang="ru-RU" sz="1850" dirty="0">
                <a:solidFill>
                  <a:schemeClr val="tx1"/>
                </a:solidFill>
                <a:latin typeface="Times New Roman" panose="02020603050405020304" pitchFamily="18" charset="0"/>
                <a:cs typeface="Times New Roman" panose="02020603050405020304" pitchFamily="18" charset="0"/>
              </a:rPr>
              <a:t>М</a:t>
            </a:r>
            <a:r>
              <a:rPr lang="ru-RU" sz="1850" dirty="0" smtClean="0">
                <a:solidFill>
                  <a:schemeClr val="tx1"/>
                </a:solidFill>
                <a:latin typeface="Times New Roman" panose="02020603050405020304" pitchFamily="18" charset="0"/>
                <a:cs typeface="Times New Roman" panose="02020603050405020304" pitchFamily="18" charset="0"/>
              </a:rPr>
              <a:t>атериалы </a:t>
            </a:r>
            <a:r>
              <a:rPr lang="ru-RU" sz="1850" dirty="0">
                <a:solidFill>
                  <a:schemeClr val="tx1"/>
                </a:solidFill>
                <a:latin typeface="Times New Roman" panose="02020603050405020304" pitchFamily="18" charset="0"/>
                <a:cs typeface="Times New Roman" panose="02020603050405020304" pitchFamily="18" charset="0"/>
              </a:rPr>
              <a:t>и документы Управления коммунального хозяйства и жилищного фонда администрации городского округа, представленные по запросам КСП от 24.05.2024 № </a:t>
            </a:r>
            <a:r>
              <a:rPr lang="ru-RU" sz="1850" dirty="0" smtClean="0">
                <a:solidFill>
                  <a:schemeClr val="tx1"/>
                </a:solidFill>
                <a:latin typeface="Times New Roman" panose="02020603050405020304" pitchFamily="18" charset="0"/>
                <a:cs typeface="Times New Roman" panose="02020603050405020304" pitchFamily="18" charset="0"/>
              </a:rPr>
              <a:t>01-КСП-01/9973-Д/24;</a:t>
            </a:r>
          </a:p>
          <a:p>
            <a:pPr marL="0" lvl="0" indent="627063" algn="just">
              <a:lnSpc>
                <a:spcPct val="100000"/>
              </a:lnSpc>
              <a:spcBef>
                <a:spcPts val="0"/>
              </a:spcBef>
              <a:buFont typeface="Wingdings" panose="05000000000000000000" pitchFamily="2" charset="2"/>
              <a:buChar char="Ø"/>
            </a:pPr>
            <a:r>
              <a:rPr lang="ru-RU" sz="1850" dirty="0">
                <a:solidFill>
                  <a:schemeClr val="tx1"/>
                </a:solidFill>
                <a:latin typeface="Times New Roman" panose="02020603050405020304" pitchFamily="18" charset="0"/>
                <a:cs typeface="Times New Roman" panose="02020603050405020304" pitchFamily="18" charset="0"/>
              </a:rPr>
              <a:t>М</a:t>
            </a:r>
            <a:r>
              <a:rPr lang="ru-RU" sz="1850" dirty="0" smtClean="0">
                <a:solidFill>
                  <a:schemeClr val="tx1"/>
                </a:solidFill>
                <a:latin typeface="Times New Roman" panose="02020603050405020304" pitchFamily="18" charset="0"/>
                <a:cs typeface="Times New Roman" panose="02020603050405020304" pitchFamily="18" charset="0"/>
              </a:rPr>
              <a:t>атериалы </a:t>
            </a:r>
            <a:r>
              <a:rPr lang="ru-RU" sz="1850" dirty="0">
                <a:solidFill>
                  <a:schemeClr val="tx1"/>
                </a:solidFill>
                <a:latin typeface="Times New Roman" panose="02020603050405020304" pitchFamily="18" charset="0"/>
                <a:cs typeface="Times New Roman" panose="02020603050405020304" pitchFamily="18" charset="0"/>
              </a:rPr>
              <a:t>и документы Филиала ПАО «Камчатскэнерго» «</a:t>
            </a:r>
            <a:r>
              <a:rPr lang="ru-RU" sz="1850" dirty="0" err="1">
                <a:solidFill>
                  <a:schemeClr val="tx1"/>
                </a:solidFill>
                <a:latin typeface="Times New Roman" panose="02020603050405020304" pitchFamily="18" charset="0"/>
                <a:cs typeface="Times New Roman" panose="02020603050405020304" pitchFamily="18" charset="0"/>
              </a:rPr>
              <a:t>Энергосбыт</a:t>
            </a:r>
            <a:r>
              <a:rPr lang="ru-RU" sz="1850" dirty="0">
                <a:solidFill>
                  <a:schemeClr val="tx1"/>
                </a:solidFill>
                <a:latin typeface="Times New Roman" panose="02020603050405020304" pitchFamily="18" charset="0"/>
                <a:cs typeface="Times New Roman" panose="02020603050405020304" pitchFamily="18" charset="0"/>
              </a:rPr>
              <a:t>», представленные по запросам КСП от 11.06.2024 № 01-КСП-01/11303-Д/24;</a:t>
            </a:r>
          </a:p>
          <a:p>
            <a:pPr marL="0" lvl="0" indent="627063" algn="just">
              <a:lnSpc>
                <a:spcPct val="100000"/>
              </a:lnSpc>
              <a:spcBef>
                <a:spcPts val="0"/>
              </a:spcBef>
              <a:buFont typeface="Wingdings" panose="05000000000000000000" pitchFamily="2" charset="2"/>
              <a:buChar char="Ø"/>
            </a:pPr>
            <a:r>
              <a:rPr lang="ru-RU" sz="1850" dirty="0">
                <a:solidFill>
                  <a:schemeClr val="tx1"/>
                </a:solidFill>
                <a:latin typeface="Times New Roman" panose="02020603050405020304" pitchFamily="18" charset="0"/>
                <a:cs typeface="Times New Roman" panose="02020603050405020304" pitchFamily="18" charset="0"/>
              </a:rPr>
              <a:t>М</a:t>
            </a:r>
            <a:r>
              <a:rPr lang="ru-RU" sz="1850" dirty="0" smtClean="0">
                <a:solidFill>
                  <a:schemeClr val="tx1"/>
                </a:solidFill>
                <a:latin typeface="Times New Roman" panose="02020603050405020304" pitchFamily="18" charset="0"/>
                <a:cs typeface="Times New Roman" panose="02020603050405020304" pitchFamily="18" charset="0"/>
              </a:rPr>
              <a:t>атериалы </a:t>
            </a:r>
            <a:r>
              <a:rPr lang="ru-RU" sz="1850" dirty="0">
                <a:solidFill>
                  <a:schemeClr val="tx1"/>
                </a:solidFill>
                <a:latin typeface="Times New Roman" panose="02020603050405020304" pitchFamily="18" charset="0"/>
                <a:cs typeface="Times New Roman" panose="02020603050405020304" pitchFamily="18" charset="0"/>
              </a:rPr>
              <a:t>и документы </a:t>
            </a:r>
            <a:r>
              <a:rPr lang="ru-RU" sz="1850" dirty="0" err="1">
                <a:solidFill>
                  <a:schemeClr val="tx1"/>
                </a:solidFill>
                <a:latin typeface="Times New Roman" panose="02020603050405020304" pitchFamily="18" charset="0"/>
                <a:cs typeface="Times New Roman" panose="02020603050405020304" pitchFamily="18" charset="0"/>
              </a:rPr>
              <a:t>УКХиЖФ</a:t>
            </a:r>
            <a:r>
              <a:rPr lang="ru-RU" sz="1850" dirty="0">
                <a:solidFill>
                  <a:schemeClr val="tx1"/>
                </a:solidFill>
                <a:latin typeface="Times New Roman" panose="02020603050405020304" pitchFamily="18" charset="0"/>
                <a:cs typeface="Times New Roman" panose="02020603050405020304" pitchFamily="18" charset="0"/>
              </a:rPr>
              <a:t>, представленные по запросам КСП от 11.06.2024 № 01-КСП-01/11332-Д/24;</a:t>
            </a:r>
          </a:p>
          <a:p>
            <a:pPr marL="0" lvl="0" indent="627063" algn="just">
              <a:lnSpc>
                <a:spcPct val="100000"/>
              </a:lnSpc>
              <a:spcBef>
                <a:spcPts val="0"/>
              </a:spcBef>
              <a:buFont typeface="Wingdings" panose="05000000000000000000" pitchFamily="2" charset="2"/>
              <a:buChar char="Ø"/>
            </a:pPr>
            <a:r>
              <a:rPr lang="ru-RU" sz="1850" dirty="0">
                <a:solidFill>
                  <a:schemeClr val="tx1"/>
                </a:solidFill>
                <a:latin typeface="Times New Roman" panose="02020603050405020304" pitchFamily="18" charset="0"/>
                <a:cs typeface="Times New Roman" panose="02020603050405020304" pitchFamily="18" charset="0"/>
              </a:rPr>
              <a:t>М</a:t>
            </a:r>
            <a:r>
              <a:rPr lang="ru-RU" sz="1850" dirty="0" smtClean="0">
                <a:solidFill>
                  <a:schemeClr val="tx1"/>
                </a:solidFill>
                <a:latin typeface="Times New Roman" panose="02020603050405020304" pitchFamily="18" charset="0"/>
                <a:cs typeface="Times New Roman" panose="02020603050405020304" pitchFamily="18" charset="0"/>
              </a:rPr>
              <a:t>атериалы </a:t>
            </a:r>
            <a:r>
              <a:rPr lang="ru-RU" sz="1850" dirty="0">
                <a:solidFill>
                  <a:schemeClr val="tx1"/>
                </a:solidFill>
                <a:latin typeface="Times New Roman" panose="02020603050405020304" pitchFamily="18" charset="0"/>
                <a:cs typeface="Times New Roman" panose="02020603050405020304" pitchFamily="18" charset="0"/>
              </a:rPr>
              <a:t>и документы органов администрации Петропавловск-Камчатского городского округа, муниципальных учреждений городского округа, представленные по запросам КСП от 11.06.2024 № 01-КСП-01/11362-Д/24;</a:t>
            </a:r>
          </a:p>
          <a:p>
            <a:pPr marL="0" lvl="0" indent="627063" algn="just">
              <a:lnSpc>
                <a:spcPct val="100000"/>
              </a:lnSpc>
              <a:spcBef>
                <a:spcPts val="0"/>
              </a:spcBef>
              <a:buFont typeface="Wingdings" panose="05000000000000000000" pitchFamily="2" charset="2"/>
              <a:buChar char="Ø"/>
            </a:pPr>
            <a:r>
              <a:rPr lang="ru-RU" sz="1850" dirty="0">
                <a:solidFill>
                  <a:schemeClr val="tx1"/>
                </a:solidFill>
                <a:latin typeface="Times New Roman" panose="02020603050405020304" pitchFamily="18" charset="0"/>
                <a:cs typeface="Times New Roman" panose="02020603050405020304" pitchFamily="18" charset="0"/>
              </a:rPr>
              <a:t>И</a:t>
            </a:r>
            <a:r>
              <a:rPr lang="ru-RU" sz="1850" dirty="0" smtClean="0">
                <a:solidFill>
                  <a:schemeClr val="tx1"/>
                </a:solidFill>
                <a:latin typeface="Times New Roman" panose="02020603050405020304" pitchFamily="18" charset="0"/>
                <a:cs typeface="Times New Roman" panose="02020603050405020304" pitchFamily="18" charset="0"/>
              </a:rPr>
              <a:t>нформационные </a:t>
            </a:r>
            <a:r>
              <a:rPr lang="ru-RU" sz="1850" dirty="0">
                <a:solidFill>
                  <a:schemeClr val="tx1"/>
                </a:solidFill>
                <a:latin typeface="Times New Roman" panose="02020603050405020304" pitchFamily="18" charset="0"/>
                <a:cs typeface="Times New Roman" panose="02020603050405020304" pitchFamily="18" charset="0"/>
              </a:rPr>
              <a:t>данные содержащиеся в программном продукте «Собственность-СМАРТ»</a:t>
            </a:r>
            <a:r>
              <a:rPr lang="ru-RU" sz="1850" baseline="30000" dirty="0">
                <a:solidFill>
                  <a:schemeClr val="tx1"/>
                </a:solidFill>
                <a:latin typeface="Times New Roman" panose="02020603050405020304" pitchFamily="18" charset="0"/>
                <a:cs typeface="Times New Roman" panose="02020603050405020304" pitchFamily="18" charset="0"/>
              </a:rPr>
              <a:t> </a:t>
            </a:r>
            <a:r>
              <a:rPr lang="ru-RU" sz="1850" dirty="0">
                <a:solidFill>
                  <a:schemeClr val="tx1"/>
                </a:solidFill>
                <a:latin typeface="Times New Roman" panose="02020603050405020304" pitchFamily="18" charset="0"/>
                <a:cs typeface="Times New Roman" panose="02020603050405020304" pitchFamily="18" charset="0"/>
              </a:rPr>
              <a:t>. </a:t>
            </a:r>
          </a:p>
        </p:txBody>
      </p:sp>
      <p:sp>
        <p:nvSpPr>
          <p:cNvPr id="6" name="Номер слайда 1"/>
          <p:cNvSpPr>
            <a:spLocks noGrp="1"/>
          </p:cNvSpPr>
          <p:nvPr>
            <p:ph type="sldNum" sz="quarter" idx="12"/>
          </p:nvPr>
        </p:nvSpPr>
        <p:spPr>
          <a:xfrm>
            <a:off x="9274974" y="6195700"/>
            <a:ext cx="2654956" cy="452928"/>
          </a:xfrm>
        </p:spPr>
        <p:txBody>
          <a:bodyPr/>
          <a:lstStyle/>
          <a:p>
            <a:r>
              <a:rPr lang="ru-RU" sz="2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951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2246" y="168425"/>
            <a:ext cx="10809799" cy="472363"/>
          </a:xfrm>
        </p:spPr>
        <p:txBody>
          <a:bodyPr>
            <a:noAutofit/>
          </a:bodyPr>
          <a:lstStyle/>
          <a:p>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Результаты </a:t>
            </a:r>
            <a:r>
              <a:rPr lang="ru-RU" sz="2400" b="1" dirty="0">
                <a:solidFill>
                  <a:schemeClr val="accent6">
                    <a:lumMod val="50000"/>
                  </a:schemeClr>
                </a:solidFill>
                <a:latin typeface="Times New Roman" panose="02020603050405020304" pitchFamily="18" charset="0"/>
                <a:cs typeface="Times New Roman" panose="02020603050405020304" pitchFamily="18" charset="0"/>
              </a:rPr>
              <a:t>экспертно-аналитического </a:t>
            </a:r>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мероприятия:</a:t>
            </a:r>
            <a:endParaRPr lang="ru-RU"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744278" y="939113"/>
            <a:ext cx="10809635" cy="535769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273050" lvl="1" indent="439738" algn="just">
              <a:buNone/>
            </a:pPr>
            <a:r>
              <a:rPr lang="ru-RU" sz="2200" dirty="0" smtClean="0">
                <a:solidFill>
                  <a:schemeClr val="tx1"/>
                </a:solidFill>
                <a:latin typeface="Times New Roman" panose="02020603050405020304" pitchFamily="18" charset="0"/>
                <a:cs typeface="Times New Roman" panose="02020603050405020304" pitchFamily="18" charset="0"/>
              </a:rPr>
              <a:t>1. Нормативно-правовые </a:t>
            </a:r>
            <a:r>
              <a:rPr lang="ru-RU" sz="2200" dirty="0">
                <a:solidFill>
                  <a:schemeClr val="tx1"/>
                </a:solidFill>
                <a:latin typeface="Times New Roman" panose="02020603050405020304" pitchFamily="18" charset="0"/>
                <a:cs typeface="Times New Roman" panose="02020603050405020304" pitchFamily="18" charset="0"/>
              </a:rPr>
              <a:t>акты, регламентирующие передачу муниципального имущества (жилищного фонда) городского округа в оперативное управление органам администрации и муниципальным учреждениям городского округа и иным организациям, а также предоставление жилых помещений муниципального специализированного жилищного фонда в городском округе соответствуют требованиям законодательства, </a:t>
            </a:r>
            <a:r>
              <a:rPr lang="ru-RU" sz="2200" dirty="0" smtClean="0">
                <a:solidFill>
                  <a:schemeClr val="tx1"/>
                </a:solidFill>
                <a:latin typeface="Times New Roman" panose="02020603050405020304" pitchFamily="18" charset="0"/>
                <a:cs typeface="Times New Roman" panose="02020603050405020304" pitchFamily="18" charset="0"/>
              </a:rPr>
              <a:t>своевременно проводится </a:t>
            </a:r>
            <a:r>
              <a:rPr lang="ru-RU" sz="2200" dirty="0">
                <a:solidFill>
                  <a:schemeClr val="tx1"/>
                </a:solidFill>
                <a:latin typeface="Times New Roman" panose="02020603050405020304" pitchFamily="18" charset="0"/>
                <a:cs typeface="Times New Roman" panose="02020603050405020304" pitchFamily="18" charset="0"/>
              </a:rPr>
              <a:t>работа по внесению изменений согласно изменениям жилищного законодательства РФ и нормативно-правовым актам субъекта.</a:t>
            </a:r>
          </a:p>
          <a:p>
            <a:pPr marL="273050" indent="439738" algn="just">
              <a:buNone/>
            </a:pPr>
            <a:r>
              <a:rPr lang="ru-RU" dirty="0">
                <a:solidFill>
                  <a:schemeClr val="tx1"/>
                </a:solidFill>
                <a:latin typeface="Times New Roman" panose="02020603050405020304" pitchFamily="18" charset="0"/>
                <a:cs typeface="Times New Roman" panose="02020603050405020304" pitchFamily="18" charset="0"/>
              </a:rPr>
              <a:t>Механизм (порядок) самостоятельного произведения казенными учреждениями начисления платы за наем в отношении жилых помещений, закрепленных на праве оперативного управления с выставлением соответствующих квитанций начиная с сентября 2023 года в администрации ПКГО отсутствует, начисление платы производится сотрудниками финансово-экономического отдела Управления коммунального хозяйства и жилищного фонда ПКГО, разноска квитанций, осуществляется в рамках муниципальных контрактов с МАУ «РКЦ», что не соответствует требованиям пункта 18 статьи 8 Решения от 05.07.2016 № 453-нд.</a:t>
            </a:r>
          </a:p>
        </p:txBody>
      </p:sp>
    </p:spTree>
    <p:extLst>
      <p:ext uri="{BB962C8B-B14F-4D97-AF65-F5344CB8AC3E}">
        <p14:creationId xmlns:p14="http://schemas.microsoft.com/office/powerpoint/2010/main" val="1842489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2246" y="168425"/>
            <a:ext cx="10809799" cy="472363"/>
          </a:xfrm>
        </p:spPr>
        <p:txBody>
          <a:bodyPr>
            <a:noAutofit/>
          </a:bodyPr>
          <a:lstStyle/>
          <a:p>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Результаты </a:t>
            </a:r>
            <a:r>
              <a:rPr lang="ru-RU" sz="2400" b="1" dirty="0">
                <a:solidFill>
                  <a:schemeClr val="accent6">
                    <a:lumMod val="50000"/>
                  </a:schemeClr>
                </a:solidFill>
                <a:latin typeface="Times New Roman" panose="02020603050405020304" pitchFamily="18" charset="0"/>
                <a:cs typeface="Times New Roman" panose="02020603050405020304" pitchFamily="18" charset="0"/>
              </a:rPr>
              <a:t>экспертно-аналитического </a:t>
            </a:r>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мероприятия:</a:t>
            </a:r>
            <a:endParaRPr lang="ru-RU"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930974" y="876849"/>
            <a:ext cx="10509659" cy="541756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indent="668338" algn="just">
              <a:buNone/>
            </a:pPr>
            <a:r>
              <a:rPr lang="ru-RU" sz="2000" dirty="0">
                <a:solidFill>
                  <a:schemeClr val="tx1"/>
                </a:solidFill>
                <a:latin typeface="Times New Roman" panose="02020603050405020304" pitchFamily="18" charset="0"/>
                <a:cs typeface="Times New Roman" panose="02020603050405020304" pitchFamily="18" charset="0"/>
              </a:rPr>
              <a:t>2. Управлением коммунального хозяйства и жилищного фонда осуществляется работа в части </a:t>
            </a:r>
            <a:r>
              <a:rPr lang="ru-RU" sz="2000" dirty="0" err="1">
                <a:solidFill>
                  <a:schemeClr val="tx1"/>
                </a:solidFill>
                <a:latin typeface="Times New Roman" panose="02020603050405020304" pitchFamily="18" charset="0"/>
                <a:cs typeface="Times New Roman" panose="02020603050405020304" pitchFamily="18" charset="0"/>
              </a:rPr>
              <a:t>восполняемости</a:t>
            </a:r>
            <a:r>
              <a:rPr lang="ru-RU" sz="2000" dirty="0">
                <a:solidFill>
                  <a:schemeClr val="tx1"/>
                </a:solidFill>
                <a:latin typeface="Times New Roman" panose="02020603050405020304" pitchFamily="18" charset="0"/>
                <a:cs typeface="Times New Roman" panose="02020603050405020304" pitchFamily="18" charset="0"/>
              </a:rPr>
              <a:t> информации (сведений) реестра жилых помещений городского округа, переданных в оперативное управление органам администрации и муниципальным учреждениям городского округа, а также иным организациям.</a:t>
            </a:r>
          </a:p>
          <a:p>
            <a:pPr marL="44450" indent="668338" algn="just">
              <a:buNone/>
            </a:pPr>
            <a:r>
              <a:rPr lang="ru-RU" sz="2000" dirty="0">
                <a:solidFill>
                  <a:schemeClr val="tx1"/>
                </a:solidFill>
                <a:latin typeface="Times New Roman" panose="02020603050405020304" pitchFamily="18" charset="0"/>
                <a:cs typeface="Times New Roman" panose="02020603050405020304" pitchFamily="18" charset="0"/>
              </a:rPr>
              <a:t>При этом Управлением, в соответствии со своими полномочиями, установленными Решением от 05.07.2016 № 453-нд и Постановлением администрации городского округа от 30.03.2016 № 412 в представленном в адрес КСП реестре помещений муниципального жилищного фонда, закрепленных за органами администрации и муниципальными учреждениями городского округа на праве оперативного управления по состоянию на 01.01.2024 допущены неточности, содержатся неактуальные данные.</a:t>
            </a:r>
          </a:p>
          <a:p>
            <a:pPr marL="44450" indent="668338" algn="just">
              <a:buNone/>
            </a:pPr>
            <a:r>
              <a:rPr lang="ru-RU" sz="2000" dirty="0">
                <a:solidFill>
                  <a:schemeClr val="tx1"/>
                </a:solidFill>
                <a:latin typeface="Times New Roman" panose="02020603050405020304" pitchFamily="18" charset="0"/>
                <a:cs typeface="Times New Roman" panose="02020603050405020304" pitchFamily="18" charset="0"/>
              </a:rPr>
              <a:t>3. По данным </a:t>
            </a:r>
            <a:r>
              <a:rPr lang="ru-RU" dirty="0" err="1">
                <a:solidFill>
                  <a:schemeClr val="tx1"/>
                </a:solidFill>
                <a:latin typeface="Times New Roman" panose="02020603050405020304" pitchFamily="18" charset="0"/>
                <a:cs typeface="Times New Roman" panose="02020603050405020304" pitchFamily="18" charset="0"/>
              </a:rPr>
              <a:t>УКХиЖФ</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дебиторская задолженность по договорам найма служебных жилых помещений (общежитий) по состоянию на 01.01.2023 составляла 405 643,08 рублей, по состоянию на 01.01.2024 – 454 453,13 рублей, по состоянию на 01.06.2024 – 449 193,11 рублей. Задолженность в отношении жилых помещений, переданных по договорам найма служебных жилых помещений (общежитий) перед ПАО «ДЭК» «</a:t>
            </a:r>
            <a:r>
              <a:rPr lang="ru-RU" sz="2000" dirty="0" err="1">
                <a:solidFill>
                  <a:schemeClr val="tx1"/>
                </a:solidFill>
                <a:latin typeface="Times New Roman" panose="02020603050405020304" pitchFamily="18" charset="0"/>
                <a:cs typeface="Times New Roman" panose="02020603050405020304" pitchFamily="18" charset="0"/>
              </a:rPr>
              <a:t>Камчатскэнергосбыт</a:t>
            </a:r>
            <a:r>
              <a:rPr lang="ru-RU" sz="2000" dirty="0">
                <a:solidFill>
                  <a:schemeClr val="tx1"/>
                </a:solidFill>
                <a:latin typeface="Times New Roman" panose="02020603050405020304" pitchFamily="18" charset="0"/>
                <a:cs typeface="Times New Roman" panose="02020603050405020304" pitchFamily="18" charset="0"/>
              </a:rPr>
              <a:t>» по состоянию на 01.01.2023 </a:t>
            </a:r>
            <a:r>
              <a:rPr lang="ru-RU" sz="2000" dirty="0" smtClean="0">
                <a:solidFill>
                  <a:schemeClr val="tx1"/>
                </a:solidFill>
                <a:latin typeface="Times New Roman" panose="02020603050405020304" pitchFamily="18" charset="0"/>
                <a:cs typeface="Times New Roman" panose="02020603050405020304" pitchFamily="18" charset="0"/>
              </a:rPr>
              <a:t>составляла 1 </a:t>
            </a:r>
            <a:r>
              <a:rPr lang="ru-RU" sz="2000" dirty="0">
                <a:solidFill>
                  <a:schemeClr val="tx1"/>
                </a:solidFill>
                <a:latin typeface="Times New Roman" panose="02020603050405020304" pitchFamily="18" charset="0"/>
                <a:cs typeface="Times New Roman" panose="02020603050405020304" pitchFamily="18" charset="0"/>
              </a:rPr>
              <a:t>005 548,62 рублей, по состоянию на 01.01.2024 – </a:t>
            </a:r>
            <a:r>
              <a:rPr lang="ru-RU" sz="2000" dirty="0" smtClean="0">
                <a:solidFill>
                  <a:schemeClr val="tx1"/>
                </a:solidFill>
                <a:latin typeface="Times New Roman" panose="02020603050405020304" pitchFamily="18" charset="0"/>
                <a:cs typeface="Times New Roman" panose="02020603050405020304" pitchFamily="18" charset="0"/>
              </a:rPr>
              <a:t>                 1 </a:t>
            </a:r>
            <a:r>
              <a:rPr lang="ru-RU" sz="2000" dirty="0">
                <a:solidFill>
                  <a:schemeClr val="tx1"/>
                </a:solidFill>
                <a:latin typeface="Times New Roman" panose="02020603050405020304" pitchFamily="18" charset="0"/>
                <a:cs typeface="Times New Roman" panose="02020603050405020304" pitchFamily="18" charset="0"/>
              </a:rPr>
              <a:t>013 017,44 рублей, по состоянию на 01.06.2024 – 1 250 794,61 рублей.</a:t>
            </a:r>
          </a:p>
          <a:p>
            <a:pPr marL="45720" lvl="0" indent="0"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smtClean="0">
              <a:latin typeface="Times New Roman" panose="02020603050405020304" pitchFamily="18" charset="0"/>
              <a:cs typeface="Times New Roman" panose="02020603050405020304" pitchFamily="18" charset="0"/>
            </a:endParaRPr>
          </a:p>
          <a:p>
            <a:endParaRPr lang="ru-RU" sz="1300" dirty="0">
              <a:latin typeface="Times New Roman" panose="02020603050405020304" pitchFamily="18" charset="0"/>
              <a:cs typeface="Times New Roman" panose="02020603050405020304" pitchFamily="18" charset="0"/>
            </a:endParaRPr>
          </a:p>
          <a:p>
            <a:endParaRPr lang="ru-RU" sz="1300" dirty="0" smtClean="0">
              <a:latin typeface="Times New Roman" panose="02020603050405020304" pitchFamily="18" charset="0"/>
              <a:cs typeface="Times New Roman" panose="02020603050405020304" pitchFamily="18" charset="0"/>
            </a:endParaRPr>
          </a:p>
          <a:p>
            <a:endParaRPr lang="ru-RU" sz="1300" dirty="0">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4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8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2246" y="168425"/>
            <a:ext cx="10809799" cy="472363"/>
          </a:xfrm>
        </p:spPr>
        <p:txBody>
          <a:bodyPr>
            <a:noAutofit/>
          </a:bodyPr>
          <a:lstStyle/>
          <a:p>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Результаты </a:t>
            </a:r>
            <a:r>
              <a:rPr lang="ru-RU" sz="2400" b="1" dirty="0">
                <a:solidFill>
                  <a:schemeClr val="accent6">
                    <a:lumMod val="50000"/>
                  </a:schemeClr>
                </a:solidFill>
                <a:latin typeface="Times New Roman" panose="02020603050405020304" pitchFamily="18" charset="0"/>
                <a:cs typeface="Times New Roman" panose="02020603050405020304" pitchFamily="18" charset="0"/>
              </a:rPr>
              <a:t>экспертно-аналитического </a:t>
            </a:r>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мероприятия:</a:t>
            </a:r>
            <a:endParaRPr lang="ru-RU"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903767" y="855275"/>
            <a:ext cx="10450698" cy="5279711"/>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indent="668338" algn="just">
              <a:spcBef>
                <a:spcPts val="0"/>
              </a:spcBef>
              <a:buNone/>
            </a:pPr>
            <a:r>
              <a:rPr lang="ru-RU" sz="1900" dirty="0" smtClean="0">
                <a:solidFill>
                  <a:schemeClr val="tx1"/>
                </a:solidFill>
                <a:latin typeface="Times New Roman" panose="02020603050405020304" pitchFamily="18" charset="0"/>
                <a:cs typeface="Times New Roman" panose="02020603050405020304" pitchFamily="18" charset="0"/>
              </a:rPr>
              <a:t>4. </a:t>
            </a:r>
            <a:r>
              <a:rPr lang="ru-RU" sz="1900" dirty="0" err="1">
                <a:solidFill>
                  <a:schemeClr val="tx1"/>
                </a:solidFill>
                <a:latin typeface="Times New Roman" panose="02020603050405020304" pitchFamily="18" charset="0"/>
                <a:cs typeface="Times New Roman" panose="02020603050405020304" pitchFamily="18" charset="0"/>
              </a:rPr>
              <a:t>УКХиЖФ</a:t>
            </a:r>
            <a:r>
              <a:rPr lang="ru-RU" sz="1900" dirty="0">
                <a:solidFill>
                  <a:schemeClr val="tx1"/>
                </a:solidFill>
                <a:latin typeface="Times New Roman" panose="02020603050405020304" pitchFamily="18" charset="0"/>
                <a:cs typeface="Times New Roman" panose="02020603050405020304" pitchFamily="18" charset="0"/>
              </a:rPr>
              <a:t> в период проведения экспертно-аналитического мероприятия предоставлен неполный реестр дебиторской задолженности за </a:t>
            </a:r>
            <a:r>
              <a:rPr lang="ru-RU" sz="1900" dirty="0" err="1">
                <a:solidFill>
                  <a:schemeClr val="tx1"/>
                </a:solidFill>
                <a:latin typeface="Times New Roman" panose="02020603050405020304" pitchFamily="18" charset="0"/>
                <a:cs typeface="Times New Roman" panose="02020603050405020304" pitchFamily="18" charset="0"/>
              </a:rPr>
              <a:t>найм</a:t>
            </a:r>
            <a:r>
              <a:rPr lang="ru-RU" sz="1900" dirty="0">
                <a:solidFill>
                  <a:schemeClr val="tx1"/>
                </a:solidFill>
                <a:latin typeface="Times New Roman" panose="02020603050405020304" pitchFamily="18" charset="0"/>
                <a:cs typeface="Times New Roman" panose="02020603050405020304" pitchFamily="18" charset="0"/>
              </a:rPr>
              <a:t> по договорам найма служебных жилых помещений, так, например, по состоянию на 01.01.2024 в реестре числилось 402 служебных жилых помещения, информация Управлением предоставлена на 248 служебных жилых помещения или разница составляет 154 служебных жилых помещений, по состоянию на 01.06.2024 в реестре числилось 383 служебных жилых помещения, информация по дебиторской задолженности предоставлена на 264 служебных жилых помещения или разница составляет 119 служебных жилых помещений</a:t>
            </a:r>
            <a:r>
              <a:rPr lang="ru-RU" sz="1900" dirty="0" smtClean="0">
                <a:solidFill>
                  <a:schemeClr val="tx1"/>
                </a:solidFill>
                <a:latin typeface="Times New Roman" panose="02020603050405020304" pitchFamily="18" charset="0"/>
                <a:cs typeface="Times New Roman" panose="02020603050405020304" pitchFamily="18" charset="0"/>
              </a:rPr>
              <a:t>.</a:t>
            </a:r>
          </a:p>
          <a:p>
            <a:pPr marL="44450" indent="668338" algn="just">
              <a:spcBef>
                <a:spcPts val="0"/>
              </a:spcBef>
              <a:buNone/>
            </a:pPr>
            <a:endParaRPr lang="ru-RU" sz="1900" dirty="0" smtClean="0">
              <a:solidFill>
                <a:schemeClr val="tx1"/>
              </a:solidFill>
              <a:latin typeface="Times New Roman" panose="02020603050405020304" pitchFamily="18" charset="0"/>
              <a:cs typeface="Times New Roman" panose="02020603050405020304" pitchFamily="18" charset="0"/>
            </a:endParaRPr>
          </a:p>
          <a:p>
            <a:pPr marL="44450" indent="668338" algn="just">
              <a:spcBef>
                <a:spcPts val="0"/>
              </a:spcBef>
              <a:buNone/>
            </a:pPr>
            <a:r>
              <a:rPr lang="ru-RU" sz="1900" dirty="0" smtClean="0">
                <a:solidFill>
                  <a:schemeClr val="tx1"/>
                </a:solidFill>
                <a:latin typeface="Times New Roman" panose="02020603050405020304" pitchFamily="18" charset="0"/>
                <a:cs typeface="Times New Roman" panose="02020603050405020304" pitchFamily="18" charset="0"/>
              </a:rPr>
              <a:t>Согласно пояснениям </a:t>
            </a:r>
            <a:r>
              <a:rPr lang="ru-RU" sz="1900" dirty="0" err="1" smtClean="0">
                <a:solidFill>
                  <a:schemeClr val="tx1"/>
                </a:solidFill>
                <a:latin typeface="Times New Roman" panose="02020603050405020304" pitchFamily="18" charset="0"/>
                <a:cs typeface="Times New Roman" panose="02020603050405020304" pitchFamily="18" charset="0"/>
              </a:rPr>
              <a:t>УКХиЖФ</a:t>
            </a:r>
            <a:r>
              <a:rPr lang="ru-RU" sz="1900" dirty="0" smtClean="0">
                <a:solidFill>
                  <a:schemeClr val="tx1"/>
                </a:solidFill>
                <a:latin typeface="Times New Roman" panose="02020603050405020304" pitchFamily="18" charset="0"/>
                <a:cs typeface="Times New Roman" panose="02020603050405020304" pitchFamily="18" charset="0"/>
              </a:rPr>
              <a:t>, информация о полной дебиторской задолженности за </a:t>
            </a:r>
            <a:r>
              <a:rPr lang="ru-RU" sz="1900" dirty="0" err="1" smtClean="0">
                <a:solidFill>
                  <a:schemeClr val="tx1"/>
                </a:solidFill>
                <a:latin typeface="Times New Roman" panose="02020603050405020304" pitchFamily="18" charset="0"/>
                <a:cs typeface="Times New Roman" panose="02020603050405020304" pitchFamily="18" charset="0"/>
              </a:rPr>
              <a:t>найм</a:t>
            </a:r>
            <a:r>
              <a:rPr lang="ru-RU" sz="1900" dirty="0" smtClean="0">
                <a:solidFill>
                  <a:schemeClr val="tx1"/>
                </a:solidFill>
                <a:latin typeface="Times New Roman" panose="02020603050405020304" pitchFamily="18" charset="0"/>
                <a:cs typeface="Times New Roman" panose="02020603050405020304" pitchFamily="18" charset="0"/>
              </a:rPr>
              <a:t> по договорам найма служебных жилых помещений, по договорам найма жилого помещения в общежитии по всем жилым помещениям отсутствует по следующим причинам:</a:t>
            </a:r>
          </a:p>
          <a:p>
            <a:pPr marL="44450" lvl="0" indent="668338" algn="just">
              <a:spcBef>
                <a:spcPts val="0"/>
              </a:spcBef>
            </a:pPr>
            <a:r>
              <a:rPr lang="ru-RU" sz="1900" dirty="0" smtClean="0">
                <a:solidFill>
                  <a:schemeClr val="tx1"/>
                </a:solidFill>
                <a:latin typeface="Times New Roman" panose="02020603050405020304" pitchFamily="18" charset="0"/>
                <a:cs typeface="Times New Roman" panose="02020603050405020304" pitchFamily="18" charset="0"/>
              </a:rPr>
              <a:t>отсутствие </a:t>
            </a:r>
            <a:r>
              <a:rPr lang="ru-RU" sz="1900" dirty="0">
                <a:solidFill>
                  <a:schemeClr val="tx1"/>
                </a:solidFill>
                <a:latin typeface="Times New Roman" panose="02020603050405020304" pitchFamily="18" charset="0"/>
                <a:cs typeface="Times New Roman" panose="02020603050405020304" pitchFamily="18" charset="0"/>
              </a:rPr>
              <a:t>должного контроля со стороны отдельных руководителей органов администрации и муниципальных учреждений городского округа (раздел 3 типового договора найма служебного жилого помещения и договора найма жилого помещения в общежитии);</a:t>
            </a:r>
          </a:p>
          <a:p>
            <a:pPr marL="44450" lvl="0" indent="668338" algn="just">
              <a:spcBef>
                <a:spcPts val="0"/>
              </a:spcBef>
            </a:pPr>
            <a:r>
              <a:rPr lang="ru-RU" sz="1900" dirty="0">
                <a:solidFill>
                  <a:schemeClr val="tx1"/>
                </a:solidFill>
                <a:latin typeface="Times New Roman" panose="02020603050405020304" pitchFamily="18" charset="0"/>
                <a:cs typeface="Times New Roman" panose="02020603050405020304" pitchFamily="18" charset="0"/>
              </a:rPr>
              <a:t>в отношении отдельных служебных помещений, которые переданы в оперативное управление органам </a:t>
            </a:r>
            <a:r>
              <a:rPr lang="ru-RU" sz="1900" dirty="0" smtClean="0">
                <a:solidFill>
                  <a:schemeClr val="tx1"/>
                </a:solidFill>
                <a:latin typeface="Times New Roman" panose="02020603050405020304" pitchFamily="18" charset="0"/>
                <a:cs typeface="Times New Roman" panose="02020603050405020304" pitchFamily="18" charset="0"/>
              </a:rPr>
              <a:t>администрации и муниципальным учреждениям городского округа, </a:t>
            </a:r>
            <a:r>
              <a:rPr lang="ru-RU" sz="1900" dirty="0">
                <a:solidFill>
                  <a:schemeClr val="tx1"/>
                </a:solidFill>
                <a:latin typeface="Times New Roman" panose="02020603050405020304" pitchFamily="18" charset="0"/>
                <a:cs typeface="Times New Roman" panose="02020603050405020304" pitchFamily="18" charset="0"/>
              </a:rPr>
              <a:t>лицевые счета в отношении сотрудников, которые в настоящее время проживают в служебных помещениях не открыты, начисления платы за наем не производится.</a:t>
            </a:r>
          </a:p>
          <a:p>
            <a:pPr marL="44450" indent="668338" algn="just">
              <a:spcBef>
                <a:spcPts val="0"/>
              </a:spcBef>
              <a:buNone/>
            </a:pPr>
            <a:r>
              <a:rPr lang="ru-RU" sz="1900" dirty="0" smtClean="0">
                <a:solidFill>
                  <a:schemeClr val="tx1"/>
                </a:solidFill>
                <a:latin typeface="Times New Roman" panose="02020603050405020304" pitchFamily="18" charset="0"/>
                <a:cs typeface="Times New Roman" panose="02020603050405020304" pitchFamily="18" charset="0"/>
              </a:rPr>
              <a:t>Вышеуказанные </a:t>
            </a:r>
            <a:r>
              <a:rPr lang="ru-RU" sz="1900" dirty="0">
                <a:solidFill>
                  <a:schemeClr val="tx1"/>
                </a:solidFill>
                <a:latin typeface="Times New Roman" panose="02020603050405020304" pitchFamily="18" charset="0"/>
                <a:cs typeface="Times New Roman" panose="02020603050405020304" pitchFamily="18" charset="0"/>
              </a:rPr>
              <a:t>бездействия приводят к недополученным доходам городского округа на протяжении длительного времени.</a:t>
            </a: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endParaRPr lang="ru-RU" sz="1500" dirty="0" smtClean="0">
              <a:solidFill>
                <a:schemeClr val="tx1"/>
              </a:solidFill>
              <a:latin typeface="Times New Roman" panose="02020603050405020304" pitchFamily="18" charset="0"/>
              <a:cs typeface="Times New Roman" panose="02020603050405020304" pitchFamily="18" charset="0"/>
            </a:endParaRPr>
          </a:p>
          <a:p>
            <a:endParaRPr lang="ru-RU" sz="1500" dirty="0">
              <a:solidFill>
                <a:schemeClr val="tx1"/>
              </a:solidFill>
              <a:latin typeface="Times New Roman" panose="02020603050405020304" pitchFamily="18" charset="0"/>
              <a:cs typeface="Times New Roman" panose="02020603050405020304" pitchFamily="18" charset="0"/>
            </a:endParaRPr>
          </a:p>
          <a:p>
            <a:endParaRPr lang="ru-RU" sz="1500" dirty="0" smtClean="0">
              <a:solidFill>
                <a:schemeClr val="tx1"/>
              </a:solidFill>
              <a:latin typeface="Times New Roman" panose="02020603050405020304" pitchFamily="18" charset="0"/>
              <a:cs typeface="Times New Roman" panose="02020603050405020304" pitchFamily="18" charset="0"/>
            </a:endParaRPr>
          </a:p>
          <a:p>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129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2246" y="168425"/>
            <a:ext cx="10809799" cy="472363"/>
          </a:xfrm>
        </p:spPr>
        <p:txBody>
          <a:bodyPr>
            <a:noAutofit/>
          </a:bodyPr>
          <a:lstStyle/>
          <a:p>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Результаты </a:t>
            </a:r>
            <a:r>
              <a:rPr lang="ru-RU" sz="2400" b="1" dirty="0">
                <a:solidFill>
                  <a:schemeClr val="accent6">
                    <a:lumMod val="50000"/>
                  </a:schemeClr>
                </a:solidFill>
                <a:latin typeface="Times New Roman" panose="02020603050405020304" pitchFamily="18" charset="0"/>
                <a:cs typeface="Times New Roman" panose="02020603050405020304" pitchFamily="18" charset="0"/>
              </a:rPr>
              <a:t>экспертно-аналитического </a:t>
            </a:r>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мероприятия:</a:t>
            </a:r>
            <a:endParaRPr lang="ru-RU"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988826" y="957802"/>
            <a:ext cx="10488771"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0050" algn="just">
              <a:spcBef>
                <a:spcPts val="500"/>
              </a:spcBef>
              <a:buNone/>
            </a:pPr>
            <a:r>
              <a:rPr lang="ru-RU" sz="2500" dirty="0">
                <a:solidFill>
                  <a:schemeClr val="tx1"/>
                </a:solidFill>
                <a:latin typeface="Times New Roman" panose="02020603050405020304" pitchFamily="18" charset="0"/>
                <a:cs typeface="Times New Roman" panose="02020603050405020304" pitchFamily="18" charset="0"/>
              </a:rPr>
              <a:t>5</a:t>
            </a:r>
            <a:r>
              <a:rPr lang="ru-RU" sz="2500" dirty="0" smtClean="0">
                <a:solidFill>
                  <a:schemeClr val="tx1"/>
                </a:solidFill>
                <a:latin typeface="Times New Roman" panose="02020603050405020304" pitchFamily="18" charset="0"/>
                <a:cs typeface="Times New Roman" panose="02020603050405020304" pitchFamily="18" charset="0"/>
              </a:rPr>
              <a:t>. </a:t>
            </a:r>
            <a:r>
              <a:rPr lang="ru-RU" sz="2500" dirty="0">
                <a:solidFill>
                  <a:schemeClr val="tx1"/>
                </a:solidFill>
                <a:latin typeface="Times New Roman" panose="02020603050405020304" pitchFamily="18" charset="0"/>
                <a:cs typeface="Times New Roman" panose="02020603050405020304" pitchFamily="18" charset="0"/>
              </a:rPr>
              <a:t>При анализе договоров найма служебного жилого помещения (общежития) представленных органами администрации и муниципальными бюджетными учреждениями установлены случаи несоответствия договоров найма служебного жилого помещения (общежития) типовых форм, утвержденных Постановлением Правительства РФ от 26.01.2006 № </a:t>
            </a:r>
            <a:r>
              <a:rPr lang="ru-RU" sz="2500" dirty="0" smtClean="0">
                <a:solidFill>
                  <a:schemeClr val="tx1"/>
                </a:solidFill>
                <a:latin typeface="Times New Roman" panose="02020603050405020304" pitchFamily="18" charset="0"/>
                <a:cs typeface="Times New Roman" panose="02020603050405020304" pitchFamily="18" charset="0"/>
              </a:rPr>
              <a:t>42.</a:t>
            </a:r>
          </a:p>
          <a:p>
            <a:pPr marL="44450" lvl="0" indent="400050" algn="just">
              <a:spcBef>
                <a:spcPts val="500"/>
              </a:spcBef>
              <a:buNone/>
            </a:pPr>
            <a:endParaRPr lang="ru-RU" sz="2500" dirty="0">
              <a:solidFill>
                <a:schemeClr val="tx1"/>
              </a:solidFill>
              <a:latin typeface="Times New Roman" panose="02020603050405020304" pitchFamily="18" charset="0"/>
              <a:cs typeface="Times New Roman" panose="02020603050405020304" pitchFamily="18" charset="0"/>
            </a:endParaRPr>
          </a:p>
          <a:p>
            <a:pPr marL="44450" indent="400050" algn="just">
              <a:spcBef>
                <a:spcPts val="500"/>
              </a:spcBef>
              <a:buNone/>
            </a:pPr>
            <a:endParaRPr lang="ru-RU" sz="2500" dirty="0" smtClean="0">
              <a:solidFill>
                <a:schemeClr val="tx1"/>
              </a:solidFill>
              <a:latin typeface="Times New Roman" panose="02020603050405020304" pitchFamily="18" charset="0"/>
              <a:cs typeface="Times New Roman" panose="02020603050405020304" pitchFamily="18" charset="0"/>
            </a:endParaRPr>
          </a:p>
          <a:p>
            <a:pPr marL="44450" indent="400050" algn="just">
              <a:spcBef>
                <a:spcPts val="500"/>
              </a:spcBef>
              <a:buNone/>
            </a:pPr>
            <a:r>
              <a:rPr lang="en-US" sz="2500" dirty="0">
                <a:solidFill>
                  <a:schemeClr val="tx1"/>
                </a:solidFill>
                <a:latin typeface="Times New Roman" panose="02020603050405020304" pitchFamily="18" charset="0"/>
                <a:cs typeface="Times New Roman" panose="02020603050405020304" pitchFamily="18" charset="0"/>
              </a:rPr>
              <a:t>6</a:t>
            </a:r>
            <a:r>
              <a:rPr lang="ru-RU" sz="2500" dirty="0" smtClean="0">
                <a:solidFill>
                  <a:schemeClr val="tx1"/>
                </a:solidFill>
                <a:latin typeface="Times New Roman" panose="02020603050405020304" pitchFamily="18" charset="0"/>
                <a:cs typeface="Times New Roman" panose="02020603050405020304" pitchFamily="18" charset="0"/>
              </a:rPr>
              <a:t>. </a:t>
            </a:r>
            <a:r>
              <a:rPr lang="ru-RU" sz="2500" dirty="0">
                <a:solidFill>
                  <a:schemeClr val="tx1"/>
                </a:solidFill>
                <a:latin typeface="Times New Roman" panose="02020603050405020304" pitchFamily="18" charset="0"/>
                <a:cs typeface="Times New Roman" panose="02020603050405020304" pitchFamily="18" charset="0"/>
              </a:rPr>
              <a:t>Контрольно-счетной палатой, совместно с депутатским корпусом городского округа осмотрены 72 жилых помещения. По результатам проведенных мероприятий составлены соответствующие акты от 02.07.2024 № 1, 03.07.2024 № 2, 04.07.2024 № 3, 08.07.2024 № 4, 09.07.2024 № 5, 10.07.2024 № 6. </a:t>
            </a:r>
          </a:p>
          <a:p>
            <a:pPr marL="44450" indent="400050" algn="just">
              <a:spcBef>
                <a:spcPts val="500"/>
              </a:spcBef>
              <a:buNone/>
            </a:pPr>
            <a:endParaRPr lang="ru-RU"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pPr marL="45720" lvl="0" indent="0">
              <a:buNone/>
            </a:pPr>
            <a:endParaRPr lang="ru-RU" sz="1300" dirty="0">
              <a:solidFill>
                <a:schemeClr val="tx1"/>
              </a:solidFill>
              <a:latin typeface="Times New Roman" panose="02020603050405020304" pitchFamily="18" charset="0"/>
              <a:cs typeface="Times New Roman" panose="02020603050405020304" pitchFamily="18" charset="0"/>
            </a:endParaRPr>
          </a:p>
          <a:p>
            <a:pPr marL="45720" lvl="0" indent="0">
              <a:buNone/>
            </a:pPr>
            <a:endParaRPr lang="ru-RU" sz="13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a:solidFill>
                <a:schemeClr val="tx1"/>
              </a:solidFill>
              <a:latin typeface="Times New Roman" panose="02020603050405020304" pitchFamily="18" charset="0"/>
              <a:cs typeface="Times New Roman" panose="02020603050405020304" pitchFamily="18" charset="0"/>
            </a:endParaRPr>
          </a:p>
          <a:p>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3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3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197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2246" y="168425"/>
            <a:ext cx="10809799" cy="472363"/>
          </a:xfrm>
        </p:spPr>
        <p:txBody>
          <a:bodyPr>
            <a:noAutofit/>
          </a:bodyPr>
          <a:lstStyle/>
          <a:p>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Результаты </a:t>
            </a:r>
            <a:r>
              <a:rPr lang="ru-RU" sz="2400" b="1" dirty="0">
                <a:solidFill>
                  <a:schemeClr val="accent6">
                    <a:lumMod val="50000"/>
                  </a:schemeClr>
                </a:solidFill>
                <a:latin typeface="Times New Roman" panose="02020603050405020304" pitchFamily="18" charset="0"/>
                <a:cs typeface="Times New Roman" panose="02020603050405020304" pitchFamily="18" charset="0"/>
              </a:rPr>
              <a:t>экспертно-аналитического </a:t>
            </a:r>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мероприятия:</a:t>
            </a:r>
            <a:endParaRPr lang="ru-RU"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fld>
            <a:endParaRPr lang="ru-RU"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Объект 2"/>
          <p:cNvSpPr txBox="1">
            <a:spLocks/>
          </p:cNvSpPr>
          <p:nvPr/>
        </p:nvSpPr>
        <p:spPr>
          <a:xfrm>
            <a:off x="573521" y="734518"/>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361950" indent="350838" algn="just">
              <a:buNone/>
            </a:pPr>
            <a:r>
              <a:rPr lang="en-US" sz="1900" dirty="0">
                <a:solidFill>
                  <a:schemeClr val="tx1"/>
                </a:solidFill>
                <a:latin typeface="Times New Roman" panose="02020603050405020304" pitchFamily="18" charset="0"/>
                <a:cs typeface="Times New Roman" panose="02020603050405020304" pitchFamily="18" charset="0"/>
              </a:rPr>
              <a:t>7</a:t>
            </a:r>
            <a:r>
              <a:rPr lang="ru-RU" sz="1900" dirty="0" smtClean="0">
                <a:solidFill>
                  <a:schemeClr val="tx1"/>
                </a:solidFill>
                <a:latin typeface="Times New Roman" panose="02020603050405020304" pitchFamily="18" charset="0"/>
                <a:cs typeface="Times New Roman" panose="02020603050405020304" pitchFamily="18" charset="0"/>
              </a:rPr>
              <a:t>. </a:t>
            </a:r>
            <a:r>
              <a:rPr lang="ru-RU" sz="1900" dirty="0">
                <a:solidFill>
                  <a:schemeClr val="tx1"/>
                </a:solidFill>
                <a:latin typeface="Times New Roman" panose="02020603050405020304" pitchFamily="18" charset="0"/>
                <a:cs typeface="Times New Roman" panose="02020603050405020304" pitchFamily="18" charset="0"/>
              </a:rPr>
              <a:t>В ходе визуального осмотра муниципального имущества (жилищного фонда) городского округа, переданного в оперативное </a:t>
            </a:r>
            <a:r>
              <a:rPr lang="ru-RU" sz="1900" dirty="0" smtClean="0">
                <a:solidFill>
                  <a:schemeClr val="tx1"/>
                </a:solidFill>
                <a:latin typeface="Times New Roman" panose="02020603050405020304" pitchFamily="18" charset="0"/>
                <a:cs typeface="Times New Roman" panose="02020603050405020304" pitchFamily="18" charset="0"/>
              </a:rPr>
              <a:t>управление муниципальным </a:t>
            </a:r>
            <a:r>
              <a:rPr lang="ru-RU" sz="1900" dirty="0">
                <a:solidFill>
                  <a:schemeClr val="tx1"/>
                </a:solidFill>
                <a:latin typeface="Times New Roman" panose="02020603050405020304" pitchFamily="18" charset="0"/>
                <a:cs typeface="Times New Roman" panose="02020603050405020304" pitchFamily="18" charset="0"/>
              </a:rPr>
              <a:t>бюджетным учреждениям городского округа, выявлено помещение по адресу: Владивостокская 33 кв. 207-211 (поз. 47), переданное в оперативное управление МБОУ «Средняя школа № 26» 02.09.2013. По состоянию на 10.07.2024 помещение является пустующим. Согласно квитанции, на оплату ПАО «ДЭК» </a:t>
            </a:r>
            <a:r>
              <a:rPr lang="ru-RU" sz="1900" dirty="0" err="1">
                <a:solidFill>
                  <a:schemeClr val="tx1"/>
                </a:solidFill>
                <a:latin typeface="Times New Roman" panose="02020603050405020304" pitchFamily="18" charset="0"/>
                <a:cs typeface="Times New Roman" panose="02020603050405020304" pitchFamily="18" charset="0"/>
              </a:rPr>
              <a:t>Камчатэнергосбыт</a:t>
            </a:r>
            <a:r>
              <a:rPr lang="ru-RU" sz="1900" dirty="0">
                <a:solidFill>
                  <a:schemeClr val="tx1"/>
                </a:solidFill>
                <a:latin typeface="Times New Roman" panose="02020603050405020304" pitchFamily="18" charset="0"/>
                <a:cs typeface="Times New Roman" panose="02020603050405020304" pitchFamily="18" charset="0"/>
              </a:rPr>
              <a:t>» по состоянию на 01.04.2024 имеется задолженность за коммунальные услуги в размере 85 529,03 рублей и пени в размере 13 506,76 рублей. Ранее, приказом </a:t>
            </a:r>
            <a:r>
              <a:rPr lang="ru-RU" sz="1900" dirty="0" err="1">
                <a:solidFill>
                  <a:schemeClr val="tx1"/>
                </a:solidFill>
                <a:latin typeface="Times New Roman" panose="02020603050405020304" pitchFamily="18" charset="0"/>
                <a:cs typeface="Times New Roman" panose="02020603050405020304" pitchFamily="18" charset="0"/>
              </a:rPr>
              <a:t>УЖХиЖФ</a:t>
            </a:r>
            <a:r>
              <a:rPr lang="ru-RU" sz="1900" dirty="0">
                <a:solidFill>
                  <a:schemeClr val="tx1"/>
                </a:solidFill>
                <a:latin typeface="Times New Roman" panose="02020603050405020304" pitchFamily="18" charset="0"/>
                <a:cs typeface="Times New Roman" panose="02020603050405020304" pitchFamily="18" charset="0"/>
              </a:rPr>
              <a:t> от 24.05.2019 № 12-01-484/19 помещение по адресу: Владивостокская 33 кв. 207-211 (поз. 47) изъято из оперативного управления МБОУ «Средняя школа № 26», однако согласно выписки с Единого государственного реестра недвижимости по состоянию на 10.07.2024 правообладателем числится МБОУ «Средняя школа № 26». Фактическая передача из оперативного управления МБОУ «Средняя школа № 26» в казну городского округа не произведена, акт приема-передачи жилого помещения в </a:t>
            </a:r>
            <a:r>
              <a:rPr lang="ru-RU" sz="1900" dirty="0" err="1">
                <a:solidFill>
                  <a:schemeClr val="tx1"/>
                </a:solidFill>
                <a:latin typeface="Times New Roman" panose="02020603050405020304" pitchFamily="18" charset="0"/>
                <a:cs typeface="Times New Roman" panose="02020603050405020304" pitchFamily="18" charset="0"/>
              </a:rPr>
              <a:t>УЖКиЖФ</a:t>
            </a:r>
            <a:r>
              <a:rPr lang="ru-RU" sz="1900" dirty="0">
                <a:solidFill>
                  <a:schemeClr val="tx1"/>
                </a:solidFill>
                <a:latin typeface="Times New Roman" panose="02020603050405020304" pitchFamily="18" charset="0"/>
                <a:cs typeface="Times New Roman" panose="02020603050405020304" pitchFamily="18" charset="0"/>
              </a:rPr>
              <a:t> от МБОУ «Средняя школа № 26» не представлен</a:t>
            </a:r>
            <a:r>
              <a:rPr lang="ru-RU" sz="1900" dirty="0" smtClean="0">
                <a:solidFill>
                  <a:schemeClr val="tx1"/>
                </a:solidFill>
                <a:latin typeface="Times New Roman" panose="02020603050405020304" pitchFamily="18" charset="0"/>
                <a:cs typeface="Times New Roman" panose="02020603050405020304" pitchFamily="18" charset="0"/>
              </a:rPr>
              <a:t>.</a:t>
            </a:r>
          </a:p>
          <a:p>
            <a:pPr indent="484188" algn="just">
              <a:buNone/>
            </a:pPr>
            <a:r>
              <a:rPr lang="en-US" sz="1900" dirty="0" smtClean="0">
                <a:solidFill>
                  <a:schemeClr val="tx1"/>
                </a:solidFill>
                <a:latin typeface="Times New Roman" panose="02020603050405020304" pitchFamily="18" charset="0"/>
                <a:cs typeface="Times New Roman" panose="02020603050405020304" pitchFamily="18" charset="0"/>
              </a:rPr>
              <a:t>8</a:t>
            </a:r>
            <a:r>
              <a:rPr lang="ru-RU" sz="1900" dirty="0" smtClean="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Наймодателем</a:t>
            </a:r>
            <a:r>
              <a:rPr lang="ru-RU" sz="1900" dirty="0">
                <a:solidFill>
                  <a:schemeClr val="tx1"/>
                </a:solidFill>
                <a:latin typeface="Times New Roman" panose="02020603050405020304" pitchFamily="18" charset="0"/>
                <a:cs typeface="Times New Roman" panose="02020603050405020304" pitchFamily="18" charset="0"/>
              </a:rPr>
              <a:t> в лице органов администрации и муниципальных бюджетных учреждений городского округа, не осуществляется должный контроль в части своевременной оплаты сотрудниками платы за жилое помещение и коммунальные услуги. </a:t>
            </a:r>
          </a:p>
          <a:p>
            <a:pPr indent="484188" algn="just">
              <a:buNone/>
            </a:pPr>
            <a:r>
              <a:rPr lang="en-US" sz="1900" dirty="0" smtClean="0">
                <a:solidFill>
                  <a:schemeClr val="tx1"/>
                </a:solidFill>
                <a:latin typeface="Times New Roman" panose="02020603050405020304" pitchFamily="18" charset="0"/>
                <a:cs typeface="Times New Roman" panose="02020603050405020304" pitchFamily="18" charset="0"/>
              </a:rPr>
              <a:t>9</a:t>
            </a:r>
            <a:r>
              <a:rPr lang="ru-RU" sz="1900" dirty="0" smtClean="0">
                <a:solidFill>
                  <a:schemeClr val="tx1"/>
                </a:solidFill>
                <a:latin typeface="Times New Roman" panose="02020603050405020304" pitchFamily="18" charset="0"/>
                <a:cs typeface="Times New Roman" panose="02020603050405020304" pitchFamily="18" charset="0"/>
              </a:rPr>
              <a:t>. </a:t>
            </a:r>
            <a:r>
              <a:rPr lang="ru-RU" sz="1900" dirty="0">
                <a:solidFill>
                  <a:schemeClr val="tx1"/>
                </a:solidFill>
                <a:latin typeface="Times New Roman" panose="02020603050405020304" pitchFamily="18" charset="0"/>
                <a:cs typeface="Times New Roman" panose="02020603050405020304" pitchFamily="18" charset="0"/>
              </a:rPr>
              <a:t>Допускается неэффективное использование муниципального имущества (жилищного фонда) городского округа, переданного в оперативное управление органам управления и муниципальным бюджетным учреждениям городского округа, а также не осуществляется должный контроль за их использованием. </a:t>
            </a:r>
          </a:p>
          <a:p>
            <a:pPr marL="361950" indent="350838" algn="just">
              <a:buNone/>
            </a:pPr>
            <a:endParaRPr lang="ru-RU" dirty="0" smtClean="0">
              <a:solidFill>
                <a:schemeClr val="tx1"/>
              </a:solidFill>
              <a:latin typeface="Times New Roman" panose="02020603050405020304" pitchFamily="18" charset="0"/>
              <a:cs typeface="Times New Roman" panose="02020603050405020304" pitchFamily="18" charset="0"/>
            </a:endParaRPr>
          </a:p>
          <a:p>
            <a:pPr marL="361950" indent="350838" algn="just">
              <a:buNone/>
            </a:pPr>
            <a:endParaRPr lang="ru-RU" dirty="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pPr marL="44450" lvl="0" indent="407988">
              <a:buNone/>
            </a:pPr>
            <a:endParaRPr lang="ru-RU" sz="1300" dirty="0">
              <a:solidFill>
                <a:schemeClr val="tx1"/>
              </a:solidFill>
              <a:latin typeface="Times New Roman" panose="02020603050405020304" pitchFamily="18" charset="0"/>
              <a:cs typeface="Times New Roman" panose="02020603050405020304" pitchFamily="18" charset="0"/>
            </a:endParaRPr>
          </a:p>
          <a:p>
            <a:pPr marL="45720" lvl="0" indent="0">
              <a:buNone/>
            </a:pPr>
            <a:endParaRPr lang="ru-RU" sz="13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a:solidFill>
                <a:schemeClr val="tx1"/>
              </a:solidFill>
              <a:latin typeface="Times New Roman" panose="02020603050405020304" pitchFamily="18" charset="0"/>
              <a:cs typeface="Times New Roman" panose="02020603050405020304" pitchFamily="18" charset="0"/>
            </a:endParaRPr>
          </a:p>
          <a:p>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3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3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423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288" y="545804"/>
            <a:ext cx="10574079" cy="1356360"/>
          </a:xfrm>
        </p:spPr>
        <p:txBody>
          <a:bodyPr>
            <a:normAutofit/>
          </a:bodyPr>
          <a:lstStyle/>
          <a:p>
            <a:pPr algn="just"/>
            <a:r>
              <a:rPr lang="ru-RU" sz="2000" b="1" dirty="0">
                <a:solidFill>
                  <a:schemeClr val="accent6">
                    <a:lumMod val="50000"/>
                  </a:schemeClr>
                </a:solidFill>
                <a:latin typeface="Times New Roman" panose="02020603050405020304" pitchFamily="18" charset="0"/>
                <a:cs typeface="Times New Roman" panose="02020603050405020304" pitchFamily="18" charset="0"/>
              </a:rPr>
              <a:t>Выборочный визуальный осмотр муниципального имущества (жилищного фонда) городского округа, переданного в оперативное управление органам администрации и муниципальным учреждениям городского округа, а также иным организациям</a:t>
            </a:r>
            <a:endParaRPr lang="ru-RU" sz="2000" dirty="0"/>
          </a:p>
        </p:txBody>
      </p:sp>
      <p:sp>
        <p:nvSpPr>
          <p:cNvPr id="4" name="Номер слайда 3"/>
          <p:cNvSpPr>
            <a:spLocks noGrp="1"/>
          </p:cNvSpPr>
          <p:nvPr>
            <p:ph type="sldNum" sz="quarter" idx="12"/>
          </p:nvPr>
        </p:nvSpPr>
        <p:spPr>
          <a:xfrm>
            <a:off x="9839893" y="6149400"/>
            <a:ext cx="1706217" cy="365125"/>
          </a:xfrm>
        </p:spPr>
        <p:txBody>
          <a:bodyPr/>
          <a:lstStyle/>
          <a:p>
            <a:r>
              <a:rPr lang="ru-RU" sz="2800" b="1" dirty="0" smtClean="0">
                <a:latin typeface="Calibri" panose="020F0502020204030204" pitchFamily="34" charset="0"/>
                <a:cs typeface="Calibri" panose="020F0502020204030204" pitchFamily="34" charset="0"/>
              </a:rPr>
              <a:t>9</a:t>
            </a:r>
            <a:endParaRPr lang="ru-RU" sz="2800" b="1" dirty="0">
              <a:latin typeface="Calibri" panose="020F0502020204030204" pitchFamily="34" charset="0"/>
              <a:cs typeface="Calibri" panose="020F0502020204030204" pitchFamily="34" charset="0"/>
            </a:endParaRPr>
          </a:p>
        </p:txBody>
      </p:sp>
      <p:pic>
        <p:nvPicPr>
          <p:cNvPr id="5" name="Рисунок 4" descr="C:\Users\Ali\Downloads\WhatsApp Image 2024-07-03 at 11.53.4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832" y="2296632"/>
            <a:ext cx="4136065" cy="3530010"/>
          </a:xfrm>
          <a:prstGeom prst="rect">
            <a:avLst/>
          </a:prstGeom>
          <a:ln>
            <a:noFill/>
          </a:ln>
          <a:effectLst>
            <a:softEdge rad="112500"/>
          </a:effectLst>
        </p:spPr>
      </p:pic>
      <p:pic>
        <p:nvPicPr>
          <p:cNvPr id="6" name="Рисунок 5" descr="C:\Users\Ali\Downloads\WhatsApp Image 2024-07-04 at 17.35.37.jpeg"/>
          <p:cNvPicPr/>
          <p:nvPr/>
        </p:nvPicPr>
        <p:blipFill rotWithShape="1">
          <a:blip r:embed="rId3">
            <a:extLst>
              <a:ext uri="{28A0092B-C50C-407E-A947-70E740481C1C}">
                <a14:useLocalDpi xmlns:a14="http://schemas.microsoft.com/office/drawing/2010/main" val="0"/>
              </a:ext>
            </a:extLst>
          </a:blip>
          <a:srcRect l="25405" t="26076" b="23670"/>
          <a:stretch/>
        </p:blipFill>
        <p:spPr bwMode="auto">
          <a:xfrm>
            <a:off x="4572000" y="2243469"/>
            <a:ext cx="3476845" cy="3115339"/>
          </a:xfrm>
          <a:prstGeom prst="rect">
            <a:avLst/>
          </a:prstGeom>
          <a:ln>
            <a:noFill/>
          </a:ln>
          <a:effectLst>
            <a:softEdge rad="112500"/>
          </a:effectLst>
        </p:spPr>
      </p:pic>
      <p:pic>
        <p:nvPicPr>
          <p:cNvPr id="7" name="Объект 6" descr="C:\Users\Ali\Downloads\WhatsApp Image 2024-07-05 at 11.33.37 (1).jpeg"/>
          <p:cNvPicPr>
            <a:picLocks noGrp="1"/>
          </p:cNvPicPr>
          <p:nvPr>
            <p:ph idx="1"/>
          </p:nvPr>
        </p:nvPicPr>
        <p:blipFill rotWithShape="1">
          <a:blip r:embed="rId4" cstate="print">
            <a:extLst>
              <a:ext uri="{28A0092B-C50C-407E-A947-70E740481C1C}">
                <a14:useLocalDpi xmlns:a14="http://schemas.microsoft.com/office/drawing/2010/main" val="0"/>
              </a:ext>
            </a:extLst>
          </a:blip>
          <a:srcRect l="10294" t="9175" b="10003"/>
          <a:stretch/>
        </p:blipFill>
        <p:spPr bwMode="auto">
          <a:xfrm>
            <a:off x="8258373" y="2257214"/>
            <a:ext cx="3533134" cy="3611958"/>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7702151"/>
      </p:ext>
    </p:extLst>
  </p:cSld>
  <p:clrMapOvr>
    <a:masterClrMapping/>
  </p:clrMapOvr>
</p:sld>
</file>

<file path=ppt/theme/theme1.xml><?xml version="1.0" encoding="utf-8"?>
<a:theme xmlns:a="http://schemas.openxmlformats.org/drawingml/2006/main" name="Базис">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6416</TotalTime>
  <Words>2017</Words>
  <Application>Microsoft Office PowerPoint</Application>
  <PresentationFormat>Широкоэкранный</PresentationFormat>
  <Paragraphs>240</Paragraphs>
  <Slides>20</Slides>
  <Notes>15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Calibri</vt:lpstr>
      <vt:lpstr>Corbel</vt:lpstr>
      <vt:lpstr>Times New Roman</vt:lpstr>
      <vt:lpstr>Wingdings</vt:lpstr>
      <vt:lpstr>Базис</vt:lpstr>
      <vt:lpstr>ОТЧЕТ о результатах экспертно-аналитического мероприятия</vt:lpstr>
      <vt:lpstr>Презентация PowerPoint</vt:lpstr>
      <vt:lpstr>Презентация PowerPoint</vt:lpstr>
      <vt:lpstr>Результаты экспертно-аналитического мероприятия:</vt:lpstr>
      <vt:lpstr>Результаты экспертно-аналитического мероприятия:</vt:lpstr>
      <vt:lpstr>Результаты экспертно-аналитического мероприятия:</vt:lpstr>
      <vt:lpstr>Результаты экспертно-аналитического мероприятия:</vt:lpstr>
      <vt:lpstr>Результаты экспертно-аналитического мероприятия:</vt:lpstr>
      <vt:lpstr>Выборочный визуальный осмотр муниципального имущества (жилищного фонда) городского округа, переданного в оперативное управление органам администрации и муниципальным учреждениям городского округа, а также иным организациям</vt:lpstr>
      <vt:lpstr>Выборочный визуальный осмотр муниципального имущества (жилищного фонда) городского округа, переданного в оперативное управление органам администрации и муниципальным учреждениям городского округа, а также иным организациям</vt:lpstr>
      <vt:lpstr>Выборочный визуальный осмотр муниципального имущества (жилищного фонда) городского округа, переданного в оперативное управление органам администрации и муниципальным учреждениям городского округа, а также иным организациям</vt:lpstr>
      <vt:lpstr>Выборочный визуальный осмотр муниципального имущества (жилищного фонда) городского округа, переданного в оперативное управление органам администрации и муниципальным учреждениям городского округа, а также иным организациям</vt:lpstr>
      <vt:lpstr>Предложения Управления коммунального хозяйства и жилищного фонда администрации Петропавловск-Камчатского городского округа по результатам экспертно-аналитического мероприятия:</vt:lpstr>
      <vt:lpstr>Предложения Управления коммунального хозяйства и жилищного фонда администрации Петропавловск-Камчатского городского округа по результатам экспертно-аналитического мероприятия:</vt:lpstr>
      <vt:lpstr>Предложения Управления коммунального хозяйства и жилищного фонда администрации Петропавловск-Камчатского городского округа по результатам экспертно-аналитического мероприятия:</vt:lpstr>
      <vt:lpstr>Предложения Управления коммунального хозяйства и жилищного фонда администрации Петропавловск-Камчатского городского округа по результатам экспертно-аналитического мероприятия:</vt:lpstr>
      <vt:lpstr>Предложения Управления коммунального хозяйства и жилищного фонда администрации Петропавловск-Камчатского городского округа по результатам экспертно-аналитического мероприятия:</vt:lpstr>
      <vt:lpstr>Предложения Управления коммунального хозяйства и жилищного фонда администрации Петропавловск-Камчатского городского округа по результатам экспертно-аналитического мероприятия:</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Аналитическая записка</dc:title>
  <dc:creator>Курмаева Светлана Рашидовна</dc:creator>
  <cp:lastModifiedBy>Ли Алина Романовна</cp:lastModifiedBy>
  <cp:revision>448</cp:revision>
  <cp:lastPrinted>2024-07-30T05:16:56Z</cp:lastPrinted>
  <dcterms:created xsi:type="dcterms:W3CDTF">2022-03-02T21:34:15Z</dcterms:created>
  <dcterms:modified xsi:type="dcterms:W3CDTF">2024-07-30T22:24:27Z</dcterms:modified>
</cp:coreProperties>
</file>