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69" r:id="rId1"/>
  </p:sldMasterIdLst>
  <p:notesMasterIdLst>
    <p:notesMasterId r:id="rId24"/>
  </p:notesMasterIdLst>
  <p:sldIdLst>
    <p:sldId id="312" r:id="rId2"/>
    <p:sldId id="339" r:id="rId3"/>
    <p:sldId id="341" r:id="rId4"/>
    <p:sldId id="323" r:id="rId5"/>
    <p:sldId id="363" r:id="rId6"/>
    <p:sldId id="365" r:id="rId7"/>
    <p:sldId id="367" r:id="rId8"/>
    <p:sldId id="366" r:id="rId9"/>
    <p:sldId id="368" r:id="rId10"/>
    <p:sldId id="369" r:id="rId11"/>
    <p:sldId id="373" r:id="rId12"/>
    <p:sldId id="372" r:id="rId13"/>
    <p:sldId id="374" r:id="rId14"/>
    <p:sldId id="377" r:id="rId15"/>
    <p:sldId id="375" r:id="rId16"/>
    <p:sldId id="376" r:id="rId17"/>
    <p:sldId id="371" r:id="rId18"/>
    <p:sldId id="370" r:id="rId19"/>
    <p:sldId id="378" r:id="rId20"/>
    <p:sldId id="379" r:id="rId21"/>
    <p:sldId id="324" r:id="rId22"/>
    <p:sldId id="36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875B4"/>
    <a:srgbClr val="CC3300"/>
    <a:srgbClr val="0000FF"/>
    <a:srgbClr val="0066FF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6404" autoAdjust="0"/>
  </p:normalViewPr>
  <p:slideViewPr>
    <p:cSldViewPr snapToGrid="0">
      <p:cViewPr varScale="1">
        <p:scale>
          <a:sx n="113" d="100"/>
          <a:sy n="113" d="100"/>
        </p:scale>
        <p:origin x="-45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187E5-296C-4EF0-84E3-D7BD9125A1DE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1898D-A9A9-40E1-B33D-1CECCB8106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911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1898D-A9A9-40E1-B33D-1CECCB8106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117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471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7AB-F517-44B9-8A22-DD21FC61B1B3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961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4A5E-070A-41C3-A438-AE15E097DB7B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58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9F96-2ADE-4953-8937-40D37D34AA3E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42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F16-BC3C-424E-83DD-93261430F851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096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1C23-336B-4582-8969-6FB7C89F8106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4149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0503-FE64-464E-8490-E39397ED2084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70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5BC9-F97F-4D89-9EFB-8E7707364E3F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09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C467-40A9-4B8D-89B3-ADB5D9A0EFAF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91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3E1-C7EC-401F-BB66-D3CBACC15244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923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D17DB8-DB9D-4059-B29E-4EF63C25BFB8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758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675C-0FA6-4BE7-A087-E06766F73B8F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8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C9FDCC-DC3D-4371-8359-9D3A048C8BE3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C8C90B-EE19-4019-BDB6-254CD3C8CA4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887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Петропавловск-Камчатский-герб_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2100" y="628067"/>
            <a:ext cx="1409700" cy="1362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225" y="1894115"/>
            <a:ext cx="11601450" cy="7315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городского округа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6225" y="2487613"/>
            <a:ext cx="11601450" cy="379301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контрольного мероприятия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вопросов финансово-хозяйственной деятельности Муниципального унитарного предприятия Петропавловск-Камчатского городского округа «</a:t>
            </a:r>
            <a:r>
              <a:rPr lang="ru-RU" sz="25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94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143" y="1742173"/>
            <a:ext cx="108669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	В нарушение требований, предусмотренных статьями 114, 122, 123, 124, 136 ТК РФ, ежегодный основной оплачиваемый отпуск директору предприятия не предоставлялся в течении 5 (пяти) лет, включая 2023 год. Общее количество неиспользованного отпуска директора предприятия составляет 290 календарных дней (в том числе за текущий период с 01.09.2023 по 31.08.2024). 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	Фонд оплаты труда на 2023 год не формировался, соответственно оценить экономические показатели расчетов правильности формирования и использования фонда оплаты труда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 представляется возможным.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	Нормативно-правовая база предприятия устарела, актуализированных версий документов в предприятии не имеется, что в целом не позволяет оценить правильность формирования и использования фонда оплаты труда, установления должностных окладов, надбавок к заработной плате и иных выплат в соответствии с требованиями действующего законодательства РФ, Камчатского края, городского округа.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	Общий объем выданных денежных средств единственному подотчетному лицу, директору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2023 год из кассы предприятия составил 1 654,2 тыс. рублей. Общий объем остатка денежных средств, числящегося по состоянию на 31.12.2023 по счету 71 «Расчеты с подотчетными лицами» составляет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845,2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40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519" y="1665171"/>
            <a:ext cx="109054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	К проверке предприятием предоставлены авансовые отчеты по произведенным расходам на сумму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088,4 тыс. рублей, на сумму 845,2 тыс. рублей авансовые отчеты предприятием не предоставлены, в виду отсутствия документов, подтверждающих расходы денежных средств.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	Представителем ООО «Налоговый учет» в нарушение пункта 6.3 Указания № 3210-У по данным бухгалтерского учета предприятия проводится выдача директору предприятия наличных денежных средств в подотчет в отсутствие распорядительного документа юридического лица либо письменного заявления подотчетного лица с указанием фамилии и инициалов подотчетного лица, суммы наличных денег и срока, на который они выдаются.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	Выдача денежных средств из кассы предприятия в подотчет директору предприятия производилась при наличии задолженности по авансовым отчетам за предыдущие периоды, а также подотчетным лицом предоставлялись авансовые отчеты не на полную сумму денежных средств, выданных ему в подотчет. 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	В нарушение пункта 3 Указания № 3210-У в отсутствие правовых оснований, подотчетным лицом – директором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действия по оприходованию наличных денежных средств в кассу предприятия или внесение их на расчетный счет предприятия не производились, что привело к формированию кредиторской задолженности по авансовым платежам по счету 71 по состоянию на 01.01.2024 в общей сумме 845,2 тыс. рублей.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67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019" y="1674796"/>
            <a:ext cx="10963175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	В ЕИС размещено Положение о закупке товаров, работ, услуг для нужд муниципального унитарного предприятия 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утвержденное приказом директора предприятия от 28.06.2021, которым регулируются вопросы, связанные с проведением закупок. Актуализированной версии в ЕИС не содержится. План закупки товаров предприятия в ЕИС на 2023 год осуществляемых в соответствии с Федеральным законом от 18.07.2011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№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223-ФЗ не сформирован и не утвержден.</a:t>
            </a:r>
          </a:p>
          <a:p>
            <a:pPr algn="just">
              <a:tabLst>
                <a:tab pos="355600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	Требования по согласованию сделок собственником имущества по ведению бухгалтерского учета и составления отчетности в муниципальных унитарных предприятиях городского округа не предусмотрены частью 2 статьи 1 Решения Городской Думы ПКГО от 28.06.2019 № 177-нд, что не дает возможности оценить правомерность заключения Договора от 01.11.2023 б/н с ООО «Налоговый учет» по составлению и предоставлению деклараций в УФНС по Камчатскому краю и внебюджетные фонды, а также по ведению бухгалтерского учета предприятия в целом.</a:t>
            </a:r>
          </a:p>
          <a:p>
            <a:pPr algn="just">
              <a:tabLst>
                <a:tab pos="355600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	МУП 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2023 году фактически производилась закупка товаров (материалов, сырья) в производственных целях в процессе осуществления хозяйственной деятельности в отсутствии заключенных в установленном порядке договоров на поставку (купли-продажу) товаров, предусмотренных требованиями ГК РФ, Федерального закона от 18.07.2011 № 223-ФЗ, соответственно акты оказания услуг, счета-фактуры, товарные накладные (или универсальный передаточный документ), в которых содержатся необходимые сведения о наименовании и количестве товаров (материалов, сырья), к проверке МУП 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 представлены, в виду их отсутствия.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44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893" y="1876926"/>
            <a:ext cx="1083804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492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36.	Работа по погашению дебиторской и кредиторской задолженности предприятием не проводится на регулярной основе и приводит к образованию дебиторской и просроченной кредиторской задолженности, и ухудшению финансового состояния предприятия, что противоречит требованиям Федерального закона от 14.11.2002 № 161-ФЗ и Устава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tabLst>
                <a:tab pos="4492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37.	В нарушение пункта 4 статьи 12 Решения Городской Думы ПКГО от 05.07.2016 № 453-нд и пункта 4.2 Устава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бухгалтерская (финансовая) отчетность не представляется для утверждения в адрес отраслевого органа администрации в лице УИЗО с 2021 года.</a:t>
            </a:r>
          </a:p>
          <a:p>
            <a:pPr algn="just">
              <a:tabLst>
                <a:tab pos="4492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38.	УИЗО в соответствии со своими полномочиями, установленными Решением Городской Думы ПКГО от 05.07.2016 № 453-нд, Постановлением администрации ПКГО от 30.03.2016 № 409, пунктом 5.2 Устава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 производится должный контроль за предоставлением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корректной бухгалтерской (финансовой) отчетности за 2021-2022 годы в установленные сроки. </a:t>
            </a:r>
          </a:p>
          <a:p>
            <a:pPr algn="just">
              <a:tabLst>
                <a:tab pos="4492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	УИЗО в целях осуществления своих полномочий не истребует у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отчетную документацию, что приводит к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недополучению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доходов в бюджет городского округа и недостоверности бухгалтерской (финансовой) отчетности предприятия за 2021-2022 годы.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91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1478" y="1668705"/>
            <a:ext cx="112690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	В нарушение пунктов 3.4, 3.5 Решения Городской Думы ПКГО от 06.05.2013 № 71-нд, в отсутствии правовых оснований работник предприятия, с которым прекращены трудовые отношения 01.08.2023, проживает в муниципальном жилом помещении, расположенном по адресу: г. Петропавловск-Камчатский, ул.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Войцешека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 9,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 с 03.10.2019 по настоящее время.</a:t>
            </a:r>
          </a:p>
          <a:p>
            <a:pPr algn="just">
              <a:tabLst>
                <a:tab pos="35560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41.	Из 4 объектов, закрепленных за МУП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праве хозяйственного ведения, предприятием не используется в производственной деятельности объект Швейная машина ADLER 30-10 в результате его неисправного состояния порядка трех лет, что является неэффективным использованием муниципального имущества, переданного в хозяйственное ведение МУП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2014 году в виду того, что в соответствии со статьей 18 Решения Городской Думы ПКГО от 05.06.2016 № 453-нд не проведена процедура по списанию данного имущества.</a:t>
            </a:r>
          </a:p>
          <a:p>
            <a:pPr algn="just">
              <a:tabLst>
                <a:tab pos="35560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	В нарушение статьи 13 Федерального закона от 06.12.2011 № 402-ФЗ, пункта 46 Положения по ведению бухгалтерского учета и бухгалтерской отчетности от 29.07.1998 № 34н, пункта 6 Положения по бухгалтерскому учету «Бухгалтерская отчетность организации» (ПБУ 4/99), утвержденного Приказом Минфина РФ 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06.07.1999 №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43н, Инструкции № 94н, Приказа Минфина РФ от 17.09.2020 № 204н «Об утверждении Федеральных стандартов бухгалтерского учета ФСБУ 6/2020 «Основные средства» и ФСБУ 26/2020 «Капитальные вложения», а также подпункта 2 пункта 2 статьи 4 Решения Городской Думы ПКГО от 05.06.2016 № 453-нд, по данным бухгалтерского учета предприятия объекты движимого имущества, закрепленные на праве хозяйственного ведения за МУП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 числятся в составе основных средств по состоянию на 01.01.2023 и на 01.01.2024. В период проверки объекты движимого имущества включены в состав основных средств предприятия по их балансовой стоимости, соответственно увеличение составило – 686,6 тыс. рублей.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52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472" y="1848051"/>
            <a:ext cx="10962261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43.	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Проверкой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выявлено, что на предприятии фактически расположено и иное оборудование, техника, не числящиеся по данным бухгалтерского учета предприятия и не числящиеся по данным реестра муниципального имущества городского округа, которое используется предприятием в производственной деятельности.</a:t>
            </a:r>
          </a:p>
          <a:p>
            <a:pPr algn="just">
              <a:buAutoNum type="arabicPeriod" startAt="44"/>
              <a:tabLst>
                <a:tab pos="355600" algn="l"/>
              </a:tabLs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ПБУ 4/99, ФСБУ 28/2023, Положения по ведению бухгалтерского учета и бухгалтерской отчетности от 29.07.1998 № 34н перед составлением годовой отчетности за 2022 и 2023 годы обязательная инвентаризация имущества и обязательств лицом, осуществляющим ведение бухгалтерского учета предприятия, не проводилась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AutoNum type="arabicPeriod" startAt="44"/>
              <a:tabLst>
                <a:tab pos="355600" algn="l"/>
              </a:tabLs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пункта 2 Указания № 3210-У в МУП 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отсутствует распорядительный документ, устанавливающий максимально допустимую сумму наличных денег, которая может храниться в месте для проведения кассовых операций. В связи с непредставлением документа о лимите остатка кассовой наличности, не представляется возможным определить предельно допустимую сумму кассовой наличности, которая может храниться в кассе без сдачи на расчетный счет предприятия. </a:t>
            </a:r>
          </a:p>
          <a:p>
            <a:pPr algn="just">
              <a:buAutoNum type="arabicPeriod" startAt="44"/>
              <a:tabLst>
                <a:tab pos="355600" algn="l"/>
              </a:tabLs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пункта 2 Указания № 3210-У, нулевой лимит кассы не соблюдается предприятием как по закрытию ежедневных кассовых смен, так и по закрытию отчетных месяцев.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 startAt="44"/>
              <a:tabLst>
                <a:tab pos="355600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пункта 3 Указания № 3210-У МУП 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связи с отсутствием максимально допустимого лимита наличных денежных средств в кассе предприятия, не осуществляло сдачу наличной выручки по итогам деятельности предприятия на расчетный счет в банке в течении 2023 года.</a:t>
            </a:r>
          </a:p>
          <a:p>
            <a:pPr algn="just">
              <a:buAutoNum type="arabicPeriod" startAt="44"/>
              <a:tabLst>
                <a:tab pos="355600" algn="l"/>
              </a:tabLs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 startAt="44"/>
              <a:tabLst>
                <a:tab pos="355600" algn="l"/>
              </a:tabLs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678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773" y="1944303"/>
            <a:ext cx="10799545" cy="432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5473" y="1761423"/>
            <a:ext cx="111823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На предприятии отсутствуют первичные учетные документы (ПКО), подтверждающие приходные операции наличными деньгами: поступление в кассу выручки от розничного покупателя (операции по счету 62.01), оформляемые по Унифицированной форме № КО-1 (0310001). 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49.	Кассовая книга за 2023 год содержит сжатые сведения, сформированные посредством 1С: Бухгалтерия, которые в последствии подписывает от имени кассира и бухгалтера лично директор предприятия, что в целом нарушает кассовую дисциплину. </a:t>
            </a:r>
          </a:p>
          <a:p>
            <a:pPr algn="just">
              <a:buAutoNum type="arabicPeriod" startAt="50"/>
              <a:tabLst>
                <a:tab pos="3556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кассовой книге отсутствуют как ПКО, подтверждающие поступление наличных денежных средств в кассу предприятия в соответствующий период осуществления хозяйственной деятельности предприятия, так и РКО, подтверждающие выдачу денежных средств в подотчет и выдачу заработной платы в разрезе каждого сотрудника предприятия.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 startAt="50"/>
              <a:tabLst>
                <a:tab pos="3556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подпункта 6.3. Указания № 3210-У отсутствуют должным образом оформленные РКО по утвержденной Унифицированной форме № КО-2 (0310002), свидетельствующие о выдаче наличных денег работнику под отчет на расходы, связанные с осуществлением деятельности юридического лица, а также документы, подтверждающие величину выдаваемой суммы (платежные ведомости, служебные записки, копии приказов, чеки, квитанции). 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89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517" y="1780674"/>
            <a:ext cx="108432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52.	Представленные к проверке расходные кассовые ордера в количестве 147 штук, составлены по форме по ОКУД 0301005, которая как первичный документ фактически не является утвержденной унифицированной формой, а со слов директора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данные расходные кассовые ордера печатаются ей в типографии. Кроме того, на предоставленных бланках расходных кассовых ордеров отсутствуют подписи бухгалтера и кассира, выдавшего денежные средства. 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53.	В нарушение подпункта 6.2, 6.5 пункта 6 Указания № 3210-У, на всех представленных бланках отсутствует информация о периоде выдачи начисленной заработной платы сотрудникам предприятия, а также имеются случаи отсутствия даты заполнения данных бланков. Таким образом, определить правомерность и своевременность выдачи денежных средств не представляется возможным в виду отсутствия расчетно-платежных (форма № 0504401) или платежных ведомостей (форма № 0504403).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54.	В нарушение пункта 4 Указания № 3210-У, руководителем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 определен работник, на которого возложены обязанности по ведению операций в кассе (кассир), с установлением ему соответствующих должностных прав и обязанностей, распорядительный документ, с которыми кассир должен ознакомиться под роспись, не издавался. Документ, подтверждающий возложение обязанностей кассира на директора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также отсутствует.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37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893" y="1799924"/>
            <a:ext cx="109967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55.	Предприятием к проверке не представлены документы по учету денежных расчетов с населением при осуществлении торговых операций с применением контрольно-кассовой техники (БСО).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56.	В нарушение пункта 1, 2 статьи 1.2 Федерального закона от 22.05.2003 № 54-ФЗ предприятие при проведении расчетов наличными денежными средствами с населением при реализации своих услуг не применяет контрольно-кассовую технику. </a:t>
            </a:r>
          </a:p>
          <a:p>
            <a:pPr algn="just">
              <a:buAutoNum type="arabicPeriod" startAt="57"/>
              <a:tabLst>
                <a:tab pos="3556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расчетному счету предприятия, открытому в банке ВТБ (ПАО), за 2023 год свидетельствуют о том, что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производится только оплата в принудительном порядке по решениям о взыскании налоговых органов и УФССП по Камчатскому краю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AutoNum type="arabicPeriod" startAt="57"/>
              <a:tabLst>
                <a:tab pos="3556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пункта 1 статьи 421 НК РФ,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периоды 3 месяцев, полугодия, 9 месяцев для целей исчисления страховых взносов исключалась из базы для исчисления страховых взносов сумма исчисленного налога на доходы физических лиц, подлежащая удержанию и перечислению в бюджет из выплат, произведенных в пользу работников.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страховым взносам, по результатам представления отчетности за 1 квартал, полугодие и 9 месяцев 2023 года, требующей уточнения, а также по результатам представления итоговой отчетности за 2023 год увеличится на 402,4 тыс. рублей.</a:t>
            </a:r>
          </a:p>
          <a:p>
            <a:pPr marL="342900" indent="-342900" algn="just">
              <a:buAutoNum type="arabicPeriod" startAt="57"/>
              <a:tabLst>
                <a:tab pos="355600" algn="l"/>
              </a:tabLs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99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552981" y="5975290"/>
            <a:ext cx="1142245" cy="669925"/>
          </a:xfrm>
        </p:spPr>
        <p:txBody>
          <a:bodyPr/>
          <a:lstStyle/>
          <a:p>
            <a:fld id="{29C8C90B-EE19-4019-BDB6-254CD3C8CA45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5473" y="1665170"/>
            <a:ext cx="112747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59.	В нарушение подпункта 2.3 пункта 2 статьи 210 НК РФ, в соответствии с которыми при определении налоговой базы в целях налогообложения НДФЛ учитываются все доходы налогоплательщика, налоговая база, определяется как денежное выражение соответствующих доходов, подлежащих налогообложению и учитываемых при определении налоговой базы,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форме 6-НДФЛ за периоды 3 месяцев, полугодия, 9 месяцев 2023 года, указывало неверные суммы дохода, подлежащие налогообложению и учитываемые при определении налоговой базы.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НДФЛ, по результатам представления отчетности за 1 квартал, полугодие и 9 месяцев 2023 года, требующей уточнения, а также по результатам представления итоговой отчетности за 2023 год увеличится на 166,1 тыс. рублей.</a:t>
            </a:r>
          </a:p>
          <a:p>
            <a:pPr algn="just">
              <a:buAutoNum type="arabicPeriod" startAt="60"/>
              <a:tabLst>
                <a:tab pos="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счетам бухгалтерского учета 68.01; 68.08: 68.10; 68.12; 69.01; 69.02.7; 69.03.1.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согласно ОСВ на 31.12.2022 и на 31.12.2023 отражена недостоверная информация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AutoNum type="arabicPeriod" startAt="60"/>
              <a:tabLst>
                <a:tab pos="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справке № 2024-55975 о наличии на дату формирования справки положительного, отрицательного или нулевого сальдо единого налогового счета налогоплательщика по состоянию на 17.02.2024, единый налоговый счет на отчетную дату составил отрицательное сальдо в размере 1 068,9 тыс. рублей, в том числе: отрицательное сальдо по налогам – 832,6 тыс. рублей, отрицательное сальдо по пеням – 175,8 тыс. рублей, отрицательное сальдо по штрафам – 60,5 тыс. рублей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10879975" y="649287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91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418" y="227466"/>
            <a:ext cx="1139118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1. Основание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проведения контрольного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1.1.1. плана деятельности Контрольно-счетной палаты Петропавловск-Камчатского городского округа на 2024 год, утвержденного приказом председателя Контрольно-счетной палаты Петропавловск-Камчатского городского округа от 15.12.2023 №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57-КСП.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на основании акта о результатах проведения контрольного мероприятия от 30.01.2024 № 01-06/01-1.1.1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2.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контрольного мероприятия: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отдельных вопросов финансово-хозяйственной деятельности Муниципального унитарного предприятия Петропавловск-Камчатского городского округа 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3. Предмет контрольного мероприятия: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бухгалтерская (финансовая) отчетность, муниципальное имущество, закрепленное на праве хозяйственного ведения, доходы полученные от использования имущества, расходы по его содержанию, а также иные документы и материалы, необходимые для проведения контрольного мероприятия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726530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518" y="1761424"/>
            <a:ext cx="110294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книге учета доходов и расходов организации и индивидуальных предпринимателей, применяющих упрощенную систему налогообложения, не учтены расходы в полном объеме, оплачиваемые за аренду нежилых помещений по договорам аренды, заключенным с АО «ДЭЗ» в сумме 817,7 тыс. рублей, тем самым завышается налогооблагаемая база для оплаты УСН на данную сумму. </a:t>
            </a:r>
          </a:p>
          <a:p>
            <a:pPr algn="just">
              <a:tabLst>
                <a:tab pos="3556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подпункта 22 пункта 1 статьи 346.16 НК РФ, в книге книги учета доходов и расходов организации и индивидуальных предпринимателей, применяющих упрощенную систему налогообложения, неправомерно учтены расходы по единому налогу, уплачиваемому в связи с применением УСН в размере 119,9 тыс. рублей за период 1 и 2 квартал, что неправомерно занижает налогооблагаемую базу для исчисления УСН в данном размере.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59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034" y="577818"/>
            <a:ext cx="118095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8833" y="95934"/>
            <a:ext cx="11226235" cy="6251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A50E82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</a:t>
            </a:r>
            <a:r>
              <a:rPr lang="ru-RU" sz="2000" b="1" dirty="0">
                <a:solidFill>
                  <a:srgbClr val="A50E82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контрольного мероприятия: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7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719138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Отчет о результатах контрольного мероприятия направить для сведения: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Городскую Думу Петропавловск-Камчатского городского округа;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Главе Петропавловск-Камчатского городского округа</a:t>
            </a: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719138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Отчет о результатах контрольного мероприятия направить для сведения и рассмотрения вопроса необходимости принятия мер прокурорского реагирования по фактам нарушения законодательства РФ в Прокуратуру города Петропавловска-Камчатского.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719138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Направить представление в МУП «</a:t>
            </a:r>
            <a:r>
              <a:rPr lang="ru-RU" sz="17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для принятия мер по устранению выявленных нарушений и недостатков, привлечению к ответственности должностных лиц, виновных в допущенных нарушениях, а также мер по пресечению и предупреждению нарушений.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719138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Направить информационное письмо Главе Петропавловск-Камчатского городского округа о результатах проведенного контрольного мероприятия.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719138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Направить информационное письмо Руководителю Управления имущественных и земельных отношений администрации Петропавловск-Камчатского городского округа о результатах проведенного контрольного мероприятия.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719138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Направить информационное письмо Руководителю Управления коммунального хозяйства и жилищного фонда администрации Петропавловск-Камчатского городского округа о результатах проведенного контрольного мероприятия в части жилых помещений, закрепленных за МУП «</a:t>
            </a:r>
            <a:r>
              <a:rPr lang="ru-RU" sz="17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на праве хозяйственного ведения.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719138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	Направить информационное письмо в Управление федеральной налоговой службы по Камчатскому краю о результатах проведенного контрольного мероприятия в части выявленных нарушений порядка работы с денежной наличностью и порядка ведения кассовых операций.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46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90" y="2637951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348" y="2284008"/>
            <a:ext cx="11223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18" y="805810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79051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401" y="553166"/>
            <a:ext cx="111891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Проверяемый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sz="2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(иные периоды в случае необходимости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5. Объект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контроля: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унитарное предприятие Петропавловск-Камчатского городского округа «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6. Срок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контрольного мероприятия: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11.01.2024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30.01.2024.</a:t>
            </a:r>
          </a:p>
          <a:p>
            <a:pPr algn="just"/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7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Наличие пояснений и/или замечаний: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унитарного предприятия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городского округа «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15.02.2024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б/н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 о результатах проведения контрольного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30.01.2024 № 01-06/01-1.1.1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Объем проверенных средств и/или имущества: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5 423,6 тыс.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77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841" y="866333"/>
            <a:ext cx="10826150" cy="765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мероприятия: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5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9271" y="1674796"/>
            <a:ext cx="108693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Согласование тарифов на услуги, предоставляемые МУП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крайний раз было осуществлено отраслевым органом администрации городского округа более 9 лет назад на основании Постановления администрации ПКГО от 29.01.2014 № 184. </a:t>
            </a:r>
          </a:p>
          <a:p>
            <a:pPr algn="just">
              <a:tabLst>
                <a:tab pos="35560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В нарушение требований, установленных Решением Городской Думы ПКГО от 28.09.2011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429-нд, Постановлением администрации ПКГО от 28.03.2018 № 866 и Постановлением администрации ПКГО от 29.01.2014 № 184 тарифы на услуги, предоставляемые населению, самостоятельно утверждены директором МУП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без согласования с отраслевым органом администрации городского округа 01.12.2023. Тарифы, действующие в МУП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период с 01.01.2023 по 30.11.2023 к проверке не представлены.</a:t>
            </a:r>
          </a:p>
          <a:p>
            <a:pPr algn="just">
              <a:tabLst>
                <a:tab pos="271463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В нарушение Инструкции № 94н, учет материалов и сырья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10.01 «Сырье и материалы» счета 10 «Материалы» по данным бухгалтерского учета предприятия постановка на учет материалов и сырья производится только в стоимостном выражении. Наименование, количество и стоимость приобретаемых материалов и сырья не учитываются по данным бухгалтерского учета предприятия, на основании чего определить реальное наличие и движение сырья и основных материалов на предприятии не представилось возможным.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02500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771" y="1848050"/>
            <a:ext cx="1090782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714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Учетная политика для целей бухгалтерского учета и целей налогового учета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2023 год не была разработана предприятием, таким образом определить, каким образом нераспределенная прибыль распределяется на счете 84, проверкой не представилось возможным. </a:t>
            </a:r>
          </a:p>
          <a:p>
            <a:pPr algn="just">
              <a:tabLst>
                <a:tab pos="2714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В строке 1310 представленного баланса отсутствует сумма показателя «Уставной капитал», которая составляет 658,0 тыс. рублей. </a:t>
            </a:r>
          </a:p>
          <a:p>
            <a:pPr algn="just">
              <a:tabLst>
                <a:tab pos="2714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В соответствии с приказом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УЭРиО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25.06.2020 № 152/20 предприятию уменьшен размер уставного фонда предприятия, который составил 658,0 тыс. рублей. Согласно данных ЕГРЮЛ размер уставного фонда предприятия по настоящее время не изменен и составляет 821,0 тыс. рублей. </a:t>
            </a:r>
          </a:p>
          <a:p>
            <a:pPr algn="just">
              <a:tabLst>
                <a:tab pos="2714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В нарушение Инструкции № 94н, по данным бухгалтерского учета предприятия по счету 80 «Уставный капитал» не указана информация о состоянии и движении уставного капитала. </a:t>
            </a:r>
          </a:p>
          <a:p>
            <a:pPr algn="just">
              <a:tabLst>
                <a:tab pos="2714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В виду многочисленных нарушений в части ведения бухгалтерского учета предприятия, бухгалтерская (финансовая) отчетность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2023 год в нарушение требований Федерального закона от 06.12.2011 № 402-ФЗ и ПБУ 4/99 составлена недостоверно и не в полном объеме.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9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893" y="1674796"/>
            <a:ext cx="1095444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71463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В нарушение Порядка, установленного Постановлением администрации ПКГО от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14.08.2020 №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1448  планы ФХД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 составляются и не предоставляются для утверждения в адрес отраслевого органа в лице УИЗО с 2022 года. </a:t>
            </a:r>
          </a:p>
          <a:p>
            <a:pPr algn="just">
              <a:tabLst>
                <a:tab pos="355600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УИЗО в соответствии со своими полномочиями, установленными Решением Городской Думы ПКГО от 05.07.2016 № 453-нд и Постановлением администрации ПКГО от 30.03.2016 № 409 в полной мере не осуществлен должный контроль за предоставлением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планов ФХД предприятия на 2022 и 2023 годы и отчетов об исполнении планов ФХД предприятия с 2021 года по настоящее время.</a:t>
            </a:r>
          </a:p>
          <a:p>
            <a:pPr algn="just">
              <a:tabLst>
                <a:tab pos="355600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Штатное расписание не соответствует унифицированной форме № Т-3 ОКУД 0301017, утвержденной Постановлением Госкомстата РФ от 05.01.2004 № 1. Иная форма штатного расписания в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локальным нормативным актом не утверждена. </a:t>
            </a:r>
          </a:p>
          <a:p>
            <a:pPr algn="just">
              <a:tabLst>
                <a:tab pos="355600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В нарушение требований трудового законодательства, Положения об условиях оплаты труда руководителей муниципальных унитарных предприятий городского округа, их заместителей и главных бухгалтеров, Положения об оплате труда предприятия, трудовых договоров, заключенных с работниками (с учетом дополнительных соглашений) штатное расписание не содержит фиксированных окладов в разрезе должностей (профессий) предприятия. 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37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143" y="2011680"/>
            <a:ext cx="1092672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	В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отсутствуют штатные единицы кадрового работника, бухгалтерского работника, в том числе кассира.</a:t>
            </a:r>
          </a:p>
          <a:p>
            <a:pPr algn="just">
              <a:tabLst>
                <a:tab pos="355600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	Предприятием не разработаны должностные инструкции на всех работников, что не позволяет в полной мере оценить объем задач, которые работник должен выполнять на рабочем месте, объем прав и обязанностей работника, ответственность работника перед предприятием. Из объяснений директора следует, что в настоящее время должностные инструкции утрачены, ввиду отсутствия кадрового работника.</a:t>
            </a:r>
          </a:p>
          <a:p>
            <a:pPr algn="just">
              <a:tabLst>
                <a:tab pos="355600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	В нарушение статьи 133 ТК РФ, Федерального закона от 19.06.2000 № 82-ФЗ «О минимальном размере оплаты труда», Соглашения от 26.12.2022, сотрудникам МУП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установлен месячный оклад с учетом размера тарифной ставки (оклада), районного коэффициента и северных надбавок ниже МРОТ в Камчатском крае на 6,1 тыс. рублей.</a:t>
            </a:r>
          </a:p>
          <a:p>
            <a:pPr algn="just">
              <a:tabLst>
                <a:tab pos="355600" algn="l"/>
              </a:tabLs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	В нарушение требований части 1 статьи 136 ТК РФ, пункта 1.5. Положения об оплате труда расчетные листки сотрудникам в 2023 году не выдавались под роспись. В предприятии также отсутствует журнал учета выдачи расчетных листов заработной платы.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75257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5149" y="2040556"/>
            <a:ext cx="10703293" cy="42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7345" y="1738071"/>
            <a:ext cx="11207881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7188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	Табеля учета рабочего времени в предприятии на 2023 год не соответствуют унифицированным формам – Т–12,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Т–13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ОКУД 0504421, утвержденными Постановлением Госкомстата РФ от 05.01.2004 № 1. Иная форма табеля учета рабочего времени в МУП 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локальным нормативным актом не утверждена.</a:t>
            </a:r>
          </a:p>
          <a:p>
            <a:pPr algn="just">
              <a:tabLst>
                <a:tab pos="357188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	В нарушение Порядка исчисления нормы рабочего времени на определенные календарные периоды времени (месяц, квартал, год) в зависимости от установленной продолжительности рабочего времени в неделю, утвержденного Приказом Министерства здравоохранения и социального развития РФ от 13.08.2009 № 588н, данные, представленные в табелях учета рабочего времени не соответствуют фактическим производственным дням в 2023 году. </a:t>
            </a:r>
          </a:p>
          <a:p>
            <a:pPr algn="just">
              <a:tabLst>
                <a:tab pos="357188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	На предприятии по состоянию на 01.01.2023 имелась задолженность перед сотрудниками предприятия по выплате заработной платы за 2022 год в размере 188,8 тыс. рублей без учета НДФЛ 13 %, по состоянию на 01.01.2024 сумма задолженности по выплате заработной платы за 2023 год увеличилась до значения 271,1 тыс. рублей без учета НДФЛ 13%. В соответствии со статьей 236 ТК РФ общая сумма компенсации за задержку заработной платы трем работникам МУП 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2023-2024 годы составляет 33,7 тыс. рублей. </a:t>
            </a:r>
          </a:p>
          <a:p>
            <a:pPr algn="just">
              <a:tabLst>
                <a:tab pos="357188" algn="l"/>
              </a:tabLs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	В нарушение пункта 6.5 Указания № 3210-У, директором МУП 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выдача заработной платы сотрудникам предприятия, включая самого директора предприятия, производится в отсутствие расчетно-платежной ведомости 0301009 по Унифицированной форме № Т-49 (платежной ведомости 0301011 по Унифицированной форме № Т-53), являющихся основанием для оформления РКО по Унифицированной форме № КО-2 0310002 на выдачу заработной платы сотрудникам предприятия. 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864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472" y="883680"/>
            <a:ext cx="10617484" cy="78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indent="450215" algn="just">
              <a:lnSpc>
                <a:spcPct val="107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09549"/>
            <a:ext cx="1137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	В нарушение приказа УИЗО от 13.07.2023 № 06-02/757/23 директору предприятия фактически в 2023 году производились неверные начисления заработной платы. Директору МУП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 начислена с учетом районного коэффициента и надбавок за работу в районах Крайнего Севера разница в размере 35,2 тыс. рублей (с учетом НДФЛ 13%).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	Сумма заработной платы сотрудников, исходя из РКО предприятия, начисленной заработной платы по данным ПО «Заработная плата и Кадровый учет» и 1С: Бухгалтерия, значительно ниже МРОТ в Камчатском крае.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	В нарушение статьи 22 ТК РФ, пункта 1.6 Положения об оплате труда, согласно которого, заработная плата выплачивается непосредственно работнику в месте выполнения им работы (перечисляется на указанный счет в банке согласно заявления работника) 10 и 25 числа месяца, заработная плата работникам предприятия выплачивалась в иные не установленные дни, при этом срок выдачи заработной платы не превышал 15 календарных дней.</a:t>
            </a:r>
          </a:p>
          <a:p>
            <a:pPr algn="just">
              <a:tabLst>
                <a:tab pos="3556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	В нарушение требований статьи 140 ТК РФ, при прекращении трудового договора с работником предприятия выплата начисленной в период проверки компенсации за неиспользованный отпуск в размере 135,2 тыс. рублей, с учетом НДФЛ 13%, причитающейся работнику от работодателя, согласно данным бухгалтерского учета в период проверки фактически не произведена.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04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9265</TotalTime>
  <Words>535</Words>
  <Application>Microsoft Office PowerPoint</Application>
  <PresentationFormat>Произвольный</PresentationFormat>
  <Paragraphs>147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Ретро</vt:lpstr>
      <vt:lpstr>Контрольно-счетная палата  Петропавловск-Камчатского городского округа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Осуществление контроля за целевым и эффективным использованием бюджетных средств, выделенных на благоустройство общественных территорий (пространств) в рамках реализации муниципальной программы «Формирование современной городской среды в Петропавловск-Камчатском городском округе» от 29.12.2017 № 3217 национального проекта «Жилье и городская среда»</dc:title>
  <dc:creator>Бухонин Владимир Юрьевич</dc:creator>
  <cp:lastModifiedBy>Bill Gates</cp:lastModifiedBy>
  <cp:revision>345</cp:revision>
  <dcterms:created xsi:type="dcterms:W3CDTF">2022-07-19T00:26:13Z</dcterms:created>
  <dcterms:modified xsi:type="dcterms:W3CDTF">2024-02-29T03:20:25Z</dcterms:modified>
</cp:coreProperties>
</file>