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978" r:id="rId1"/>
  </p:sldMasterIdLst>
  <p:notesMasterIdLst>
    <p:notesMasterId r:id="rId26"/>
  </p:notesMasterIdLst>
  <p:sldIdLst>
    <p:sldId id="256" r:id="rId2"/>
    <p:sldId id="447" r:id="rId3"/>
    <p:sldId id="257" r:id="rId4"/>
    <p:sldId id="390" r:id="rId5"/>
    <p:sldId id="432" r:id="rId6"/>
    <p:sldId id="433" r:id="rId7"/>
    <p:sldId id="434" r:id="rId8"/>
    <p:sldId id="452" r:id="rId9"/>
    <p:sldId id="435" r:id="rId10"/>
    <p:sldId id="445" r:id="rId11"/>
    <p:sldId id="446" r:id="rId12"/>
    <p:sldId id="437" r:id="rId13"/>
    <p:sldId id="450" r:id="rId14"/>
    <p:sldId id="438" r:id="rId15"/>
    <p:sldId id="439" r:id="rId16"/>
    <p:sldId id="449" r:id="rId17"/>
    <p:sldId id="451" r:id="rId18"/>
    <p:sldId id="440" r:id="rId19"/>
    <p:sldId id="442" r:id="rId20"/>
    <p:sldId id="443" r:id="rId21"/>
    <p:sldId id="444" r:id="rId22"/>
    <p:sldId id="448" r:id="rId23"/>
    <p:sldId id="324" r:id="rId24"/>
    <p:sldId id="288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3" autoAdjust="0"/>
  </p:normalViewPr>
  <p:slideViewPr>
    <p:cSldViewPr snapToGrid="0">
      <p:cViewPr varScale="1">
        <p:scale>
          <a:sx n="107" d="100"/>
          <a:sy n="107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42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21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149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922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3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9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74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58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50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2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97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98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1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312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84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881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80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46406-E553-47CE-B3E8-22D7919CB46E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5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FD25-85B0-4099-BBFB-3C671C9CF543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DF93-B53D-42CC-9662-F9C13A2019DB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0309-C970-4B6D-AE97-077F40C01049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22EC-3F9D-4E57-9FD6-559AA6FB85D7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2-43F3-4999-8F4D-239731984014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D9B5-CFC4-41CE-8087-08B7C3942CA3}" type="datetime1">
              <a:rPr lang="ru-RU" smtClean="0"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4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8E89-44E3-4D23-AFE1-0D177C6C47CA}" type="datetime1">
              <a:rPr lang="ru-RU" smtClean="0"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59E-BA64-4AF8-9E99-BFF12B52347D}" type="datetime1">
              <a:rPr lang="ru-RU" smtClean="0"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45B0-A576-4918-B86F-ED255345BD6D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B89C-02B0-48F7-933F-82F08AB7FB3B}" type="datetime1">
              <a:rPr lang="ru-RU" smtClean="0"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92EB44-216C-4FE0-9DC8-CF896C48DB60}" type="datetime1">
              <a:rPr lang="ru-RU" smtClean="0"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90" y="2239862"/>
            <a:ext cx="11719420" cy="1518406"/>
          </a:xfrm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3805850"/>
            <a:ext cx="10472738" cy="2257961"/>
          </a:xfrm>
        </p:spPr>
        <p:txBody>
          <a:bodyPr>
            <a:noAutofit/>
          </a:bodyPr>
          <a:lstStyle/>
          <a:p>
            <a:endParaRPr lang="ru-RU" sz="105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сдачи в аренду имущества, составляющего казну городских округов (за исключением земельных участков), поступления доходов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 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иные периоды)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15414" y="5855516"/>
            <a:ext cx="847288" cy="1036542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472" y="1616745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609" y="578973"/>
            <a:ext cx="1359517" cy="1306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197226" y="5930782"/>
            <a:ext cx="683664" cy="6580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4829"/>
            <a:ext cx="10574079" cy="525759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72311" y="6188277"/>
            <a:ext cx="1706217" cy="365125"/>
          </a:xfrm>
        </p:spPr>
        <p:txBody>
          <a:bodyPr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890588"/>
            <a:ext cx="11546109" cy="4038600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6.3.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 «Нежилое «Здание котельная/спортзал», ул. Степная, в/г №3 «Образцовый», переданный ООО «КМК Монумент» по договору аренды имущества от 20.02.2007 № 2710. Согласно выписки из ЕГРН, общая площадь здания составляет 362,0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или 121,0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остаются на сегодняшний день не задействованы, в связи с неудовлетворительным его состоянием. </a:t>
            </a:r>
          </a:p>
          <a:p>
            <a:pPr marL="0" indent="442913" algn="just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запланировано направление уведомления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адрес ООО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«КМК Монумент» о возможности реализации преимущественного права на приобретение арендуемого муниципального имущества по вышеуказанному договору аренды,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Городской Думы ПКГО от 28.08.2013 №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108-нд, 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направления уведомления до 31.12.2024.</a:t>
            </a:r>
          </a:p>
          <a:p>
            <a:endParaRPr lang="ru-RU" sz="1900" dirty="0"/>
          </a:p>
        </p:txBody>
      </p:sp>
      <p:pic>
        <p:nvPicPr>
          <p:cNvPr id="8" name="Рисунок 7" descr="C:\Users\EAnoprienko\Downloads\Фотографии iCloud от этого пользователя (Елизавета Аноприенко)\Фотографии iCloud от этого пользователя (Елизавета Аноприенко)\IMG_973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802"/>
            <a:ext cx="2748485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EAnoprienko\Downloads\Фотографии iCloud от этого пользователя (Елизавета Аноприенко)\Фотографии iCloud от этого пользователя (Елизавета Аноприенко)\IMG_3839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48" y="3276802"/>
            <a:ext cx="2726831" cy="320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EAnoprienko\Downloads\WhatsApp Image 2024-09-12 at 09.24.15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42" y="3272243"/>
            <a:ext cx="2882003" cy="320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EAnoprienko\Downloads\WhatsApp Image 2024-09-12 at 09.24.14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578" y="3272243"/>
            <a:ext cx="2675983" cy="3209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0611" y="6120825"/>
                <a:ext cx="5285347" cy="2923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Помещение, переданное в аренду ООО «КМК Монумент» (</a:t>
                </a:r>
                <a:r>
                  <a:rPr lang="en-US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362,0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3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11" y="6120825"/>
                <a:ext cx="5285347" cy="292388"/>
              </a:xfrm>
              <a:prstGeom prst="rect">
                <a:avLst/>
              </a:prstGeom>
              <a:blipFill>
                <a:blip r:embed="rId7"/>
                <a:stretch>
                  <a:fillRect t="-2083" r="-807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77854" y="6120825"/>
                <a:ext cx="5285347" cy="29238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Помещения, не используемые ООО «КМК Монумент» (</a:t>
                </a:r>
                <a:r>
                  <a:rPr lang="en-US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121,0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3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854" y="6120825"/>
                <a:ext cx="5285347" cy="292388"/>
              </a:xfrm>
              <a:prstGeom prst="rect">
                <a:avLst/>
              </a:prstGeom>
              <a:blipFill>
                <a:blip r:embed="rId8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16" y="350930"/>
            <a:ext cx="10845210" cy="5762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87369" y="6223828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413" y="7800975"/>
            <a:ext cx="1385888" cy="403860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5716" y="927193"/>
            <a:ext cx="11527870" cy="6239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42913" algn="just">
              <a:lnSpc>
                <a:spcPct val="95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ru-RU" sz="1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6.4.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выписки из ЕГРН, арендуемые ИП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Стахурским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В.М. объекты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Здание Бокс» площадью 1 197,2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«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Здание Бокс» площадью 830,5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расположены на земельном участке с кадастровым номером 41:01:0010126:130, площадью 30 209,0 </a:t>
            </a:r>
            <a:r>
              <a:rPr lang="ru-RU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2913" algn="just">
              <a:lnSpc>
                <a:spcPct val="95000"/>
              </a:lnSpc>
              <a:spcAft>
                <a:spcPts val="0"/>
              </a:spcAft>
              <a:tabLst>
                <a:tab pos="810260" algn="l"/>
                <a:tab pos="1528445" algn="l"/>
              </a:tabLst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 с тем, указанные выше объекты фактически расположены на вновь образованном земельном участке с кадастровым номером 41:01:0010126:3969, площадью 23 235,0 кв.м., что подтверждается приложением к приказу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архитектуры, градостроительства и земельных отношений администрации ПКГО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15.10.2020 № 88. При этом, данный земельный участок не числится в реестре муниципального имущества городского округа.</a:t>
            </a:r>
          </a:p>
          <a:p>
            <a:pPr indent="442913" algn="just">
              <a:lnSpc>
                <a:spcPct val="95000"/>
              </a:lnSpc>
              <a:spcAft>
                <a:spcPts val="0"/>
              </a:spcAft>
              <a:tabLst>
                <a:tab pos="810260" algn="l"/>
                <a:tab pos="1528445" algn="l"/>
              </a:tabLst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 из земельного участка с кадастровым номером 41:01:0010126:130 также образован новый земельный участок с кадастровым номером 41:01:0010126:4158,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площадью 2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021,0 кв.м., который передан в безвозмездное пользование и числится в реестре муниципального имущества городского округа, при этом не отражен на балансе Управления по состоянию на 01.10.2024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2913" algn="just">
              <a:lnSpc>
                <a:spcPct val="95000"/>
              </a:lnSpc>
              <a:tabLst>
                <a:tab pos="810260" algn="l"/>
                <a:tab pos="1528445" algn="l"/>
              </a:tabLst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Так, по состоянию на 01.10.2024 на балансе Управления числится только один земельный участок с кадастровым номером 41:01:0010126:130, что является нарушением требований статьи 11.5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Земельного кодекса Российской Федерации.</a:t>
            </a:r>
          </a:p>
          <a:p>
            <a:pPr indent="442913" algn="just">
              <a:lnSpc>
                <a:spcPct val="95000"/>
              </a:lnSpc>
              <a:tabLst>
                <a:tab pos="810260" algn="l"/>
              </a:tabLst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проверки, с целью приведения в соответствие сведений реестра муниципального имущества, а также сведений бухгалтерского учета о составе муниципальной собственности, Управлением издан Приказ от 03.10.2024 № ОРД-06-02/2193/24 в отношении земельных участков с кадастровыми номерами 41:01:0010126:3969 и 41:01:0010126:4158.</a:t>
            </a:r>
          </a:p>
          <a:p>
            <a:pPr marL="44450" lvl="0" indent="407988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tabLst>
                <a:tab pos="810260" algn="l"/>
                <a:tab pos="152844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  <a:tabLst>
                <a:tab pos="810260" algn="l"/>
                <a:tab pos="1528445" algn="l"/>
              </a:tabLs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945" y="352198"/>
            <a:ext cx="10809799" cy="4723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44281" y="824561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839" y="4485067"/>
            <a:ext cx="10731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4582" r="3430" b="5677"/>
          <a:stretch/>
        </p:blipFill>
        <p:spPr>
          <a:xfrm>
            <a:off x="394941" y="1577658"/>
            <a:ext cx="5761695" cy="436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5353" y="769608"/>
            <a:ext cx="1118961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lnSpc>
                <a:spcPct val="80000"/>
              </a:lnSpc>
              <a:tabLst>
                <a:tab pos="81026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внесении изменений в характеристики земельного участка с кадастровым номером 41:01:0010126:130 по данным бухгалтерского учета и по данным реестра муниципальной собственности городского округа в адрес КСП Управлением не представлена.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636" y="1436426"/>
            <a:ext cx="5400249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данных из ЕГРН для земельных участков с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кадастровыми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номерами 41:01:0010126:130, 41:01:0010126:4158 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разрешенного </a:t>
            </a:r>
            <a:r>
              <a:rPr lang="ru-RU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использования: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участки, предназначенные для разработки полезных ископаемых, размещения железнодорожных путей, автомобильных дорог, искусственно созданных внутренних водных путей, причалов, пристаней, полос отвода железных и автомобильных дорог, водных путей, трубопроводов, кабельных, радиорелейных и воздушных линий связи и линий радиофикации, воздушных линий электропередачи конструктивных элементов и сооружений, объектов, необходимых для эксплуатации, содержания, строительства, реконструкции, ремонта, развития наземных и подземных зданий, строений, сооружений, устройств транспорта, энергетики и связи; размещения наземных сооружений и инфраструктуры спутниковой связи, объектов космической деятельности, обороны,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безопасности. </a:t>
            </a:r>
          </a:p>
          <a:p>
            <a:pPr algn="just">
              <a:lnSpc>
                <a:spcPct val="90000"/>
              </a:lnSpc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из ЕГРН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земельного участка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кадастровым № 41:01:0010126:3969 </a:t>
            </a:r>
            <a:r>
              <a:rPr lang="ru-RU" sz="17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разрешенного использования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Земельные участки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складов.</a:t>
            </a: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450621">
            <a:off x="2550223" y="3105671"/>
            <a:ext cx="187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ИП </a:t>
            </a:r>
          </a:p>
          <a:p>
            <a:pPr algn="ctr"/>
            <a:r>
              <a:rPr lang="ru-RU" sz="1600" dirty="0" err="1" smtClean="0"/>
              <a:t>Стахурский</a:t>
            </a:r>
            <a:r>
              <a:rPr lang="ru-RU" sz="1600" dirty="0" smtClean="0"/>
              <a:t> В.М.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 rot="906843">
            <a:off x="3762277" y="3291793"/>
            <a:ext cx="2044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ООО </a:t>
            </a:r>
          </a:p>
          <a:p>
            <a:pPr algn="ctr"/>
            <a:r>
              <a:rPr lang="ru-RU" sz="1400" dirty="0" smtClean="0"/>
              <a:t>«Феникс»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 rot="797999">
            <a:off x="3768234" y="4366288"/>
            <a:ext cx="14033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ИП </a:t>
            </a:r>
          </a:p>
          <a:p>
            <a:pPr algn="ctr"/>
            <a:r>
              <a:rPr lang="ru-RU" sz="1300" dirty="0" smtClean="0"/>
              <a:t>Краснонос</a:t>
            </a:r>
          </a:p>
          <a:p>
            <a:pPr algn="ctr"/>
            <a:r>
              <a:rPr lang="ru-RU" sz="1300" dirty="0" smtClean="0"/>
              <a:t> Н.К.</a:t>
            </a:r>
            <a:endParaRPr lang="ru-RU" sz="1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13848" y="5840621"/>
                <a:ext cx="4323879" cy="78483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з/у №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41:01:0010126:130 (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30 209 (+/- 82)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 </a:t>
                </a:r>
              </a:p>
              <a:p>
                <a:pPr algn="ctr"/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з/у №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41:01:0010126:3969 (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23 235 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+/- 53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з/у № 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41:01:0010126:4158 (</a:t>
                </a:r>
                <a:r>
                  <a:rPr lang="en-U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2 021 (+/- 16)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48" y="5840621"/>
                <a:ext cx="4323879" cy="784830"/>
              </a:xfrm>
              <a:prstGeom prst="rect">
                <a:avLst/>
              </a:prstGeom>
              <a:blipFill>
                <a:blip r:embed="rId4"/>
                <a:stretch>
                  <a:fillRect t="-1550" b="-7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5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216" y="341691"/>
            <a:ext cx="10823945" cy="43907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EAnoprienko\AppData\Local\Microsoft\Windows\INetCache\Content.Word\cd74d23f-408d-4797-bd2b-c6d74d1aff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5" y="3510197"/>
            <a:ext cx="4144072" cy="305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04226"/>
              </p:ext>
            </p:extLst>
          </p:nvPr>
        </p:nvGraphicFramePr>
        <p:xfrm>
          <a:off x="358215" y="2140499"/>
          <a:ext cx="8013479" cy="136969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42807">
                  <a:extLst>
                    <a:ext uri="{9D8B030D-6E8A-4147-A177-3AD203B41FA5}">
                      <a16:colId xmlns:a16="http://schemas.microsoft.com/office/drawing/2014/main" val="3965556137"/>
                    </a:ext>
                  </a:extLst>
                </a:gridCol>
                <a:gridCol w="2921987">
                  <a:extLst>
                    <a:ext uri="{9D8B030D-6E8A-4147-A177-3AD203B41FA5}">
                      <a16:colId xmlns:a16="http://schemas.microsoft.com/office/drawing/2014/main" val="2766662398"/>
                    </a:ext>
                  </a:extLst>
                </a:gridCol>
                <a:gridCol w="2921987">
                  <a:extLst>
                    <a:ext uri="{9D8B030D-6E8A-4147-A177-3AD203B41FA5}">
                      <a16:colId xmlns:a16="http://schemas.microsoft.com/office/drawing/2014/main" val="1567887649"/>
                    </a:ext>
                  </a:extLst>
                </a:gridCol>
                <a:gridCol w="1226698">
                  <a:extLst>
                    <a:ext uri="{9D8B030D-6E8A-4147-A177-3AD203B41FA5}">
                      <a16:colId xmlns:a16="http://schemas.microsoft.com/office/drawing/2014/main" val="3451025508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Инвентарный номер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3699390"/>
                  </a:ext>
                </a:extLst>
              </a:tr>
              <a:tr h="150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КТП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3441373"/>
                  </a:ext>
                </a:extLst>
              </a:tr>
              <a:tr h="150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ПТО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4423681"/>
                  </a:ext>
                </a:extLst>
              </a:tr>
              <a:tr h="150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склада АБТИ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1060581"/>
                  </a:ext>
                </a:extLst>
              </a:tr>
              <a:tr h="150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Здание склада ГСМ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413735"/>
                  </a:ext>
                </a:extLst>
              </a:tr>
              <a:tr h="150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0323537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8216" y="780762"/>
            <a:ext cx="114832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8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47675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земельных участков с кадастровыми номерами 41:01:0010126:130 и 41:01:0010126:3969 расположены иные объекты недвижимого имущества, составляющего казну городского округа, принятые в муниципальную собственность на основании Приказа УЭРИО от 11.10.2018 № 337/18 и передаточного акта от 01.10.2018 № 2 в количестве 5 объектов, из них 4 объекта на момент приема их в муниципальную собственность городского округа в 2018 году и по настоящее время находятся в неудовлетворительном состоянии.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82" y="1816884"/>
            <a:ext cx="3378798" cy="446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8982351" y="5942352"/>
            <a:ext cx="248867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Управление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1" y="6281176"/>
            <a:ext cx="7100966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руинированных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объекта принятых в собственность городского округа в 2018 году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3" b="22484"/>
          <a:stretch/>
        </p:blipFill>
        <p:spPr>
          <a:xfrm>
            <a:off x="4421191" y="3550434"/>
            <a:ext cx="4119399" cy="2634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01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24" y="367832"/>
            <a:ext cx="10809799" cy="4723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2839" y="4485067"/>
            <a:ext cx="10731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314" y="777987"/>
            <a:ext cx="11523062" cy="604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6.6.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земельных участков с кадастровыми номерами 41:01:0010126:130 и 41:01:0010126:3969 расположены иные строения, в количестве 5 объектов, возведенные арендатором ИП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Стахурским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В.М. в отсутствие разрешительной документации и согласования с администрацией городского округа. </a:t>
            </a: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lnSpc>
                <a:spcPct val="107000"/>
              </a:lnSpc>
              <a:spcBef>
                <a:spcPts val="600"/>
              </a:spcBef>
              <a:tabLst>
                <a:tab pos="810260" algn="l"/>
              </a:tabLst>
            </a:pP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.7.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 стороны администрации городского округа за использованием объектов муниципальной собственности городского округа, а также за использованием земельных участков с кадастровыми номерами 41:01:0010126:130 и 41:01:0010126:3969, находящихся в муниципальной собственности городского округа, осуществляется не должным образом, что приводит к неправомерному использованию муниципального имущества городского округа без договорных отношений 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недополучению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доходов бюджета городского округа от сдачи в аренду (реализации посредством приватизации) муниципального имущества городского округа (зданий, сооружений, земельных участков).</a:t>
            </a:r>
          </a:p>
          <a:p>
            <a:pPr marL="0" lvl="1" indent="447675" algn="just">
              <a:lnSpc>
                <a:spcPct val="107000"/>
              </a:lnSpc>
              <a:tabLst>
                <a:tab pos="810260" algn="l"/>
              </a:tabLst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EAnoprienko\Downloads\Фотографии iCloud от этого пользователя (Елизавета Аноприенко)\Фотографии iCloud от этого пользователя (Елизавета Аноприенко)\IMG_9713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-1" b="-49"/>
          <a:stretch/>
        </p:blipFill>
        <p:spPr bwMode="auto">
          <a:xfrm>
            <a:off x="9164310" y="1640546"/>
            <a:ext cx="2599350" cy="2844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C:\Users\EAnoprienko\Downloads\Фотографии iCloud от этого пользователя (Елизавета Аноприенко)\Фотографии iCloud от этого пользователя (Елизавета Аноприенко)\IMG_971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47" y="1623411"/>
            <a:ext cx="2147786" cy="284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C:\Users\EAnoprienko\Downloads\Фотографии iCloud от этого пользователя (Елизавета Аноприенко)\Фотографии iCloud от этого пользователя (Елизавета Аноприенко)\IMG_9718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24" y="1640546"/>
            <a:ext cx="1669143" cy="288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EAnoprienko\AppData\Local\Microsoft\Windows\INetCache\Content.Word\2fd27b8a-8b4a-4e47-82ea-cc8ed8d39e0f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3" t="2740"/>
          <a:stretch/>
        </p:blipFill>
        <p:spPr bwMode="auto">
          <a:xfrm>
            <a:off x="7325890" y="1649348"/>
            <a:ext cx="1774563" cy="2844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EAnoprienko\Downloads\Фотографии iCloud от этого пользователя (Елизавета Аноприенко)\Фотографии iCloud от этого пользователя (Елизавета Аноприенко)\IMG_9704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011" y="1606478"/>
            <a:ext cx="2993023" cy="288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75128" y="3926229"/>
            <a:ext cx="1136724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строения,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возведенные арендатором 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Стахурским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В.М. в отсутствие разрешительной документации и согласования с администрацией городского округа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547" y="327275"/>
            <a:ext cx="10823945" cy="43907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734669"/>
            <a:ext cx="10871364" cy="566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691512" y="2460397"/>
            <a:ext cx="3167408" cy="31014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Строение –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самовольная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постройка*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самовольная постройка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Строение – самовольная постройка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– самовольная постройка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– самовольная постройка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76355" y="5033913"/>
            <a:ext cx="3016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Строительство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сооружения без получения на это необходимых разрешений или с существенным нарушением градостроительных и строительных норм 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325" y="5850289"/>
            <a:ext cx="7996187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расположения зданий/строений, расположенных на территории земельных участков с кадастровыми номерами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41:01:0010126:130 и 41:01:0010126:3969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находящихся в пользовании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Стахурского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В.М.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063" y="456384"/>
            <a:ext cx="11493207" cy="545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устранению нарушений и недостатков, выявленных на территории земельных участков с кадастровыми номерами 41:01:0010126:130, 41:01:0010126:3969, расположенных в районе ш.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Халактырского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Петропавловска-Камчатского.</a:t>
            </a:r>
          </a:p>
          <a:p>
            <a:pPr indent="442913" algn="just">
              <a:lnSpc>
                <a:spcPct val="9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указанные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объекты, принятые городским округом от Министерства обороны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данной территории, находятся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руинированном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состоянии, УИЗО необходимо провести мероприятия по их обследованию и дальнейшему сносу (по необходимости), 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включении пригодных для использования объектов в Прогнозный план приватизации муниципального имущества городского округа в соответствии с требованиями Федерального закона от 21.12.2001 № 178-ФЗ «О приватизации государственного и муниципального имущества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indent="442913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администрации ПКГО,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требованиями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кодекса Российской Федерации,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правовых актов городского округа, в том числе Постановления от 04.02.2022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146,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провести мероприятия муниципального земельного контроля в отношении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размещенных на территории земельных участков с кадастровыми номерами 41:01:0010126:130, 41:01:0010126:3969, расположенных в районе ш.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Халактырского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Петропавловска-Камчатского,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возведенных арендатором без разрешительной документации.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рационального и правомерного использования земельных участков, а также вовлечения их в гражданский оборот,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архитектуры и градостроительства администрации ПКГО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разработать документацию по планировке территории, включающую земельные участки с кадастровыми номерами: 41:01:0010126:130, 41:01:0010126:3969 и 41:01:0010126:4158 в соответствии с требованиями, установленными Градостроительным кодексом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3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480" y="506389"/>
            <a:ext cx="1153796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устранению нарушений и недостатков, выявленных на территории земельных участков с кадастровыми номерами 41:01:0010126:130, 41:01:0010126:3969, расположенных в районе ш. </a:t>
            </a:r>
            <a:r>
              <a:rPr lang="ru-RU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Халактырского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Петропавловска-Камчатского.</a:t>
            </a:r>
          </a:p>
          <a:p>
            <a:pPr indent="447675"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УИЗО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архитектуры и градостроительства администрации ПКГО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провести анализ земельных участков, составляющих казну ПКГО, ранее переданных в муниципальную собственность от Министерства обороны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предмет необходимости разработки документации по планировке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в соответствии с видами разрешенного использования земельных участков.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buFont typeface="Wingdings" panose="05000000000000000000" pitchFamily="2" charset="2"/>
              <a:buChar char="ü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УИЗО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рассмотреть возможность оформления аренды земельных участков под зданиями, находящимися в аренде, в том числе в отношении арендатора ПАО «Камчатскэнерго», в порядке, предусмотренном подпунктом 9 части 2 статьи 39.6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кодекса Российской Федерации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которого договор аренды земельного участка, находящегося в государственной или муниципальной собственности, заключается без проведения торгов в случае предоставления земельного участка, на котором расположены здания, сооружения, собственникам зданий, сооружений, помещений в них и (или) лицам, которым здания, сооружения, находящиеся в государственной или муниципальной собственности, предоставлены в аренду, на праве хозяйственного ведения или в случаях, предусмотренных статьей 39.20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кодекса Российской Федерации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праве оперативного управления (редакция статьи 39.6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кодекса Российской Федерации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04.08.2023, действует с 15.08.2023). </a:t>
            </a:r>
          </a:p>
          <a:p>
            <a:pPr indent="44767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03" y="385600"/>
            <a:ext cx="10545399" cy="4723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303" y="857963"/>
            <a:ext cx="1152003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  <a:tabLst>
                <a:tab pos="7175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Согласно Отчета об исполнении бюджета (форма 0503127) за 2023 год, исполнение доходов по КБК 11105074049100120 составило в сумме 95 932,82 тыс. рублей или 57,4 % от утвержденных бюджетных назначений, отклонение составило в сумме (–) 71 230,11 тыс. рублей.</a:t>
            </a:r>
          </a:p>
          <a:p>
            <a:pPr indent="44767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виду несвоевременной оплаты арендных платежей за 4 квартал 2023 года со стороны основного арендатора муниципального имущества городского округа в лице ПАО «Камчатскэнерго» в размере 71 230,11 тыс. рублей, утвержденные бюджетные ассигнования по доходам бюджета по КБК 11105074049100120 не были исполнены в полном объеме.</a:t>
            </a:r>
          </a:p>
          <a:p>
            <a:pPr indent="447675" algn="just">
              <a:spcAft>
                <a:spcPts val="0"/>
              </a:spcAft>
              <a:tabLst>
                <a:tab pos="7175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Управлением не представлены отчеты об оценке рыночной стоимости арендной платы в отношении 6 договоров аренды имущества, в связи с чем в отношении данных договоров аренды имущества провести проверку достоверности расчета ежемесячной арендной платы не представилось возможным.</a:t>
            </a:r>
          </a:p>
          <a:p>
            <a:pPr indent="44767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Управлением сообщено, что отсутствие отчетов об оценке рыночной стоимости арендной платы в отношении объектов муниципального имущества городского округа, переданных по 6 договорам аренды связано исключительно их с утратой в процессе проведения мероприятий, связанных с реорганизацией органов администрации городского округа в 2021 году. </a:t>
            </a:r>
          </a:p>
          <a:p>
            <a:pPr indent="447675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локальных нормативных актах Управления норма, регламентирующая обязанность заказчика (УИЗО) </a:t>
            </a:r>
            <a:r>
              <a:rPr lang="ru-RU" sz="16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хранить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отчеты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оценке, не предусмотрена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447675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абзаца первого пункта 3 статьи 161 Налогового кодекса Российской Федерации, в отношении 4 договоров аренды имущества Управлением установлен размер арендной платы, определенный отчетами об оценке и включающий в себя НДС.</a:t>
            </a:r>
          </a:p>
          <a:p>
            <a:pPr indent="4476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выявленных нарушений, внесение изменений в данные договоры аренды недвижимого имущества не представляется возможным в виду того, что в соответствии с требованиями Гражданского кодекса Российской Федерации и Федерального закона от 26.07.2006 № 135-ФЗ «О защите конкуренции» не допускается изменение условий договора, заключенного на торгах, как по соглашению сторон, так и в одностороннем порядке.</a:t>
            </a: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Пояснениях к Акту от 18.10.2024 № 01-06-01/8718-Д/24 сообщено, что указанные замечания будут учтены в дальнейшей работе.</a:t>
            </a:r>
          </a:p>
          <a:p>
            <a:pPr indent="449263" algn="just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03" y="360790"/>
            <a:ext cx="10545399" cy="4723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303" y="1027482"/>
            <a:ext cx="115200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Перерасчет арендной платы с учетом изменения состава имущества казны городского округа, переданного по договору аренды имущества от 01.01.2012 № 1/ар-12 и по договору аренды имущества от 01.02.2011 № 06-02/02 с ПАО «Камчатскэнерго», Управлением не производится, что в целом приводит к недостоверности расчета арендной платы по договору аренды имущества от 01.01.2012 № 1/ар-12 и по договору аренды имущества от 01.02.2011 № 06-02/02.</a:t>
            </a:r>
          </a:p>
          <a:p>
            <a:pPr indent="447675" algn="just">
              <a:spcAft>
                <a:spcPts val="0"/>
              </a:spcAft>
              <a:tabLst>
                <a:tab pos="1169988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Управлением, с целью постановки объектов муниципальной собственности на государственный кадастровый учет, координированию объектов, ежегодно заключаются муниципальные контракты на проведение кадастровых работ. По результатам выполненных работ, характеристики объектов и их состав уточняются дополнительными соглашениями к договорам аренды, заключенными с ПАО «Камчатскэнерго». Кроме того, с целью актуализации состава имущества муниципальной собственности проводились совместные с ПАО «Камчатскэнерго» инвентаризации.</a:t>
            </a:r>
          </a:p>
          <a:p>
            <a:pPr indent="447675" algn="just">
              <a:spcAft>
                <a:spcPts val="0"/>
              </a:spcAft>
              <a:tabLst>
                <a:tab pos="1169988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Перерасчеты арендной платы с учетом изменений состава имущества казны городского округа, включенного в общую массу имущества, переданного по договору аренды имущества от 27.06.2007 № 23/ар-07, по договору аренды муниципального имущества от 01.01.2012 № 1/ар-12, по договору аренды имущества от 01.02.2011 № 06-02/02, не производятся в связи с тем, что размер арендной платы относится к существенным условиям договора аренды.</a:t>
            </a:r>
          </a:p>
        </p:txBody>
      </p:sp>
    </p:spTree>
    <p:extLst>
      <p:ext uri="{BB962C8B-B14F-4D97-AF65-F5344CB8AC3E}">
        <p14:creationId xmlns:p14="http://schemas.microsoft.com/office/powerpoint/2010/main" val="18793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95" y="567577"/>
            <a:ext cx="11537576" cy="5734611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для проведения контрольного мероприятия: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1.1.4 плана деятельности Контрольно-счетной палаты Петропавловск-Камчатского городского округа  на 2024 год, утвержденного приказом Контрольно-счетной палаты от 15.12.2023 №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57-КСП.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на основании акта о результатах проведения контрольного мероприятия от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04.10.2024 №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01-06/12-1.1.4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мероприятия: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за своевременностью и полнотой поступления в бюджет городского округа доходов от сдачи в аренду имущества, составляющего казну городских округов (за исключением земельных участков), поступления доходов от использования имущества, находящегося в собственности городских округов (за исключением имущества муниципальных бюджетных и автономных учреждений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endParaRPr lang="ru-RU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мероприятия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контроля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муниципального имущества, переданного городским округом в аренду (за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9638" y="5931017"/>
            <a:ext cx="696285" cy="926983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03" y="324505"/>
            <a:ext cx="10545399" cy="4723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303" y="707665"/>
            <a:ext cx="115290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На основании приказа УИЗО от 19.08.2024 № ОРД-06/1612/24 включен в состав муниципальной собственности городского округа объект нефинансовых активов – иное движимое имущество (материальные запасы): металлический лом, согласно приложению 2 к приказу, балансовой стоимостью 5 (пять) рублей 15 копеек (стоимость за одну тонну металлического лома – 1 (один) рубль 00 копеек), черный металл 5,15 тонн (пункт 1.3. раздел 1 приказа).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Пунктом 3 статьи 3 Решения от 06.03.2013 № 41-нд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порядке приватизации имущества, находящегося в муниципальной собственности Петропавловск-Камчатского городского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округа»,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 порядок планирования приватизации муниципального имущества, в соответствии с которым разработка проекта Прогнозного плана приватизации на плановый период осуществляется в срок до 1 августа.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 объект движимого имущества «Металлический лом», весом 5,15 тонны, включенный в состав муниципальной собственности 19.08.2024 не нашел своего отражения в прогнозном плане приватизации муниципального имущества городского округа на 2024 и плановый период 2025-2026.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	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техническими ошибками, в 2023 году по дебету счета 205.21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некорректно отражена дебиторская задолженность по контрагенту Духовно-благотворительный центр Ради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Честныя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Иконы Божией Матери именуемой «Нечаянная радость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размере 165,47 тыс. рублей и по контрагенту ООО «Реальная Камчатка» в размере 302,99 тыс. рублей.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Технические ошибки были исправлены Управлением в 2024 году, на конец 2023 года данные суммы задолженности нашли свое отражение по КБК 11105074049200120 в Сведениях о дебиторской и кредиторской задолженности (форма 0503169), что подтверждается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оборотно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-сальдовой ведомостью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счету 205.21 за 2023 год (в разрезе КБК 11105074049200120), соответственно, Управлением допущено нарушение пункта 167 Инструкции № 191н и данные, представленные в Сведениях (форма 0503169) по КБК 11105074049200120 являются недостоверными. 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Управлению следует произвести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об изменении показателей вступительного баланса 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Сведениях об изменении остатков </a:t>
            </a:r>
            <a:r>
              <a:rPr lang="ru-RU" sz="16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валюты баланса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(форма 0503173) в текущем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 (за 2024 год),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которых будут подтверждены соответствующими регистрами бухгалтерского учета: Журналами операций по исправлению ошибок прошлых лет (форма 0504071), Журналами операций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межотчетного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периода (форма 0504071) (в части пересчета показателей отчетности – пояснениями в текстовой части Пояснительной записки (форма 0503160).</a:t>
            </a:r>
          </a:p>
        </p:txBody>
      </p:sp>
    </p:spTree>
    <p:extLst>
      <p:ext uri="{BB962C8B-B14F-4D97-AF65-F5344CB8AC3E}">
        <p14:creationId xmlns:p14="http://schemas.microsoft.com/office/powerpoint/2010/main" val="15805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04" y="337247"/>
            <a:ext cx="10545399" cy="4723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304" y="820245"/>
            <a:ext cx="1151107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Согласно Сведениям (форма 0503169), сумма дебиторской задолженности на конец отчетного периода по КБК 11105074049200120 и КБК 11105074049100120 составила в размере 605 721,00 тыс. рублей (600 049,02 + 5 671,98), из них общая сумма начислений доходов будущих периодов (на период 2024-2026 годов) по дебету счета 205.21 и кредиту счета 401.40 в 2023 году составила 499 249,32 тыс. рублей, а именно:</a:t>
            </a:r>
          </a:p>
          <a:p>
            <a:pPr lvl="1" indent="-9525" algn="just">
              <a:buFont typeface="Wingdings" panose="05000000000000000000" pitchFamily="2" charset="2"/>
              <a:buChar char="ü"/>
              <a:tabLst>
                <a:tab pos="806450" algn="l"/>
              </a:tabLs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КБК 11105074049200120 в сумме 5 542,53 тыс. рублей (2 139,76 тыс. рублей на 2024 год, 1 867,26 тыс.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  <a:p>
            <a:pPr marL="0" lvl="1" algn="just">
              <a:tabLst>
                <a:tab pos="806450" algn="l"/>
              </a:tabLs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год, 1 535,51 тыс. рублей на 2026 год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1" indent="-9525" algn="just">
              <a:buFont typeface="Wingdings" panose="05000000000000000000" pitchFamily="2" charset="2"/>
              <a:buChar char="ü"/>
              <a:tabLst>
                <a:tab pos="806450" algn="l"/>
              </a:tabLs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КБК 11105074049100120 в сумме 493 706,79 тыс. рублей (164 568,93 тыс. рублей ежегодно).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нарушение требований пункта 167 Инструкции № 191н,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Сведениях о дебиторской и кредиторской задолженности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(форма 0503169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графах 3, 10, 13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долгосрочной задолженности (задолженности, срок исполнения которой на отчетную дату превышает 12 месяцев) за 2023 год Управлением не отражена. </a:t>
            </a: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Управлению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составлении бухгалтерской отчетности текущего периода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2024 год) необходимо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осуществить корректировку дебиторской задолженности с учетом рекомендаций КСП и не допущения данных нарушений в соответствии с требованиями пункта 167 Инструкции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191н в дальнейшем.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7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структуре рассматриваемой дебиторской задолженности по состоянию на 01.01.2023 наибольшая доля задолженности приходится на контрагента ПАО «Камчатскэнерго» в размере 35 139,72 тыс. рублей по 5 договорам аренды муниципального имущества (объектов теплоснабжения).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виду отсутствия документов, установленных Решением от 28.08.2013 № 108-нд, до настоящего времени не представляется возможным устранить имеющуюся задолженность с ПАО «Камчатскэнерго» в пользу Управления в размере 35 139,72 тыс. рублей. </a:t>
            </a:r>
          </a:p>
          <a:p>
            <a:pPr indent="447675" algn="just">
              <a:spcAft>
                <a:spcPts val="0"/>
              </a:spcAft>
              <a:tabLst>
                <a:tab pos="806450" algn="l"/>
              </a:tabLst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состоянию на 01.10.2024 дебиторская задолженность ПАО «Камчатскэнерго» в размере 35 139,72 тыс. рублей числится на счете 205.21.</a:t>
            </a:r>
          </a:p>
        </p:txBody>
      </p:sp>
    </p:spTree>
    <p:extLst>
      <p:ext uri="{BB962C8B-B14F-4D97-AF65-F5344CB8AC3E}">
        <p14:creationId xmlns:p14="http://schemas.microsoft.com/office/powerpoint/2010/main" val="34099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03" y="402642"/>
            <a:ext cx="10545399" cy="4723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58581" y="638824"/>
            <a:ext cx="10946608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lvl="0" indent="407988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303" y="875005"/>
            <a:ext cx="115200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дебиторская задолженность ПАО «Камчатскэнерго» перед Управлением по состоянию на 01.01.2024 составляла 71 230,11 тыс. рублей (без учета пени), кредиторская задолженность по данному контрагенту отсутствует.</a:t>
            </a:r>
          </a:p>
          <a:p>
            <a:pPr indent="447675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УИЗО предпринимались меры досудебного урегулирования споров с ПАО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Камчатскэнерго»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неустойки (пени).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Взыскание неустойки (пени) в 2024 году, в соответствии с требованиями пунктов 4.2. Договоров аренды, заключенных с ПАО «Камчатскэнерго» в судебном порядке, не производилось. </a:t>
            </a:r>
          </a:p>
          <a:p>
            <a:pPr indent="447675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проведения контрольного мероприятия отделом имущественных отношений УИЗО в адрес начальника юридического отдела УИЗО подготовлена служебная записка о необходимости проведения мероприятий по взысканию неустойки (пени) образовавшейся за октябрь, ноябрь, декабрь 2023 года, в отношении 21 договора аренды, заключенных с ПАО «Камчатскэнерго», в сумме 2 633,92 тыс. рублей по состоянию на 07.05.2024.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477" y="1303700"/>
            <a:ext cx="10756004" cy="514236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71091" y="6223828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8588" y="324515"/>
            <a:ext cx="8373036" cy="402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результатам контрольного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58588" y="727103"/>
            <a:ext cx="11501718" cy="4629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47675" algn="just">
              <a:lnSpc>
                <a:spcPct val="70000"/>
              </a:lnSpc>
              <a:spcBef>
                <a:spcPts val="1200"/>
              </a:spcBef>
              <a:buNone/>
              <a:tabLst>
                <a:tab pos="542925" algn="l"/>
              </a:tabLst>
            </a:pPr>
            <a:r>
              <a:rPr lang="ru-RU" sz="15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5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 направить для сведения: </a:t>
            </a:r>
          </a:p>
          <a:p>
            <a:pPr marL="0" lvl="0" indent="447675" algn="just">
              <a:lnSpc>
                <a:spcPct val="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Городскую Думу Петропавловск-Камчатского городского округа;</a:t>
            </a:r>
          </a:p>
          <a:p>
            <a:pPr marL="0" lvl="0" indent="447675" algn="just">
              <a:lnSpc>
                <a:spcPct val="5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42925" algn="l"/>
              </a:tabLst>
            </a:pP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ременно исполняющему полномочия Главы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округа.</a:t>
            </a:r>
          </a:p>
          <a:p>
            <a:pPr marL="0" lvl="0" indent="447675" algn="just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Управление имущественных и земельных отношений администрации Петропавловск-Камчатского городского округа для принятия мер </a:t>
            </a:r>
            <a:r>
              <a:rPr lang="ru-RU" sz="15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5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предотвращению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нанесения материального ущерба городскому округу, по привлечению к ответственности должностных лиц, виновных в допущенных нарушениях, а также мер по пресечению, устранению и предупреждению нарушений.</a:t>
            </a:r>
          </a:p>
          <a:p>
            <a:pPr marL="0" lvl="0" indent="447675" algn="just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о результатах контрольного мероприятия временно исполняющему полномочия Главы Петропавловск-Камчатского городского округа.</a:t>
            </a:r>
          </a:p>
          <a:p>
            <a:pPr marL="0" lvl="0" indent="447675" algn="just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исполняющему обязанности заместителя Главы администрации Петропавловск-Камчатского городского округа – начальнику Контрольного Управления администрации Петропавловск-Камчатского городского округа о результатах проведенного контрольного мероприятия в части касающейся выборочного визуального осмотра предоставленного в аренду имущества, составляющего казну Петропавловск-Камчатского городского округа (за исключением земельных участков), в соответствии с требованиями, установленными Решением Городской Думы Петропавловск-Камчатского городского округа от 05.07.2016 № 453-нд.</a:t>
            </a:r>
          </a:p>
          <a:p>
            <a:pPr marL="0" lvl="0" indent="447675" algn="just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заместителю Главы администрации Петропавловск-Камчатского городского округа – руководителю Управления финансов администрации Петропавловск-Камчатского городского округа о результатах проведенного контрольного мероприятия в части касающейся некорректных данных, представленных в бюджетной отчетности Управления имущественных и земельных отношений администрации Петропавловск-Камчатского городского округа за 2023 год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47675" algn="just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информационное письмо руководителю Управления архитектуры и градостроительства администрации Петропавловск-Камчатского городского округа о результатах проведения контрольного мероприятия в части касающейся разработки документации по планировке территории, включающей земельные участки, расположенные в г. Петропавловске-Камчатском на ш. </a:t>
            </a:r>
            <a:r>
              <a:rPr lang="ru-RU" sz="15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Халактырском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47675" algn="just">
              <a:lnSpc>
                <a:spcPct val="7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письмо генеральному директору </a:t>
            </a:r>
            <a:r>
              <a:rPr lang="ru-RU" sz="15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«Камчатскэнерго</a:t>
            </a:r>
            <a: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 результатах проведенного контрольного мероприятия в части касающейся анализа полноты и своевременности перечислений в бюджет Петропавловск-Камчатского городского округа доходов от сдачи в аренду имущества, составляющего казну городских округов (за исключением земельных участков).</a:t>
            </a:r>
          </a:p>
        </p:txBody>
      </p:sp>
    </p:spTree>
    <p:extLst>
      <p:ext uri="{BB962C8B-B14F-4D97-AF65-F5344CB8AC3E}">
        <p14:creationId xmlns:p14="http://schemas.microsoft.com/office/powerpoint/2010/main" val="29572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1" y="287676"/>
            <a:ext cx="11726944" cy="6402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1096665"/>
            <a:ext cx="1613431" cy="1550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5422" y="2532554"/>
            <a:ext cx="11223056" cy="14773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330" y="4477765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693" y="567577"/>
            <a:ext cx="11537577" cy="6380703"/>
          </a:xfrm>
        </p:spPr>
        <p:txBody>
          <a:bodyPr>
            <a:noAutofit/>
          </a:bodyPr>
          <a:lstStyle/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Проверяемый период: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(иные периоды в случае необходимости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контроля: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земельных отношений администрации Петропавловск-Камчатского городского округа – муниципальное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учреждение*.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Срок проведения контрольного мероприятия: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07.08.2024 по 04.10.2024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Наличие пояснений и/или замечаний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от Управления имущественных и земельных отношений администрации Петропавловск-Камчатского городского округа – муниципальное учреждение на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результатах проведения контрольного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от 18.10.2024 № 01-06-01/8718-Д/24 (Заключение КСП от 25.10.2024, исх. от 25.10.2024 № 01-КСП-01/20838-Д/24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447675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Объем проверенных средств и/или имущества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97 800,55 тыс. 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7675" algn="just">
              <a:buNone/>
            </a:pP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Результаты контрольного мероприятия: </a:t>
            </a:r>
          </a:p>
          <a:p>
            <a:pPr marL="0" indent="447675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«Проверка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сдачи в аренду имущества, составляющего казну городских округов (за исключением земельных участков), поступления доходов от использования имущества, находящегося в собственности городских округов (за исключением имущества муниципальных бюджетных и автономных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учреждений)» за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(иные периоды в случае необходимости).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2913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*Далее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Управление,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имущественных и земельных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отношений, УИЗО.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indent="400050" algn="just">
              <a:lnSpc>
                <a:spcPct val="100000"/>
              </a:lnSpc>
              <a:spcBef>
                <a:spcPts val="400"/>
              </a:spcBef>
              <a:buNone/>
              <a:tabLst>
                <a:tab pos="271463" algn="l"/>
              </a:tabLst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9638" y="5931017"/>
            <a:ext cx="696285" cy="926983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59" y="333058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0659" y="1234677"/>
            <a:ext cx="11461385" cy="5357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47675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Городской Думы ПКГО от 28.08.2013 № 108-нд* утвержден порядок предоставления в аренду объектов муниципального нежилого фонда в городском округе.</a:t>
            </a:r>
          </a:p>
          <a:p>
            <a:pPr marL="0" lvl="1" indent="447675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анализе Решения Городской Думы ПКГО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28.08.2013 № 108-нд установлено, что часть 2 статьи 2 Решения Городской Думы ПКГО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28.08.2013 № 108-нд приведена в соответствие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Думы ПКГО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30.08.2024 № 149-нд, или через 334 календарных дня со дня утверждения Порядка от 21.03.2023 № 147/23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447675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актуальных договоров аренды имущества, составляющего казну городского округа в 2023 году, составило 40 единиц, из них: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аренды имущества, составляющего казну городского округа заключены в 2023 году с субъектами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среднего предпринимательства;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447675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(включая арендатора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акционерное общество энергетики и электрификации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амчатскэнерго»)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аренды имущества, составляющего казну городского округа, заключены в иные периоды, срок действия которых распространялся на период 2023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1" indent="169863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</a:p>
          <a:p>
            <a:pPr marL="0" lvl="1" indent="442913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*Здесь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далее – Решение Городской Думы ПКГО от 28.08.2013 № 108-нд «О порядке предоставления в аренду объектов муниципального нежилого фонда в Петропавловск-Камчатском городском округе».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300636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9624" y="772999"/>
            <a:ext cx="11466708" cy="5521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447675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договорах аренды объектов: Нежилое помещение. «Котельная», ш.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Халактырское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в/городок № 2 (площадь 260,0 кв. м), кадастровый номер 41:01:0000000:490; Нежилое здание. Нежилое, КТП ВАИ, ш.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Халактырское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в/г 7х, (площадь 89,5 кв.м.), кадастровый № 41:01:0000000:53, заключенных с субъектами МСП, отсутствует информация о целевом назначении, передаваемого арендатору имущества, составляющего казну городского округа, или сведения об универсальности использования, передаваемого арендатору имущества, составляющего казну городского округа. Управлением в Пояснениях к Акту от 18.10.2024 № 01-06-01/8718-Д/24 сообщено, что указанные замечания будут учтены в дальнейшей работе.</a:t>
            </a:r>
            <a:endPara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80000"/>
              </a:lnSpc>
              <a:buNone/>
              <a:tabLst>
                <a:tab pos="717550" algn="l"/>
              </a:tabLst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требований Гражданского кодекса Российской Федерации, части 2 статьи 19 Федерального закона от 13.07.2015 № 218-ФЗ «О государственной регистрации недвижимости», Решения от 05.07.2016                № 453-нд «О порядке управления и распоряжения имуществом, находящимся в собственности Петропавловск-Камчатского городского округа» выявлено отсутствие государственной регистрации 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 договоров аренды объектов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заключенных в 2023 году с субъектами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80000"/>
              </a:lnSpc>
              <a:buNone/>
              <a:tabLst>
                <a:tab pos="62865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«Часть нежилого здания. Здание гараж. ул. Никольская сопка», кадастровый № 41:01:0000000:1555; </a:t>
            </a:r>
          </a:p>
          <a:p>
            <a:pPr marL="0" indent="447675" algn="just">
              <a:lnSpc>
                <a:spcPct val="80000"/>
              </a:lnSpc>
              <a:buNone/>
              <a:tabLst>
                <a:tab pos="62865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«Нежилое здание. Склад-холодильник. ул. Пограничная, д. 58, стр. 9», кадастровый № 41:01:0010126:3058.</a:t>
            </a:r>
          </a:p>
          <a:p>
            <a:pPr marL="0" indent="447675" algn="just">
              <a:lnSpc>
                <a:spcPct val="80000"/>
              </a:lnSpc>
              <a:buNone/>
              <a:tabLst>
                <a:tab pos="628650" algn="l"/>
              </a:tabLs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проведения контрольного мероприятия проведена государственная регистрация договора аренды недвижимого имущества от 25.11.2023 № 2-АА/23 объекта нежилого здания. Склад-холодильник. ул. Пограничная, д. 58, стр. 9.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второму объекту Управлением представлены Пояснения к Акту, согласно которых провести мероприятия по его регистрации не представляется возможным в связи с расторжением договора аренды недвижимого имущества.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362074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9624" y="876056"/>
            <a:ext cx="11483788" cy="5435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47675" algn="just">
              <a:lnSpc>
                <a:spcPct val="85000"/>
              </a:lnSpc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анализа договора аренды муниципального имущества от 01.01.2012 № 1/ар-12 с ОАО «Камчатскэнерго», установлено, что ранее по результатам рассмотрения дела о нарушении антимонопольного законодательства, на основании решения по делу № 21-05/04-15А, Комиссия УФАС по Камчатскому краю 09.04.2015 выдала Комитету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управлению имуществом администрации городского округа предписание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нарушении антимонопольного законодательства, выразившемся в предоставлении муниципальной преференции ОАО «Камчатскэнерго» с 01.01.2013 в нарушение требования статьи 17.1 Федерального закона от 26.07.2006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№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135-ФЗ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конкуренции»,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согласования преференции УФАС по Камчатскому краю от 14.10.2011 № 1891/06, пункта 1.3 договора от 01.01.2012 № 1/ар-12, путем передачи объектов теплоснабжения, являющихся муниципальной собственностью в количестве 263 объекта без проведения процедуры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торгов. </a:t>
            </a:r>
          </a:p>
          <a:p>
            <a:pPr marL="0" lvl="0" indent="447675" algn="just">
              <a:lnSpc>
                <a:spcPct val="85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предписание УФАС по Камчатскому краю по делу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21-05/04-15А от 09.04.2015 не исполнено органами администрации городского округа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установленный срок и по настоящее время.</a:t>
            </a:r>
          </a:p>
          <a:p>
            <a:pPr marL="0" indent="447675" algn="just">
              <a:lnSpc>
                <a:spcPct val="85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04.10.2024 концессионные соглашения субъектом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Камчатским краем с участием администрации ПКГО в отношении перечня объектов недвижимого и движимого имущества, утвержденных Распоряжением от 31.01.2023 № 13-р, Распоряжением от 25.01.2024 № 7-р не заключены, возврат объектов муниципальной собственности, находящихся в пользовании и владении ПАО «Камчатскэнерго» в ведение Управления имущественных и земельных отношений не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произведен. </a:t>
            </a:r>
          </a:p>
          <a:p>
            <a:pPr marL="0" indent="447675" algn="just">
              <a:lnSpc>
                <a:spcPct val="85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предпринимаются все необходимые меры, направленные на исполнение предписания УФАС от 09.04.2015 по делу № 21-05/04-15А, а также Федерального закона от 21.07.2005 №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115-ФЗ «О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концессионных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соглашениях».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7675" algn="just">
              <a:buNone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338592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49624" y="954405"/>
            <a:ext cx="11476460" cy="5728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47675" algn="just">
              <a:spcBef>
                <a:spcPts val="50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29.08.2024 по 11.09.2024 на основании пункта 3.2. программы проведения контрольного мероприятия, утвержденной Приказом Контрольно-счетной палаты от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31.07.2024 №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28-км, КСП совместно с депутатами Городской Думы городского округа и сотрудниками Управления имущественных и земельных отношений с целью объективной оценки использования, обеспечения сохранности муниципального имущества, составляющего казну городского округа, переданного арендаторам в рамках заключенных договоров аренды проведен визуальный осмотр муниципального имущества в рамках контрольного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мероприятия. Акт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визуального осмотра и обмеров подписан членами комиссии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12.09.2024.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4" y="2750516"/>
            <a:ext cx="4183765" cy="293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Ali\Downloads\WhatsApp Image 2024-08-30 at 15.36.33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352" y="2750516"/>
            <a:ext cx="4022903" cy="285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EAnoprienko\Downloads\Фотографии iCloud от этого пользователя (Елизавета Аноприенко)\Фотографии iCloud от этого пользователя (Елизавета Аноприенко)\IMG_9787.JPE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/>
          <a:stretch/>
        </p:blipFill>
        <p:spPr bwMode="auto">
          <a:xfrm>
            <a:off x="4642629" y="2750516"/>
            <a:ext cx="2890450" cy="293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57461" y="5704277"/>
            <a:ext cx="3768090" cy="323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«Нежилое. Магазин. ул. Попова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92423" y="5681197"/>
            <a:ext cx="3794760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«Нежилое помещение ул. </a:t>
            </a:r>
            <a:r>
              <a:rPr lang="ru-RU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Доватора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31, пом. 3»</a:t>
            </a:r>
            <a:endParaRPr lang="ru-RU" sz="1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56246" y="5683155"/>
            <a:ext cx="2863215" cy="700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«Нежилые помещения </a:t>
            </a:r>
            <a:endPara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10, 12 цокольного этажа </a:t>
            </a:r>
            <a:endPara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жилом доме. ул. Звездная, д. 4/1»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4701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65" y="362890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13765" y="835253"/>
            <a:ext cx="11537496" cy="5703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447675" algn="just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осмотр муниципального имущества городского округа, переданного субъектам МСП и ПАО «Камчатскэнерго», показал, что арендаторами в целом выполняются условия заключенных договоров аренды недвижимого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имущества. Вместе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тем,  выявлен ряд нарушений, касающихся объектов муниципального имущества, переданных по договорам аренды недвижимого имущества, а именно: </a:t>
            </a:r>
          </a:p>
          <a:p>
            <a:pPr marL="0" indent="447675" algn="just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Проверкой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установлено, что объект «Нежилое помещение поз. 13 второго этажа в здании котельной 103 квартал, ул.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Бохняка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10а», переданный ИП Кравченко С.А. по договору аренды имущества от 28.01.2011 № 09/74, входит в состав общей площади здания котельной 103 квартала по ул.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Бохняка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10а, которая согласно выписки из ЕГРН составляет 1 094,6 кв. м. и полностью передано ПАО «Камчатскэнерго» по договору аренды имущества от 01.02.2011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№ 06-02/02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Управлением в отношении указанного объекта запланировано проведение работ по исключению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задвоения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сдачи в аренду позиции 13 второго этажа объекта, со сроком проведения работ – 1 квартал 2025 года. </a:t>
            </a: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47675" algn="just">
              <a:lnSpc>
                <a:spcPct val="80000"/>
              </a:lnSpc>
              <a:spcBef>
                <a:spcPts val="500"/>
              </a:spcBef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осмотре объекта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«Нежилые помещения поз. 1-6 подвала; поз.1-12, 15-20 первого этажа; поз. 1-14 второго этажа; поз. 1-11 третьего этажа в здании котельной 103 квартал, ул.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Бохняка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10а», переданного ПАО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«Камчатскэнерго»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аренды имущества от 01.02.2011 №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06-02/02 установлено, что нежилое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поз. 12 второго этажа с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года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пустующим и не используется </a:t>
            </a:r>
            <a:r>
              <a:rPr lang="ru-RU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Обществом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настоящее время. </a:t>
            </a:r>
          </a:p>
          <a:p>
            <a:pPr marL="44450" indent="400050" algn="just">
              <a:spcBef>
                <a:spcPts val="500"/>
              </a:spcBef>
              <a:buNone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7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EAnoprienko\AppData\Local\Microsoft\Windows\INetCache\Content.Word\959a523f-80cb-426e-bdca-1c44628447bf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4" y="3965795"/>
            <a:ext cx="3182157" cy="248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EAnoprienko\AppData\Local\Microsoft\Windows\INetCache\Content.Word\99f5aeca-14fb-438f-9bab-c78ecaf824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63" y="3962628"/>
            <a:ext cx="2569696" cy="242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EAnoprienko\Downloads\WhatsApp Image 2024-09-12 at 15.00.52 (1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38" y="3965795"/>
            <a:ext cx="3393452" cy="242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EAnoprienko\Downloads\WhatsApp Image 2024-09-12 at 15.21.57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15" y="3965795"/>
            <a:ext cx="2205872" cy="232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22968" y="6089716"/>
                <a:ext cx="2168166" cy="49244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Нежилое помещение поз.12 второго этажа (</a:t>
                </a:r>
                <a:r>
                  <a:rPr lang="en-US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129,4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3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968" y="6089716"/>
                <a:ext cx="2168166" cy="492443"/>
              </a:xfrm>
              <a:prstGeom prst="rect">
                <a:avLst/>
              </a:prstGeom>
              <a:blipFill>
                <a:blip r:embed="rId7"/>
                <a:stretch>
                  <a:fillRect l="-281" t="-1235" r="-1404" b="-9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94828" y="5959314"/>
                <a:ext cx="2309566" cy="49244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Нежилое помещение поз.13 второго этажа (</a:t>
                </a:r>
                <a:r>
                  <a:rPr lang="en-US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ru-RU" sz="1300" b="0" i="0" smtClean="0">
                        <a:latin typeface="Cambria Math" panose="02040503050406030204" pitchFamily="18" charset="0"/>
                      </a:rPr>
                      <m:t>3,9 </m:t>
                    </m:r>
                    <m:sSup>
                      <m:sSup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300" i="1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1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13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28" y="5959314"/>
                <a:ext cx="2309566" cy="492443"/>
              </a:xfrm>
              <a:prstGeom prst="rect">
                <a:avLst/>
              </a:prstGeom>
              <a:blipFill>
                <a:blip r:embed="rId8"/>
                <a:stretch>
                  <a:fillRect t="-1250" b="-1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5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73" y="320703"/>
            <a:ext cx="10809799" cy="47236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результатам контрольного мероприятия: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06400" y="812117"/>
            <a:ext cx="11190098" cy="5655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47675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«Нежилое здание «Котельная», ш.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Халактырское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в/г №2», переданный ИП Краснонос Н.К. по договору аренды имущества от 13.06.2006 № 2576 под столярный цех. Фактически арендатором задействована вся общая площадь здания, а именно 464,0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или на 204,0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больше, чем передано в аренду, что является нарушением пункта 1.1. раздела 1 вышеуказанного договора. Соответственно, бюджет городского округа недополучал доходы от сдачи в аренду имущества, составляющего казну городских округов (за исключением земельных участков) в период с 23.12.2019, или порядка 3,5 лет.</a:t>
            </a:r>
          </a:p>
          <a:p>
            <a:pPr marL="0" indent="447675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Управлением в отношении указанного объекта запланированы мероприятия по организации проведения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 заключения договора аренды в отношении помещений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площадью 204,0 кв.м., в соответствии с требованиями Федерального закона от 26.07.2006 №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135-ФЗ «О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конкуренции»,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29.07.1998 № 135-ФЗ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оценочной деятельности в Российской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ФАС от 21.03.2023 № 147/23, с ориентировочным сроком – первое полугодие 2025 года.</a:t>
            </a:r>
          </a:p>
          <a:p>
            <a:pPr marL="361950" indent="350838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350838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 algn="just">
              <a:buNone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" lvl="0" indent="407988">
              <a:buNone/>
            </a:pP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>
              <a:buNone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 indent="0" algn="just">
              <a:buNone/>
            </a:pP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14325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EAnoprienko\Downloads\Фотографии iCloud от этого пользователя (Елизавета Аноприенко)\Фотографии iCloud от этого пользователя (Елизавета Аноприенко)\IMG_972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25115"/>
            <a:ext cx="3807144" cy="258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EAnoprienko\Downloads\Фотографии iCloud от этого пользователя (Елизавета Аноприенко)\Фотографии iCloud от этого пользователя (Елизавета Аноприенко)\IMG_9729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28" y="3781426"/>
            <a:ext cx="3066098" cy="270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EAnoprienko\Downloads\Фотографии iCloud от этого пользователя (Елизавета Аноприенко)\Фотографии iCloud от этого пользователя (Елизавета Аноприенко)\IMG_9730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38" y="3781428"/>
            <a:ext cx="3275648" cy="276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74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7222</TotalTime>
  <Words>2660</Words>
  <Application>Microsoft Office PowerPoint</Application>
  <PresentationFormat>Широкоэкранный</PresentationFormat>
  <Paragraphs>389</Paragraphs>
  <Slides>24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Corbel</vt:lpstr>
      <vt:lpstr>Times New Roman</vt:lpstr>
      <vt:lpstr>Wingdings</vt:lpstr>
      <vt:lpstr>Базис</vt:lpstr>
      <vt:lpstr>ОТЧЕТ о результатах контрольного мероприятия  мероприятия</vt:lpstr>
      <vt:lpstr>Презентация PowerPoint</vt:lpstr>
      <vt:lpstr>Презентация PowerPoint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Презентация PowerPoint</vt:lpstr>
      <vt:lpstr>Презентация PowerPoint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Выводы по результатам контрольного мероприятия: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Аноприенко Елизавета Дмитриевна</cp:lastModifiedBy>
  <cp:revision>622</cp:revision>
  <cp:lastPrinted>2024-10-31T02:00:42Z</cp:lastPrinted>
  <dcterms:created xsi:type="dcterms:W3CDTF">2022-03-02T21:34:15Z</dcterms:created>
  <dcterms:modified xsi:type="dcterms:W3CDTF">2024-11-01T03:10:35Z</dcterms:modified>
</cp:coreProperties>
</file>