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8" r:id="rId1"/>
  </p:sldMasterIdLst>
  <p:notesMasterIdLst>
    <p:notesMasterId r:id="rId44"/>
  </p:notesMasterIdLst>
  <p:sldIdLst>
    <p:sldId id="312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14" r:id="rId10"/>
    <p:sldId id="313" r:id="rId11"/>
    <p:sldId id="346" r:id="rId12"/>
    <p:sldId id="315" r:id="rId13"/>
    <p:sldId id="319" r:id="rId14"/>
    <p:sldId id="347" r:id="rId15"/>
    <p:sldId id="348" r:id="rId16"/>
    <p:sldId id="349" r:id="rId17"/>
    <p:sldId id="350" r:id="rId18"/>
    <p:sldId id="320" r:id="rId19"/>
    <p:sldId id="321" r:id="rId20"/>
    <p:sldId id="323" r:id="rId21"/>
    <p:sldId id="324" r:id="rId22"/>
    <p:sldId id="322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6" r:id="rId31"/>
    <p:sldId id="333" r:id="rId32"/>
    <p:sldId id="334" r:id="rId33"/>
    <p:sldId id="353" r:id="rId34"/>
    <p:sldId id="352" r:id="rId35"/>
    <p:sldId id="354" r:id="rId36"/>
    <p:sldId id="355" r:id="rId37"/>
    <p:sldId id="356" r:id="rId38"/>
    <p:sldId id="357" r:id="rId39"/>
    <p:sldId id="359" r:id="rId40"/>
    <p:sldId id="338" r:id="rId41"/>
    <p:sldId id="360" r:id="rId42"/>
    <p:sldId id="362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1875B4"/>
    <a:srgbClr val="CC3300"/>
    <a:srgbClr val="0000FF"/>
    <a:srgbClr val="0066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187E5-296C-4EF0-84E3-D7BD9125A1DE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1898D-A9A9-40E1-B33D-1CECCB810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1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1898D-A9A9-40E1-B33D-1CECCB8106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18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1898D-A9A9-40E1-B33D-1CECCB8106C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739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71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55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24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666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2620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13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3992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76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30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21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0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19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33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81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4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41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42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25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9D63D30-0761-4B03-972B-17080DB0DD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9C8C90B-EE19-4019-BDB6-254CD3C8C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019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Петропавловск-Камчатский-герб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73" y="287812"/>
            <a:ext cx="1409700" cy="1362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6225" y="2057401"/>
            <a:ext cx="11601450" cy="5905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Контрольно-счетная палата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Петропавловск-Камчатского городского округа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225" y="2807813"/>
            <a:ext cx="11601450" cy="379301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Контрольное мероприятие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«Выборочная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целевого и эффективного использования средств бюджета Петропавловск-Камчатского городского округа в части исполнения инвестиционных мероприятий подпрограммы 1 «Переселение граждан из непригодного и аварийного жилищного фонда» муниципальной программы «Обеспечение доступным и комфортным жильем жителей Петропавловск-Камчатского городского округа» за 2022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1" y="276226"/>
            <a:ext cx="11772899" cy="514350"/>
          </a:xfrm>
        </p:spPr>
        <p:txBody>
          <a:bodyPr>
            <a:noAutofit/>
          </a:bodyPr>
          <a:lstStyle/>
          <a:p>
            <a:pPr algn="ctr"/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Запланированных объемах </a:t>
            </a:r>
            <a:r>
              <a:rPr lang="ru-RU" sz="17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ассигнований, предусмотренных Решением от 21.12.2022 № 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16-нд, </a:t>
            </a:r>
            <a:r>
              <a:rPr lang="ru-RU" sz="17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фактическом исполнении </a:t>
            </a:r>
            <a:r>
              <a:rPr lang="ru-RU" sz="17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средств 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</a:t>
            </a:r>
            <a:endParaRPr lang="ru-RU" sz="17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009603"/>
              </p:ext>
            </p:extLst>
          </p:nvPr>
        </p:nvGraphicFramePr>
        <p:xfrm>
          <a:off x="152402" y="971550"/>
          <a:ext cx="11772899" cy="5230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9797">
                  <a:extLst>
                    <a:ext uri="{9D8B030D-6E8A-4147-A177-3AD203B41FA5}">
                      <a16:colId xmlns:a16="http://schemas.microsoft.com/office/drawing/2014/main" val="3994630924"/>
                    </a:ext>
                  </a:extLst>
                </a:gridCol>
                <a:gridCol w="1846354">
                  <a:extLst>
                    <a:ext uri="{9D8B030D-6E8A-4147-A177-3AD203B41FA5}">
                      <a16:colId xmlns:a16="http://schemas.microsoft.com/office/drawing/2014/main" val="3554484472"/>
                    </a:ext>
                  </a:extLst>
                </a:gridCol>
                <a:gridCol w="1133662">
                  <a:extLst>
                    <a:ext uri="{9D8B030D-6E8A-4147-A177-3AD203B41FA5}">
                      <a16:colId xmlns:a16="http://schemas.microsoft.com/office/drawing/2014/main" val="228616276"/>
                    </a:ext>
                  </a:extLst>
                </a:gridCol>
                <a:gridCol w="1542860">
                  <a:extLst>
                    <a:ext uri="{9D8B030D-6E8A-4147-A177-3AD203B41FA5}">
                      <a16:colId xmlns:a16="http://schemas.microsoft.com/office/drawing/2014/main" val="398390570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2178156391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184819586"/>
                    </a:ext>
                  </a:extLst>
                </a:gridCol>
                <a:gridCol w="1400178">
                  <a:extLst>
                    <a:ext uri="{9D8B030D-6E8A-4147-A177-3AD203B41FA5}">
                      <a16:colId xmlns:a16="http://schemas.microsoft.com/office/drawing/2014/main" val="285732890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3459149558"/>
                    </a:ext>
                  </a:extLst>
                </a:gridCol>
                <a:gridCol w="714373">
                  <a:extLst>
                    <a:ext uri="{9D8B030D-6E8A-4147-A177-3AD203B41FA5}">
                      <a16:colId xmlns:a16="http://schemas.microsoft.com/office/drawing/2014/main" val="2917748954"/>
                    </a:ext>
                  </a:extLst>
                </a:gridCol>
              </a:tblGrid>
              <a:tr h="5422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Инвестиционные мероприятия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статья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Годовой объем бюджетных ассигнований на 2022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в 2022 году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Исполнено, в процентах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3046"/>
                  </a:ext>
                </a:extLst>
              </a:tr>
              <a:tr h="927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3929826"/>
                  </a:ext>
                </a:extLst>
              </a:tr>
              <a:tr h="4267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1179147"/>
                  </a:ext>
                </a:extLst>
              </a:tr>
              <a:tr h="156327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доступным и комфортным жильем жителей Петропавловск-Камчатского городского округа»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жилых помещений на первичном либо вторичном рынке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0211111020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152 412 666,74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152 412 666,74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151 215 004,33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151 215</a:t>
                      </a:r>
                      <a:r>
                        <a:rPr lang="en-US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04,33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6415501"/>
                  </a:ext>
                </a:extLst>
              </a:tr>
              <a:tr h="12278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Изъятие жилых помещений путем выкупа у собственников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0218787010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89 456 137,00</a:t>
                      </a:r>
                      <a:endParaRPr lang="ru-RU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89 456 137,00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86 569 837,00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86 569 837,00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0542987"/>
                  </a:ext>
                </a:extLst>
              </a:tr>
              <a:tr h="54247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241 868 803,74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241 868 803,74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237 784 841,33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237 784 841,33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9163096"/>
                  </a:ext>
                </a:extLst>
              </a:tr>
            </a:tbl>
          </a:graphicData>
        </a:graphic>
      </p:graphicFrame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-4253799" y="8477"/>
            <a:ext cx="206995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№ 3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52094" y="6382630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10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7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672" y="350628"/>
            <a:ext cx="1168016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исполнения подмероприятия «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жилых помещений на первичном либо вторичном рынке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году заключено 16 контрактов на общую сумму 91 454 587,69 рублей, и полностью оплачено 12 контрактов, заключенных и авансированных в 2021 году, на сумму 59 760 416,64 рублей.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данному подмероприятию предполагается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жилых помещений на первичном либо вторичном рынке и предоставление данных жилых помещений по договорам социального найма. 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Переселение граждан осуществляется путем предоставления выселяемому из жилого помещения гражданину-нанимателю другого жилого помещения по договору социального найма в соответствии со статьей 89 Жилищного кодекса Российской Федерации от 29.12.2004 № 188-ФЗ.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Муниципальной программой «Обеспечение доступным и комфортным жильем жителей Петропавловск-Камчатского городского округа» утвержден перечень многоквартирных домов, признанных аварийными и подлежащими сносу или реконструкции и перечень жилых помещений, признанных непригодными для проживания.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28 приобретенных квартир, заселены 16 квартир, по заселению 8 квартир проходит этап согласования в отделах Управления, трое нанимателей, проживающих в жилых помещениях, признанными непригодными, отказались заселяться в предоставленные жилые помещения, в связи с чем Управление обратилось в судебные органы о их понуждении, одна квартира в резерве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n-US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05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785" y="247650"/>
            <a:ext cx="11536363" cy="64389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95383"/>
              </p:ext>
            </p:extLst>
          </p:nvPr>
        </p:nvGraphicFramePr>
        <p:xfrm>
          <a:off x="200025" y="142874"/>
          <a:ext cx="11801473" cy="6670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850">
                  <a:extLst>
                    <a:ext uri="{9D8B030D-6E8A-4147-A177-3AD203B41FA5}">
                      <a16:colId xmlns:a16="http://schemas.microsoft.com/office/drawing/2014/main" val="1361720445"/>
                    </a:ext>
                  </a:extLst>
                </a:gridCol>
                <a:gridCol w="1975272">
                  <a:extLst>
                    <a:ext uri="{9D8B030D-6E8A-4147-A177-3AD203B41FA5}">
                      <a16:colId xmlns:a16="http://schemas.microsoft.com/office/drawing/2014/main" val="1327163938"/>
                    </a:ext>
                  </a:extLst>
                </a:gridCol>
                <a:gridCol w="1438535">
                  <a:extLst>
                    <a:ext uri="{9D8B030D-6E8A-4147-A177-3AD203B41FA5}">
                      <a16:colId xmlns:a16="http://schemas.microsoft.com/office/drawing/2014/main" val="621260308"/>
                    </a:ext>
                  </a:extLst>
                </a:gridCol>
                <a:gridCol w="1495487">
                  <a:extLst>
                    <a:ext uri="{9D8B030D-6E8A-4147-A177-3AD203B41FA5}">
                      <a16:colId xmlns:a16="http://schemas.microsoft.com/office/drawing/2014/main" val="1019085051"/>
                    </a:ext>
                  </a:extLst>
                </a:gridCol>
                <a:gridCol w="1739156">
                  <a:extLst>
                    <a:ext uri="{9D8B030D-6E8A-4147-A177-3AD203B41FA5}">
                      <a16:colId xmlns:a16="http://schemas.microsoft.com/office/drawing/2014/main" val="248709672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12352097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78141555"/>
                    </a:ext>
                  </a:extLst>
                </a:gridCol>
                <a:gridCol w="1476373">
                  <a:extLst>
                    <a:ext uri="{9D8B030D-6E8A-4147-A177-3AD203B41FA5}">
                      <a16:colId xmlns:a16="http://schemas.microsoft.com/office/drawing/2014/main" val="3324813727"/>
                    </a:ext>
                  </a:extLst>
                </a:gridCol>
              </a:tblGrid>
              <a:tr h="347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 закупки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контракт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оплачено, рублей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нанимателя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Ранее проживал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заселения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Основания заселения ***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1455628641"/>
                  </a:ext>
                </a:extLst>
              </a:tr>
              <a:tr h="437402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Поставка (приобретение) жилого помещения (квартиры) в строящемся многоквартирном доме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целях переселения граждан из непригодного и аварийного жилищного фонда (ПКГО).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Контракты заключены в 2022 году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665975"/>
                  </a:ext>
                </a:extLst>
              </a:tr>
              <a:tr h="31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(3-х ком. кв. не более 77,00 кв.м)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0138300000422000560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9 488 333,33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Федяева А.Б.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Ключевская, 17а – 10 *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27.12.2022 № 2905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29.12.2022 № 225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2757014205"/>
                  </a:ext>
                </a:extLst>
              </a:tr>
              <a:tr h="31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0138300000422000660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19.09.2022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4 832 984,4</a:t>
                      </a: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Шамонин Б.Н.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Свердлова,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– 17 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01.02.2023 № 145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02.02.2023 № 12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56961197"/>
                  </a:ext>
                </a:extLst>
              </a:tr>
              <a:tr h="31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0138300000422000661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19.09.2022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4 818 643,2</a:t>
                      </a: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Губенко М.В.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Рябиковская, 62а 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24.01.2023 № 73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30.01.2023 № 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1739081894"/>
                  </a:ext>
                </a:extLst>
              </a:tr>
              <a:tr h="31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(3-х ком. кв. не более 77,00 кв.м)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0138300000422000562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9 462 689,14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Семёнова Н.И.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Рябиковская, 33 – 8 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27.12.2022 № 2904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29.12.2022 № 224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724176839"/>
                  </a:ext>
                </a:extLst>
              </a:tr>
              <a:tr h="347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кв.30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0138300000422000662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19.09.2022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4 861 666,67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Дедеева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Арсеньева,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6а – 1 **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выдаче (отказ) - через суд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1325299196"/>
                  </a:ext>
                </a:extLst>
              </a:tr>
              <a:tr h="31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кв.41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(3-х ком. кв. не более 77,00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0138300000422000570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09.08.2022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9 488 333,33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Климова Т.И.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Рябиковская, 28 – 6 **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25.05.2023 № 1185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26.05.2023 № 88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2455978083"/>
                  </a:ext>
                </a:extLst>
              </a:tr>
              <a:tr h="347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45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0138300000422000555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4 832 984,4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Баимов В.М.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38 **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29.03.2023 № 617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04.04.2023 № 44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1899221105"/>
                  </a:ext>
                </a:extLst>
              </a:tr>
              <a:tr h="347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кв.47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0138300000422000556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4 861 666,67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Пучина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Войцешека,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– 27 **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выдаче (отказ) - через суд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520177617"/>
                  </a:ext>
                </a:extLst>
              </a:tr>
              <a:tr h="347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кв.48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0138300000422000557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4 861 666,67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Стрюкова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 – 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согласовании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в перечнях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504704456"/>
                  </a:ext>
                </a:extLst>
              </a:tr>
              <a:tr h="31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49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0138300000422000558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4 832 984,4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Архипова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Гаражная,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– 3 **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согласовании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2443057180"/>
                  </a:ext>
                </a:extLst>
              </a:tr>
              <a:tr h="31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кв.51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0138300000422000559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4 861 666,67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Голованева Е.В.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Ключевская, 50 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05.05.2023 № 992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11.05.2023 № 80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2776145667"/>
                  </a:ext>
                </a:extLst>
              </a:tr>
              <a:tr h="31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52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0138300000422000561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4 861 666,67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Толкачева Л.А.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Мишенная,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– 4 **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14.04.2023 № 772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18.04.2023 № 55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688304800"/>
                  </a:ext>
                </a:extLst>
              </a:tr>
              <a:tr h="31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кв.53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0138300000422000563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4 818 643,2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Салихзянов Ю.Г.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Максутова, 37 – 2 **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29.03.2023 № 620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10.04.2023 № 49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3911073601"/>
                  </a:ext>
                </a:extLst>
              </a:tr>
              <a:tr h="31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кв.55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0138300000422000564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4 861 666,67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Черкашнев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Красная сопка, 77 **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согласовании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3652619515"/>
                  </a:ext>
                </a:extLst>
              </a:tr>
              <a:tr h="437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кв.56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комн. кв. не более 40,00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0138300000422000565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4 861 666,67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Писаревская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Крылова,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1 *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согласовании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2884905982"/>
                  </a:ext>
                </a:extLst>
              </a:tr>
              <a:tr h="31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кв.57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(1-но ком. кв. не более 40,00 кв.м)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0138300000422000566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08.08.2022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4 847 325,6</a:t>
                      </a: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Заргарян А.С.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Рябиковская, 28 – 4**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05.05.2023 № 1009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10.05.2023 № 79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extLst>
                  <a:ext uri="{0D108BD9-81ED-4DB2-BD59-A6C34878D82A}">
                    <a16:rowId xmlns:a16="http://schemas.microsoft.com/office/drawing/2014/main" val="1783092596"/>
                  </a:ext>
                </a:extLst>
              </a:tr>
              <a:tr h="249025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фактически оплачено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91 454 587,69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754384"/>
                  </a:ext>
                </a:extLst>
              </a:tr>
              <a:tr h="245414">
                <a:tc gridSpan="8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Заселено 10 из 16 квартир, на согласовании – 4, на выдаче по решению суда - 2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1" marR="2765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113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6315076"/>
            <a:ext cx="11791949" cy="419100"/>
          </a:xfrm>
        </p:spPr>
        <p:txBody>
          <a:bodyPr>
            <a:noAutofit/>
          </a:bodyPr>
          <a:lstStyle/>
          <a:p>
            <a:r>
              <a:rPr lang="ru-RU" sz="9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- входят в перечень многоквартирных домов, признанных аварийными и подлежащими сносу или реконструкции;</a:t>
            </a:r>
            <a:br>
              <a:rPr lang="ru-RU" sz="9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 - входят в перечень жилых помещений, признанных непригодными для проживания;</a:t>
            </a:r>
            <a:br>
              <a:rPr lang="ru-RU" sz="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 - постановление администрации ПКГО, договор соц. найма.</a:t>
            </a:r>
            <a:br>
              <a:rPr lang="ru-RU" sz="9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9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196456"/>
              </p:ext>
            </p:extLst>
          </p:nvPr>
        </p:nvGraphicFramePr>
        <p:xfrm>
          <a:off x="219073" y="200024"/>
          <a:ext cx="11791950" cy="6024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852">
                  <a:extLst>
                    <a:ext uri="{9D8B030D-6E8A-4147-A177-3AD203B41FA5}">
                      <a16:colId xmlns:a16="http://schemas.microsoft.com/office/drawing/2014/main" val="157017217"/>
                    </a:ext>
                  </a:extLst>
                </a:gridCol>
                <a:gridCol w="1973419">
                  <a:extLst>
                    <a:ext uri="{9D8B030D-6E8A-4147-A177-3AD203B41FA5}">
                      <a16:colId xmlns:a16="http://schemas.microsoft.com/office/drawing/2014/main" val="2824913394"/>
                    </a:ext>
                  </a:extLst>
                </a:gridCol>
                <a:gridCol w="1437374">
                  <a:extLst>
                    <a:ext uri="{9D8B030D-6E8A-4147-A177-3AD203B41FA5}">
                      <a16:colId xmlns:a16="http://schemas.microsoft.com/office/drawing/2014/main" val="2647490346"/>
                    </a:ext>
                  </a:extLst>
                </a:gridCol>
                <a:gridCol w="1494279">
                  <a:extLst>
                    <a:ext uri="{9D8B030D-6E8A-4147-A177-3AD203B41FA5}">
                      <a16:colId xmlns:a16="http://schemas.microsoft.com/office/drawing/2014/main" val="692579834"/>
                    </a:ext>
                  </a:extLst>
                </a:gridCol>
                <a:gridCol w="1493226">
                  <a:extLst>
                    <a:ext uri="{9D8B030D-6E8A-4147-A177-3AD203B41FA5}">
                      <a16:colId xmlns:a16="http://schemas.microsoft.com/office/drawing/2014/main" val="2875205353"/>
                    </a:ext>
                  </a:extLst>
                </a:gridCol>
                <a:gridCol w="1494279">
                  <a:extLst>
                    <a:ext uri="{9D8B030D-6E8A-4147-A177-3AD203B41FA5}">
                      <a16:colId xmlns:a16="http://schemas.microsoft.com/office/drawing/2014/main" val="310432269"/>
                    </a:ext>
                  </a:extLst>
                </a:gridCol>
                <a:gridCol w="1712414">
                  <a:extLst>
                    <a:ext uri="{9D8B030D-6E8A-4147-A177-3AD203B41FA5}">
                      <a16:colId xmlns:a16="http://schemas.microsoft.com/office/drawing/2014/main" val="3225150249"/>
                    </a:ext>
                  </a:extLst>
                </a:gridCol>
                <a:gridCol w="1863107">
                  <a:extLst>
                    <a:ext uri="{9D8B030D-6E8A-4147-A177-3AD203B41FA5}">
                      <a16:colId xmlns:a16="http://schemas.microsoft.com/office/drawing/2014/main" val="3438695691"/>
                    </a:ext>
                  </a:extLst>
                </a:gridCol>
              </a:tblGrid>
              <a:tr h="400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 закупки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Контракт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оплачено, рублей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нанимателя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Ранее проживал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заселения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Основания заселения ***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1201083272"/>
                  </a:ext>
                </a:extLst>
              </a:tr>
              <a:tr h="436939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Поставка (приобретение) жилого помещения (квартиры) в строящемся многоквартирном доме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целях переселения граждан из непригодного и аварийного жилищного фонда (ПКГО).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Контракты заключены в 2021 году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16963"/>
                  </a:ext>
                </a:extLst>
              </a:tr>
              <a:tr h="3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0138300000421000897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021 232,66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Ткачук Н.Ф.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Лермонтова, 22 – 91 **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18.05.2023 № 1094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19.05.2023 № 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1072459951"/>
                  </a:ext>
                </a:extLst>
              </a:tr>
              <a:tr h="400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0138300000421000896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021 232,66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Баимова Е.М.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37 **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18.04.2023 № 827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19.04.2023 № 58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1157115010"/>
                  </a:ext>
                </a:extLst>
              </a:tr>
              <a:tr h="3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12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0138300000421000895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993 943,35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Севрюк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Ключевская, 8а – 3 **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согласовании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2233722402"/>
                  </a:ext>
                </a:extLst>
              </a:tr>
              <a:tr h="3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16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0138300000421000891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5 007 588,00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Медведев П.Г.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Ключевская, 8а – 1 **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04.04.2023 № 655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10.04.2023 № 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1149770006"/>
                  </a:ext>
                </a:extLst>
              </a:tr>
              <a:tr h="3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0138300000421000890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034 877,31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Никитина В.Н.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Сахалинская, 8 *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2132489885"/>
                  </a:ext>
                </a:extLst>
              </a:tr>
              <a:tr h="3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0138300000421000889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993 943,35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Клепинина А.А.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8а – 65 **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14.04.2023 № 769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17.04.2023 № 54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4063421593"/>
                  </a:ext>
                </a:extLst>
              </a:tr>
              <a:tr h="3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31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0138300000421000888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993 943,35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Баринов А.К.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Индустриальная, 23 – 16 *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29.03.2023 № 618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10.04.2023 № 51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3670269419"/>
                  </a:ext>
                </a:extLst>
              </a:tr>
              <a:tr h="3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35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0138300000421000900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966 654,04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Романченко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Курильская, 14-2 (поз. 4,5)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согласовании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174985200"/>
                  </a:ext>
                </a:extLst>
              </a:tr>
              <a:tr h="400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кв.42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0138300000421000901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636 014,63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Федоров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20 **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согласовании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1741477395"/>
                  </a:ext>
                </a:extLst>
              </a:tr>
              <a:tr h="3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46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0138300000421000902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021 232,66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Хирьянова Л.А.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Школьная,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– 8 **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29.03.2023 № 619 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05.04.2023 № 45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2336783820"/>
                  </a:ext>
                </a:extLst>
              </a:tr>
              <a:tr h="400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50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0138300000421000903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021 232,66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Мингазовы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Ракетная,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– 2 **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выдаче (отказ) - через суд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3807878411"/>
                  </a:ext>
                </a:extLst>
              </a:tr>
              <a:tr h="360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Заводская 5 кв. 54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(2-х ком. кв. не более 56,00 кв.м)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0138300000421000904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06.12.2021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048 521,97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Писаревские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Крылова,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1 *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согласовании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extLst>
                  <a:ext uri="{0D108BD9-81ED-4DB2-BD59-A6C34878D82A}">
                    <a16:rowId xmlns:a16="http://schemas.microsoft.com/office/drawing/2014/main" val="2779961987"/>
                  </a:ext>
                </a:extLst>
              </a:tr>
              <a:tr h="261123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фактически оплачено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59 760 416,64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267746"/>
                  </a:ext>
                </a:extLst>
              </a:tr>
              <a:tr h="212748">
                <a:tc gridSpan="8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Заселено 6 из 12 квартир, на согласовании – 4, на выдаче по решению суда – 1, резерв – 1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058370"/>
                  </a:ext>
                </a:extLst>
              </a:tr>
              <a:tr h="212748">
                <a:tc gridSpan="8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из 28 квартир: заселено – 16; на согласовании – 8; на выдаче по решению суда – 3; резерв - 1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78" marR="561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64677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537817" y="6455454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13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92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184" y="953815"/>
            <a:ext cx="1171135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исполнения подмероприятия «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Изъятие жилых помещений путем выкупа у собственников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основного мероприятия «Изъятие имущества для муниципальных нужд» подпрограммы 1 «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Переселение граждан из непригодного и аварийного жилищного фонда»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Муниципальной программы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заключено 26 соглашений и 5 решений суда, на общую сумму 86 569 837,00 рублей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indent="450215" algn="just"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14 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464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93519"/>
              </p:ext>
            </p:extLst>
          </p:nvPr>
        </p:nvGraphicFramePr>
        <p:xfrm>
          <a:off x="207034" y="859956"/>
          <a:ext cx="11757803" cy="5860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238">
                  <a:extLst>
                    <a:ext uri="{9D8B030D-6E8A-4147-A177-3AD203B41FA5}">
                      <a16:colId xmlns:a16="http://schemas.microsoft.com/office/drawing/2014/main" val="3274154502"/>
                    </a:ext>
                  </a:extLst>
                </a:gridCol>
                <a:gridCol w="2699524">
                  <a:extLst>
                    <a:ext uri="{9D8B030D-6E8A-4147-A177-3AD203B41FA5}">
                      <a16:colId xmlns:a16="http://schemas.microsoft.com/office/drawing/2014/main" val="1117925303"/>
                    </a:ext>
                  </a:extLst>
                </a:gridCol>
                <a:gridCol w="1923691">
                  <a:extLst>
                    <a:ext uri="{9D8B030D-6E8A-4147-A177-3AD203B41FA5}">
                      <a16:colId xmlns:a16="http://schemas.microsoft.com/office/drawing/2014/main" val="3648605505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80838967"/>
                    </a:ext>
                  </a:extLst>
                </a:gridCol>
                <a:gridCol w="2941608">
                  <a:extLst>
                    <a:ext uri="{9D8B030D-6E8A-4147-A177-3AD203B41FA5}">
                      <a16:colId xmlns:a16="http://schemas.microsoft.com/office/drawing/2014/main" val="3255733039"/>
                    </a:ext>
                  </a:extLst>
                </a:gridCol>
                <a:gridCol w="974785">
                  <a:extLst>
                    <a:ext uri="{9D8B030D-6E8A-4147-A177-3AD203B41FA5}">
                      <a16:colId xmlns:a16="http://schemas.microsoft.com/office/drawing/2014/main" val="2015789"/>
                    </a:ext>
                  </a:extLst>
                </a:gridCol>
                <a:gridCol w="788697">
                  <a:extLst>
                    <a:ext uri="{9D8B030D-6E8A-4147-A177-3AD203B41FA5}">
                      <a16:colId xmlns:a16="http://schemas.microsoft.com/office/drawing/2014/main" val="2905511189"/>
                    </a:ext>
                  </a:extLst>
                </a:gridCol>
                <a:gridCol w="1290268">
                  <a:extLst>
                    <a:ext uri="{9D8B030D-6E8A-4147-A177-3AD203B41FA5}">
                      <a16:colId xmlns:a16="http://schemas.microsoft.com/office/drawing/2014/main" val="2013171893"/>
                    </a:ext>
                  </a:extLst>
                </a:gridCol>
              </a:tblGrid>
              <a:tr h="4847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 закупки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r>
                        <a:rPr lang="ru-RU" sz="1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Основание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о возмещении за изымаемое жилое помещение,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по делу)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оплачено, руб.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678629825"/>
                  </a:ext>
                </a:extLst>
              </a:tr>
              <a:tr h="161590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за жилое помещение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extLst>
                  <a:ext uri="{0D108BD9-81ED-4DB2-BD59-A6C34878D82A}">
                    <a16:rowId xmlns:a16="http://schemas.microsoft.com/office/drawing/2014/main" val="573803245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Петров С.В.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12-03-07/14/22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31.01.2022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25.02.2022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873264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4 111 000,00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1683100336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3-10 поз.1,2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Величко А.Г.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12-03-07/69/22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04.08.2022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17.08.2022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166726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1 185 000,00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617036553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3-10 поз.7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Нимас Н.А.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12-03-07/07/22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18.01.2022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10.02.2022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742416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1 705 000,00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3435564831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3-11 поз.5,6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Борович А.С.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12-03-07/11/22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24.01.2022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10.02.2022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742415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1 375 000,00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1717567263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3-11 поз.9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Сердюков С.М.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12-03-07/25/22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20.04.2022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24.05.2022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653938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1 315 000,00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4246907688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3-12 (30/100)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Самохина Т.Б.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12-03-07/19/22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16.03.2022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08.04.2022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312379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2 319 000,00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2542031093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3-12 (39/100)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Миронов И.В.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12-03-07/20/22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16.03.2022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08.04.2022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312381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3 014 700,00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2701968285"/>
                  </a:ext>
                </a:extLst>
              </a:tr>
              <a:tr h="323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3-14 поз.2,3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Андрущишин Р.И.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Тарнавская О.И.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12-03-07/51/22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26.05.2022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03.06.2022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751881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751880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1 182 500,00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1 182 500,00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822850229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3-15 поз.2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Вильмова М.А.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12-03-07/04/22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18.01.2022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10.02.2022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742414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1 815 000,00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3818019152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3-16 поз.2,5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Коновалова А.В.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12-03-07/35/22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28.04.2022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19.05.2022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618747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2 815 000,00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4064622682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3-16 поз.3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О.А.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№ 12-03-07/16/22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02.02.2022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25.02.2022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873261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1 035 000,00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2527547483"/>
                  </a:ext>
                </a:extLst>
              </a:tr>
              <a:tr h="4847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Новиков В.Б.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Якимюк Л.Д.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Якимюк Ю.А.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№ 12-03-07/98/22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20.12.2022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23.12.2022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660527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660528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660529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1 509 333,34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1 509 333,33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1 509 333,33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1650501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3-3 поз.1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Зайцева Е.И.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12-03-07/05/22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18.01.2022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10.02.2022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742417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1 375 000,00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3727147237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3-3 поз.2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Коробов С.В.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12-03-07/53/22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27.05.2022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17.06.2022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851858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1 745 000,00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1475106729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3-3 поз.4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Воронова Т.А.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12-03-07/06/22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18.01.2022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10.02.2022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742413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1 095 000,00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3517477717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3-5 поз.5,6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Стасив Е.И.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12-03-07/02/22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18.01.2022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10.02.2022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742411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2 295 000,00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3739327687"/>
                  </a:ext>
                </a:extLst>
              </a:tr>
              <a:tr h="290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3-5 поз.8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Леденев М.М.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12-03-07/03/22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18.01.2022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25.02.2022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873262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1 345 000,00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6" marR="42806" marT="0" marB="0" anchor="ctr"/>
                </a:tc>
                <a:extLst>
                  <a:ext uri="{0D108BD9-81ED-4DB2-BD59-A6C34878D82A}">
                    <a16:rowId xmlns:a16="http://schemas.microsoft.com/office/drawing/2014/main" val="134917587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7033" y="213625"/>
            <a:ext cx="11757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Собственники, получившие возмещение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за изымаемые жилые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помещения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основании соглашения или по решению суда в 2022 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288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483656"/>
              </p:ext>
            </p:extLst>
          </p:nvPr>
        </p:nvGraphicFramePr>
        <p:xfrm>
          <a:off x="209854" y="104594"/>
          <a:ext cx="11799277" cy="6260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730">
                  <a:extLst>
                    <a:ext uri="{9D8B030D-6E8A-4147-A177-3AD203B41FA5}">
                      <a16:colId xmlns:a16="http://schemas.microsoft.com/office/drawing/2014/main" val="2090227983"/>
                    </a:ext>
                  </a:extLst>
                </a:gridCol>
                <a:gridCol w="2582239">
                  <a:extLst>
                    <a:ext uri="{9D8B030D-6E8A-4147-A177-3AD203B41FA5}">
                      <a16:colId xmlns:a16="http://schemas.microsoft.com/office/drawing/2014/main" val="3521251512"/>
                    </a:ext>
                  </a:extLst>
                </a:gridCol>
                <a:gridCol w="1652954">
                  <a:extLst>
                    <a:ext uri="{9D8B030D-6E8A-4147-A177-3AD203B41FA5}">
                      <a16:colId xmlns:a16="http://schemas.microsoft.com/office/drawing/2014/main" val="1206873005"/>
                    </a:ext>
                  </a:extLst>
                </a:gridCol>
                <a:gridCol w="923193">
                  <a:extLst>
                    <a:ext uri="{9D8B030D-6E8A-4147-A177-3AD203B41FA5}">
                      <a16:colId xmlns:a16="http://schemas.microsoft.com/office/drawing/2014/main" val="3565435154"/>
                    </a:ext>
                  </a:extLst>
                </a:gridCol>
                <a:gridCol w="3182815">
                  <a:extLst>
                    <a:ext uri="{9D8B030D-6E8A-4147-A177-3AD203B41FA5}">
                      <a16:colId xmlns:a16="http://schemas.microsoft.com/office/drawing/2014/main" val="2390213360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245197471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74848024"/>
                    </a:ext>
                  </a:extLst>
                </a:gridCol>
                <a:gridCol w="1134208">
                  <a:extLst>
                    <a:ext uri="{9D8B030D-6E8A-4147-A177-3AD203B41FA5}">
                      <a16:colId xmlns:a16="http://schemas.microsoft.com/office/drawing/2014/main" val="3242852286"/>
                    </a:ext>
                  </a:extLst>
                </a:gridCol>
              </a:tblGrid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3-6 поз.10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Колесов И.В.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12-03-07/82/22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21.09.2022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23.09.2022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300528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1 315 000,00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912122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3-6 поз.2,3 (1/3)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Шубаева А.Г.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12-03-07/86/22 от 12.10.2022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21.10.2022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404400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965 000,00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928534539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3-6 поз.2,3 (2/3)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Кучеров Н.А.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12-03-07/18/22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02.02.2022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17.03.2022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138904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1 930 000,00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434928403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3-6 поз.5,6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Гулева Л.В.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12-03-07/34/22 от 28.04.2022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19.05.2022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620619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2 155 000,00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2432159371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3-9 поз.9-12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Южанин С.Н.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12-03-07/15/22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01.02.2022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25.02.2022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873263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2 085 000,00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3292454766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Командорская 7-2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Старущенко А.Р.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Зайцева Т.А.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12-03-07/100/22 от 21.12.2022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27.12.2022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677715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677720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3 048 500,00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3 048 500,00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3833758547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Командорская 7-4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Ахмедова Э.Н.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12-03-07/101/22 от 22.12.2022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28.12.2022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687967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5 213 000,00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2776175674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Командорская 7-6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Муховикова А.С.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Плюснина Н.Ю.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12-03-07/103/22 от 22.12.2022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28.12.2022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687966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687970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3 023 500,00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3 023 500,00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120686281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Командорская 7-7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Курдаева А.Н.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12-03-07/102/22 от 22.12.2022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28.12.2022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687973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5 141 000,00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2910433642"/>
                  </a:ext>
                </a:extLst>
              </a:tr>
              <a:tr h="6140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Драбкина 10-11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УФО МО РФ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Петропавловск-Камчатского городского суда по делу А24-4124/2020 от 02.12.2020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08.04.2022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313345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2 911 000,00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651368259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Красная сопка 48-1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Шишканов И.А.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Петропавловск-Камчатского городского суда по делу № 33-727/2022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565363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4 696 000,00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3333869991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Красная сопка 48-10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Еременко Е.М.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Петропавловск-Камчатского городского суда по делу 2-30/22 от 19.01.2022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08.04.2022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312378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4 461 000,00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3292591980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Красная сопка 48-11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Пасечник А.А.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Петропавловск-Камчатского городского суда по делу 2-386-2021 от 20.05.21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17.03.2022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138906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3 350 600,00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2033708074"/>
                  </a:ext>
                </a:extLst>
              </a:tr>
              <a:tr h="41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Красная сопка 48-5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Госпадаренко С.И.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Петропавловск-Камчатского городского суда по делу № 2-31/2022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565362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4 765 537,00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 anchor="ctr"/>
                </a:tc>
                <a:extLst>
                  <a:ext uri="{0D108BD9-81ED-4DB2-BD59-A6C34878D82A}">
                    <a16:rowId xmlns:a16="http://schemas.microsoft.com/office/drawing/2014/main" val="263154199"/>
                  </a:ext>
                </a:extLst>
              </a:tr>
              <a:tr h="209115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86 569 837,00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91" marR="56091" marT="0" marB="0"/>
                </a:tc>
                <a:extLst>
                  <a:ext uri="{0D108BD9-81ED-4DB2-BD59-A6C34878D82A}">
                    <a16:rowId xmlns:a16="http://schemas.microsoft.com/office/drawing/2014/main" val="121298292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593633" y="6469304"/>
            <a:ext cx="41549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1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792" y="469033"/>
            <a:ext cx="11438625" cy="6052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контрольного мероприятия 23.05.2023 аудитором КСП ПКГО совместно со специалистом Управления был проведен выборочный визуальный осмотр выкупленных жилых помещений по следующим адресам: ул. Капитана Драбкина, д. 3; ул. Капитана Драбкина, д. 10; ул. Командорская, д. 7; ул. Красная сопка, д. 48. </a:t>
            </a:r>
            <a:endParaRPr lang="ru-RU" sz="33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3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Управлением </a:t>
            </a:r>
            <a:r>
              <a:rPr lang="ru-RU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предоставлены ключи выкупленных жилых помещений, переданных по актам приема-передачи по следующим адресам: ул. Капитана Драбкина, д. 3; ул. Капитана Драбкина, д. 10</a:t>
            </a:r>
            <a:r>
              <a:rPr lang="ru-RU" sz="3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3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32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6" y="219075"/>
            <a:ext cx="11868150" cy="55245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Капитана Драбкина, дом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C:\Users\VBukhonin\Desktop\Визуальный осмотр\Драбкина 3 (2)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914401"/>
            <a:ext cx="5876925" cy="5724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 descr="C:\Users\VBukhonin\Desktop\Визуальный осмотр\Драбкина 3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67451" y="876300"/>
            <a:ext cx="5724524" cy="58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49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5" y="190500"/>
            <a:ext cx="11944350" cy="6477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Капитана Драбкина, дом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квартира 4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C:\Users\VBukhonin\Desktop\Вилуальный осмотр на печать\Драбкина 3\Драбкина 3 - 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7766" y="2319344"/>
            <a:ext cx="5257805" cy="2714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 descr="C:\Users\VBukhonin\Desktop\Вилуальный осмотр на печать\Драбкина 3\Драбкина 3 - 4 (2)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11635" y="2259320"/>
            <a:ext cx="5257801" cy="2834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VBukhonin\Desktop\Вилуальный осмотр на печать\Драбкина 3\Драбкина 3 - 4 (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0644" y="2239373"/>
            <a:ext cx="5257799" cy="2874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8886825" y="2724150"/>
            <a:ext cx="30786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ключи от кв. 4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Управлением представлены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\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дверям не подошли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50017" y="6305554"/>
            <a:ext cx="41549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1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647699"/>
            <a:ext cx="116205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проведения контрольного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пункт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1.2.1 плана деятельности Контрольно-счетной палаты Петропавловск-Камчатского городского округа от 15.12.2022 № 45-КСП. 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 составлен на основании акта о результатах проведения контрольного мероприятия от 09.06.2023 № 01-06/06-1.2.1.</a:t>
            </a:r>
          </a:p>
          <a:p>
            <a:pPr indent="450215" algn="just">
              <a:tabLst>
                <a:tab pos="1143000" algn="l"/>
              </a:tabLst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контрольного мероприятия: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контроля за целевым и эффективным использованием бюджетных средств, выделенных на инвестиционные мероприятия подпрограммы 1 «Переселение граждан из непригодного и аварийного жилищного фонда» муниципальной программы «Обеспечение доступным и комфортным жильем жителей Петропавловск-Камчатского городского округа» за 2022 год (иные периоды в случае необходимости).</a:t>
            </a:r>
          </a:p>
          <a:p>
            <a:pPr indent="342265" algn="just">
              <a:lnSpc>
                <a:spcPct val="10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Предмет контрольного мероприятия: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бюджетные средства, направленные на реализацию основных мероприятий «Приобретение объектов недвижимого имущества» и «Изъятие имущества для муниципальных нужд» подпрограммы 1 «Переселение граждан из непригодного и аварийного жилищного фонда» муниципальной программы «Обеспечение доступным и комфортным жильем жителей Петропавловск-Камчатского городского округа», отчет об исполнении муниципальной программы, муниципальные контракты, соглашения о возмещении за изымаемые жилые помещения,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также иные документы и материалы,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контрольного мероприятия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23732" y="614281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530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" y="210608"/>
            <a:ext cx="11830050" cy="77046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Капитана Драбкина, дом 3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квартира 11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VBukhonin\Desktop\Вилуальный осмотр на печать\Драбкина 3\Драбкина 3 - 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2642" y="2033748"/>
            <a:ext cx="4682807" cy="279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VBukhonin\Desktop\Вилуальный осмотр на печать\Драбкина 3\Драбкина 3 - 11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9322" y="1927067"/>
            <a:ext cx="4682808" cy="3007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VBukhonin\Desktop\Вилуальный осмотр на печать\Драбкина 3\Драбкина 3 - 11 (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97790" y="2036923"/>
            <a:ext cx="4682809" cy="2787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VBukhonin\Desktop\Вилуальный осмотр на печать\Драбкина 3\Драбкина 3 - 11 (4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5626" y="1927702"/>
            <a:ext cx="4682807" cy="3006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500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VBukhonin\Desktop\Вилуальный осмотр на печать\Драбкина 3\Драбкина 3 - 11 (5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4812" y="1865631"/>
            <a:ext cx="4688843" cy="3219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VBukhonin\Desktop\Вилуальный осмотр на печать\Драбкина 3\Драбкина 3 - 11 (7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93194" y="1738471"/>
            <a:ext cx="4689163" cy="3473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42883" y="5819778"/>
            <a:ext cx="11504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кв. 11 с явными признаками проживания (одна из комнат закрыта, доступ в помещение отсутствует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),</a:t>
            </a:r>
          </a:p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двух смежных комнатах отсутствует входная дверь, в помещении проживают (муниципальная собственность)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9884" y="264692"/>
            <a:ext cx="11504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Капитана Драбкина, дом 3, квартира 11</a:t>
            </a:r>
            <a:endParaRPr lang="ru-RU" sz="3200" b="1" dirty="0"/>
          </a:p>
        </p:txBody>
      </p:sp>
      <p:pic>
        <p:nvPicPr>
          <p:cNvPr id="4" name="Рисунок 3" descr="C:\Users\VBukhonin\Desktop\Вилуальный осмотр на печать\Драбкина 3\Драбкина 3 - 11 (6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50612" y="1651161"/>
            <a:ext cx="4689160" cy="3648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046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ул. Капитана Драбкина, дом 3, квартира 14 (2 подъезд)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VBukhonin\Desktop\Вилуальный осмотр на печать\Драбкина 3\Драбкина 3 - 14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62000" y="2057400"/>
            <a:ext cx="4562474" cy="2714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VBukhonin\Desktop\Вилуальный осмотр на печать\Драбкина 3\Драбкина 3 - 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0106" y="1983741"/>
            <a:ext cx="4562472" cy="2861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VBukhonin\Desktop\Вилуальный осмотр на печать\Драбкина 3\Драбкина 3 - 14 (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6038" y="1913573"/>
            <a:ext cx="4562474" cy="3002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VBukhonin\Desktop\Вилуальный осмотр на печать\Драбкина 3\Драбкина 3 - 14 (3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886" y="1909764"/>
            <a:ext cx="4562474" cy="3009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61924" y="5797034"/>
            <a:ext cx="1186814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кв. 14 с явными признаками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проживания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dirty="0" smtClean="0"/>
              <a:t>                                                                                                                                                                         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1924" y="355640"/>
            <a:ext cx="11868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Капитана Драбкина, дом 3, квартира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907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6" y="182033"/>
            <a:ext cx="11782424" cy="27516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Командорская, дом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(1 этаж, кв. 1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VBukhonin\Desktop\Вилуальный осмотр на печать\Командорская 7\Командорская 7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335" y="486253"/>
            <a:ext cx="2886712" cy="3132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VBukhonin\Desktop\Вилуальный осмотр на печать\Командорская 7\Командорская 7 (4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4510" y="-45086"/>
            <a:ext cx="2886713" cy="4194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VBukhonin\Desktop\Вилуальный осмотр на печать\Командорская 7\Командорская 7 вход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10205" y="780733"/>
            <a:ext cx="4020187" cy="3676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VBukhonin\Desktop\Вилуальный осмотр на печать\Командорская 7\Командорская 7 1 эт. вход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490" y="3691572"/>
            <a:ext cx="3075305" cy="2987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VBukhonin\Desktop\Вилуальный осмотр на печать\Командорская 7\Командорская 7 1 эт.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0096" y="3741104"/>
            <a:ext cx="3075307" cy="2887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477001" y="5057686"/>
            <a:ext cx="538162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кв. 1 проживает бабушка с внуком, в кв. 2 не проживают (со слов соседей), кв. 3 закрыта навесным замком (вход заставлен, не проживают), в кв. 4 проживает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семья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23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4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134408"/>
            <a:ext cx="11887200" cy="57996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Командорская, дом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(2 этаж, кв. 5 - 8)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VBukhonin\Desktop\Вилуальный осмотр на печать\Командорская 7\Командорская 7 - 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33107" y="1738313"/>
            <a:ext cx="4295140" cy="2543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VBukhonin\Desktop\Вилуальный осмотр на печать\Командорская 7\Командорская 7 - 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7083" y="1540192"/>
            <a:ext cx="4255770" cy="2864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VBukhonin\Desktop\Вилуальный осмотр на печать\Командорская 7\Командорская 7 - 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8644" y="1531301"/>
            <a:ext cx="4255771" cy="2882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VBukhonin\Desktop\Вилуальный осмотр на печать\Командорская 7\Командорская 7 - 8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84452" y="1865947"/>
            <a:ext cx="5367020" cy="3324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86968" y="5305423"/>
            <a:ext cx="84747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 слов соседей в кв. 5 не проживают, в кв. 6 проживает пожилая женщина,</a:t>
            </a:r>
          </a:p>
          <a:p>
            <a:pPr algn="ctr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кв. 7 не проживают, в кв. 8 дверь открыта, в свободном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доступе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24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7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9" y="134408"/>
            <a:ext cx="11896725" cy="41804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Красная сопка, дом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 (1 подъезд - оснащен домофоном)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VBukhonin\Desktop\Вилуальный осмотр на печать\Красная сопка 48\Красная сопка 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657225"/>
            <a:ext cx="3819526" cy="288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VBukhonin\Desktop\Вилуальный осмотр на печать\Красная сопка 48\Кр сопка 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3686174"/>
            <a:ext cx="3819526" cy="282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VBukhonin\Desktop\Вилуальный осмотр на печать\Красная сопка 48\Кр.сопка 48 - 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49" y="2114547"/>
            <a:ext cx="5829299" cy="2914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VBukhonin\Desktop\Вилуальный осмотр на печать\Красная сопка 48\Кр. сопка 48 - 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5086" y="2164079"/>
            <a:ext cx="5857876" cy="2844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 flipH="1">
            <a:off x="10112690" y="2466975"/>
            <a:ext cx="173641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Квартира 6 в свободном доступе 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25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8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219075"/>
            <a:ext cx="11849100" cy="62229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Капитана Драбкина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VBukhonin\Desktop\Вилуальный осмотр на печать\Драбкина 10\Драбкина 10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051048"/>
            <a:ext cx="6217442" cy="3220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VBukhonin\Desktop\Вилуальный осмотр на печать\Драбкина 10\Драбкина 10 (1п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7493" y="2326639"/>
            <a:ext cx="4873625" cy="2676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VBukhonin\Desktop\Вилуальный осмотр на печать\Драбкина 10\Драбкина 10 (2 п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819" y="1228089"/>
            <a:ext cx="2831306" cy="4866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07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01082"/>
            <a:ext cx="11868149" cy="3418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Капитана Драбкина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(1 подъезд)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VBukhonin\Desktop\Вилуальный осмотр на печать\Драбкина 10\Драбкина 10-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01726" y="1882777"/>
            <a:ext cx="5248277" cy="2740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VBukhonin\Desktop\Вилуальный осмотр на печать\Драбкина 10\Драбкина 10-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3571" y="1724028"/>
            <a:ext cx="5248279" cy="305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73416" y="5893357"/>
            <a:ext cx="2497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Кв. 5 дверь отсутствует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52957" y="5893357"/>
            <a:ext cx="2409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Кв. 6 дверь не закрыта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0558" y="6262689"/>
            <a:ext cx="319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Свободный доступ в квартиры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 descr="C:\Users\VBukhonin\Desktop\Вилуальный осмотр на печать\Драбкина 10\Драбкина 10 - 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32369" y="1819277"/>
            <a:ext cx="5248278" cy="286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VBukhonin\Desktop\Вилуальный осмотр на печать\Драбкина 10\Драбкина 10 - 6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8774" y="1816421"/>
            <a:ext cx="5248280" cy="2872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6547449" y="6078023"/>
            <a:ext cx="54731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Квартира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ул. Капитана Драбкина 10 (2 подъезд – имеет домофон)</a:t>
            </a:r>
            <a:endParaRPr lang="ru-RU" dirty="0"/>
          </a:p>
        </p:txBody>
      </p:sp>
      <p:pic>
        <p:nvPicPr>
          <p:cNvPr id="3" name="Рисунок 2" descr="C:\Users\VBukhonin\Desktop\Вилуальный осмотр на печать\Драбкина 10\Драбкина 10 - 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90945" y="1945959"/>
            <a:ext cx="5407663" cy="2740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VBukhonin\Desktop\Вилуальный осмотр на печать\Драбкина 10\Драбкина 10 - 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7127" y="1806099"/>
            <a:ext cx="5407983" cy="3019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VBukhonin\Desktop\Вилуальный осмотр на печать\Драбкина 10\Драбкина 10 - 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6752" y="1872774"/>
            <a:ext cx="5407983" cy="288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VBukhonin\Desktop\Вилуальный осмотр на печать\Драбкина 10\Драбкина 10 - 16 (3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5903" y="1856584"/>
            <a:ext cx="5406713" cy="2919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22449" y="6108068"/>
            <a:ext cx="2231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Квартира 14 закрыта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82037" y="5964417"/>
            <a:ext cx="301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Кв.15 дверь приставлена, закреплена без петель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00600" y="6108068"/>
            <a:ext cx="5948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Кв. 16 свободный доступ в квартиру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Капитана Драбкина 10 (2 по</a:t>
            </a:r>
            <a:endParaRPr lang="ru-RU" dirty="0"/>
          </a:p>
        </p:txBody>
      </p:sp>
      <p:pic>
        <p:nvPicPr>
          <p:cNvPr id="3" name="Рисунок 2" descr="C:\Users\VBukhonin\Desktop\Вилуальный осмотр на печать\Драбкина 10\Драбкина 10-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41945" y="1675369"/>
            <a:ext cx="4909660" cy="2740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VBukhonin\Desktop\Вилуальный осмотр на печать\Драбкина 10\Драбкина 10-18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3989" y="1552814"/>
            <a:ext cx="4909661" cy="2985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2872" y="5585936"/>
            <a:ext cx="5874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Квартира 18 (в период проведения визуального осмотра 23.05.2023 в 11.40 по местному времени) закрыта со стороны жилого помещения, ключи от квартиры Управлением представлены, подошли, попасть внутрь не удалось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C:\Users\VBukhonin\Desktop\Вилуальный осмотр на печать\Драбкина 10\Драбкина 10 -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32532" y="1738317"/>
            <a:ext cx="5181600" cy="288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VBukhonin\Desktop\Вилуальный осмотр на печать\Драбкина 10\Драбкина 10 21-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67674" y="1752602"/>
            <a:ext cx="5181603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180294" y="5939879"/>
            <a:ext cx="59069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Кв. 20 – 22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закрыты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1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9" y="976898"/>
            <a:ext cx="11744325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Проверяемый период: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2022 год (иные периоды в случае необходимости).</a:t>
            </a:r>
            <a:endParaRPr lang="ru-RU" sz="2400" dirty="0"/>
          </a:p>
          <a:p>
            <a:pPr indent="450215"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Объект контроля: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коммунального хозяйства и жилищного фонда администрации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Петропавловск-Камчатского городского округа – муниципальное учреждение;</a:t>
            </a:r>
            <a:endParaRPr lang="ru-RU" sz="2400" dirty="0"/>
          </a:p>
          <a:p>
            <a:pPr indent="450215" algn="just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Срок проведения контрольного мероприятия: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 28.04.2023 по 09.06.2023.</a:t>
            </a:r>
            <a:endParaRPr lang="ru-RU" sz="2400" dirty="0"/>
          </a:p>
          <a:p>
            <a:pPr indent="450215"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пояснений и/или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замечаний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пояснения и замечания, поступившие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Управления коммунального хозяйства и жилищного фонда администрации Петропавловск-Камчатского городского округа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20.06.2023 №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01-12-01/5944/23 на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 о результатах проведения контрольного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мероприятия.</a:t>
            </a:r>
            <a:endParaRPr lang="ru-RU" sz="2400" dirty="0"/>
          </a:p>
          <a:p>
            <a:pPr indent="450215"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 Объем проверенных средств и/или имущества: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237 784 841,33 рублей/ 151 215 004,33 рублей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indent="450215" algn="just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9. Результаты контрольного мероприятия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49612" y="618594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1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6044" y="280945"/>
            <a:ext cx="1163703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в соответствии со статьей 8 Решения Городской Думы Петропавловск-Камчатского городского округа от 05.07.2016 № 453-нд «О порядке управления и распоряжения имуществом, находящимся в собственности Петропавловск-Камчатского городского округа» как орган администрации городского округа, наделенный решением городской Думы правами юридического лица, уполномочивается в соответствии с частью 3 статьи 125 Гражданского кодекса Российской Федерации на осуществление полномочий собственника в отношении жилых помещений муниципального жилищного фонда, в том числе:</a:t>
            </a:r>
          </a:p>
          <a:p>
            <a:pPr marL="457200"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пункт 1 – осуществление полномочий собственника в отношении муниципального жилищного фонда городского округа;</a:t>
            </a:r>
          </a:p>
          <a:p>
            <a:pPr marL="457200"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пункт 9 – контроль за использованием и сохранностью муниципального жилищного фонда;</a:t>
            </a:r>
          </a:p>
          <a:p>
            <a:pPr marL="457200"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пункт 10 – содержание незаселенных жилых помещений муниципального жилищного фонда.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пунктом 1 статьи 13 Решения Городской Думы ПКГО № 453-нд управление муниципальным жилищным фондом осуществляется Управлением, пунктом 2 установлено, что муниципальный жилищный фонд подлежит включению в реестр муниципального имущества.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пунктом 5 статьи 13 Решения Городской Думы ПКГО № 453-нд содержание, обслуживание, проведение капитального ремонта и иные действия по поддержанию в надлежащем состоянии муниципального жилищного фонда являются расходными обязательствами городского округа и обеспечиваются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Управлением</a:t>
            </a:r>
            <a:endParaRPr lang="en-US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9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5" y="130994"/>
            <a:ext cx="11222966" cy="550494"/>
          </a:xfrm>
        </p:spPr>
        <p:txBody>
          <a:bodyPr>
            <a:normAutofit fontScale="90000"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визуальным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осмотром установлены факты проживания в муниципальных жилых помещениях бывших собственников данных помещений (или их родственников)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609817"/>
              </p:ext>
            </p:extLst>
          </p:nvPr>
        </p:nvGraphicFramePr>
        <p:xfrm>
          <a:off x="517585" y="681488"/>
          <a:ext cx="11222966" cy="2391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6387">
                  <a:extLst>
                    <a:ext uri="{9D8B030D-6E8A-4147-A177-3AD203B41FA5}">
                      <a16:colId xmlns:a16="http://schemas.microsoft.com/office/drawing/2014/main" val="2031797541"/>
                    </a:ext>
                  </a:extLst>
                </a:gridCol>
                <a:gridCol w="1460723">
                  <a:extLst>
                    <a:ext uri="{9D8B030D-6E8A-4147-A177-3AD203B41FA5}">
                      <a16:colId xmlns:a16="http://schemas.microsoft.com/office/drawing/2014/main" val="3710268319"/>
                    </a:ext>
                  </a:extLst>
                </a:gridCol>
                <a:gridCol w="2242961">
                  <a:extLst>
                    <a:ext uri="{9D8B030D-6E8A-4147-A177-3AD203B41FA5}">
                      <a16:colId xmlns:a16="http://schemas.microsoft.com/office/drawing/2014/main" val="4238146066"/>
                    </a:ext>
                  </a:extLst>
                </a:gridCol>
                <a:gridCol w="665660">
                  <a:extLst>
                    <a:ext uri="{9D8B030D-6E8A-4147-A177-3AD203B41FA5}">
                      <a16:colId xmlns:a16="http://schemas.microsoft.com/office/drawing/2014/main" val="1459175604"/>
                    </a:ext>
                  </a:extLst>
                </a:gridCol>
                <a:gridCol w="3631406">
                  <a:extLst>
                    <a:ext uri="{9D8B030D-6E8A-4147-A177-3AD203B41FA5}">
                      <a16:colId xmlns:a16="http://schemas.microsoft.com/office/drawing/2014/main" val="780617723"/>
                    </a:ext>
                  </a:extLst>
                </a:gridCol>
                <a:gridCol w="2635829">
                  <a:extLst>
                    <a:ext uri="{9D8B030D-6E8A-4147-A177-3AD203B41FA5}">
                      <a16:colId xmlns:a16="http://schemas.microsoft.com/office/drawing/2014/main" val="2677441820"/>
                    </a:ext>
                  </a:extLst>
                </a:gridCol>
              </a:tblGrid>
              <a:tr h="37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помещения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Собственник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r>
                        <a:rPr lang="ru-RU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Регистрация перехода права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Управления о включении в Реестр МИ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00030"/>
                  </a:ext>
                </a:extLst>
              </a:tr>
              <a:tr h="257549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Красная сопка, д. 48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818313"/>
                  </a:ext>
                </a:extLst>
              </a:tr>
              <a:tr h="37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Шишканов И.А.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41:01:0010121:774-41/014/2022-2 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16.12.2022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13.01.2023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12-01-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35/23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6590878"/>
                  </a:ext>
                </a:extLst>
              </a:tr>
              <a:tr h="37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Господаренко С.И.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(проживает дочь)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41:01:0010121:781-41/014/2022-4 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16.12.2022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13.01.2023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12-01-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35/23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3213570"/>
                  </a:ext>
                </a:extLst>
              </a:tr>
              <a:tr h="37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Еременко Е.М.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41:01:0010121:792-41/014/2022-2 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25.10.2022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29.11.2022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12-01-1063/22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2175831"/>
                  </a:ext>
                </a:extLst>
              </a:tr>
              <a:tr h="37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Пасечник А.А.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Пасечник О.А.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41:01:0010121:793-41/014/2023-2 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20.02.2023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12-01-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216/23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279527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804110"/>
              </p:ext>
            </p:extLst>
          </p:nvPr>
        </p:nvGraphicFramePr>
        <p:xfrm>
          <a:off x="517585" y="4084743"/>
          <a:ext cx="11222967" cy="25002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8533">
                  <a:extLst>
                    <a:ext uri="{9D8B030D-6E8A-4147-A177-3AD203B41FA5}">
                      <a16:colId xmlns:a16="http://schemas.microsoft.com/office/drawing/2014/main" val="2745961561"/>
                    </a:ext>
                  </a:extLst>
                </a:gridCol>
                <a:gridCol w="3777584">
                  <a:extLst>
                    <a:ext uri="{9D8B030D-6E8A-4147-A177-3AD203B41FA5}">
                      <a16:colId xmlns:a16="http://schemas.microsoft.com/office/drawing/2014/main" val="892950783"/>
                    </a:ext>
                  </a:extLst>
                </a:gridCol>
                <a:gridCol w="6866850">
                  <a:extLst>
                    <a:ext uri="{9D8B030D-6E8A-4147-A177-3AD203B41FA5}">
                      <a16:colId xmlns:a16="http://schemas.microsoft.com/office/drawing/2014/main" val="22092908"/>
                    </a:ext>
                  </a:extLst>
                </a:gridCol>
              </a:tblGrid>
              <a:tr h="780645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</a:t>
                      </a:r>
                      <a:r>
                        <a:rPr lang="en-US" sz="12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2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помещения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визуального осмотра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09847"/>
                  </a:ext>
                </a:extLst>
              </a:tr>
              <a:tr h="195161">
                <a:tc gridSpan="3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Капитана Драбкина, д 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010699"/>
                  </a:ext>
                </a:extLst>
              </a:tr>
              <a:tr h="195161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11, комнаты поз. 5, 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дверь отсутствует, явные признаки проживания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397333"/>
                  </a:ext>
                </a:extLst>
              </a:tr>
              <a:tr h="195161">
                <a:tc gridSpan="3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Капитана Драбкина, д. 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7227"/>
                  </a:ext>
                </a:extLst>
              </a:tr>
              <a:tr h="195161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9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26.05.2023 в 22.57 по местному времени в данных жилых помещениях горел свет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2885189"/>
                  </a:ext>
                </a:extLst>
              </a:tr>
              <a:tr h="195161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13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782532"/>
                  </a:ext>
                </a:extLst>
              </a:tr>
              <a:tr h="195161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14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375069"/>
                  </a:ext>
                </a:extLst>
              </a:tr>
              <a:tr h="390323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период проведения визуального осмотра 23.05.2023 в 11.40 по местному времени квартира закрыта со стороны жилого помещения, ключи представленные Управлением, подошли, попасть внутрь не удалось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334866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17585" y="3394024"/>
            <a:ext cx="11222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ВЫЯВЛЕНЫ ФАКТЫ ПРОЖИВАНИЯ (НАХОЖДЕНИЯ) В МУНИЦИПАЛЬНЫХ ЖИЛЫХ ПОМЕЩЕНИЯХ НЕУСТАНОВЛЕННЫХ ЛИЦ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84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21" y="156872"/>
            <a:ext cx="11283351" cy="714396"/>
          </a:xfrm>
        </p:spPr>
        <p:txBody>
          <a:bodyPr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УСТАНОВЛЕНО, ЧТО ЧАСТЬ МУНИЦИПАЛЬНЫХ ЖИЛЫХ ПОМЕЩЕНИЙ НАХОДЯТСЯ БЕЗ ДВЕРЕЙ, ЛИБО С ОТКРЫТОЙ ДВЕРЬЮ В СВОБОДНОМ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018748"/>
              </p:ext>
            </p:extLst>
          </p:nvPr>
        </p:nvGraphicFramePr>
        <p:xfrm>
          <a:off x="431321" y="871268"/>
          <a:ext cx="11352360" cy="2027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3148">
                  <a:extLst>
                    <a:ext uri="{9D8B030D-6E8A-4147-A177-3AD203B41FA5}">
                      <a16:colId xmlns:a16="http://schemas.microsoft.com/office/drawing/2014/main" val="2469371702"/>
                    </a:ext>
                  </a:extLst>
                </a:gridCol>
                <a:gridCol w="3747564">
                  <a:extLst>
                    <a:ext uri="{9D8B030D-6E8A-4147-A177-3AD203B41FA5}">
                      <a16:colId xmlns:a16="http://schemas.microsoft.com/office/drawing/2014/main" val="1676827316"/>
                    </a:ext>
                  </a:extLst>
                </a:gridCol>
                <a:gridCol w="7011648">
                  <a:extLst>
                    <a:ext uri="{9D8B030D-6E8A-4147-A177-3AD203B41FA5}">
                      <a16:colId xmlns:a16="http://schemas.microsoft.com/office/drawing/2014/main" val="35838793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endParaRPr lang="en-US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помещения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визуального осмотра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58907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Капитана Драбкина, д 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872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11, комнаты поз. 5, 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дверь отсутствует, явные признаки проживания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4070519"/>
                  </a:ext>
                </a:extLst>
              </a:tr>
              <a:tr h="198273">
                <a:tc gridSpan="3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Капитана Драбкина, д 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558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дверь отсутствует, свободный доступ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9804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546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дверь открыта, свободный доступ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756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дверь отсутствует, свободный доступ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247029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Красная сопка, д. 48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401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 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дверь отсутствует, свободный доступ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358686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6816" y="3734610"/>
            <a:ext cx="1135236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КОНТРОЛЬНЫМ МЕРОПРИЯТИЕМ И ВИЗУАЛЬНЫМ ОСМОТРОМ УСТАНОВЛЕНЫ ФАКТЫ НЕИСПОЛНЕНИЯ УПРАВЛЕНИЕМ ПУНКТОВ 1, 9, 10 СТАТЬИ 8 И ПУНКТОВ 1, 2, 5 СТАТЬИ 13 РЕШЕНИЯ ГОРОДСКОЙ ДУМЫ ПКГО № 453-НД В ПОЛНОМ ОБЪЕМЕ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endParaRPr lang="en-US" sz="2800" dirty="0">
              <a:latin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32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464" y="419202"/>
            <a:ext cx="11309230" cy="7271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отметить, что муниципальный контракт с ПАО «Камчатскэнерго» за потребленные энергоресурсы и отопление выкупленных жилых помещений многоквартирных домов по ул. Капитана Драбкина, д.3, ул. Капитана Драбкина, д.10, ул. Красная сопка, д. 48, находящихся в муниципальной собственности, по состоянию на 30.05.2023 Управлением не заключался. 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Оферта муниципального контракта на оказание коммунальных услуг по теплоснабжению незаселенных жилых помещений муниципального жилищного фонда на период с 01.12.2022 по 30.11.2023 направлена Управлением сопроводительным письмом от 24.04.2023 исх. № 01-12-01/3995/23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пояснений Управления следует, что заключение муниципального контракта с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ресурсоснабжающими организациями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горячее и холодное водоснабжение, а также за потребленную электроэнергию и водоотведение в выкупленных жилых помещениях не предполагается, в связи с отсутствием проживающих в данных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квартирах.</a:t>
            </a:r>
          </a:p>
          <a:p>
            <a:pPr indent="450215" algn="just">
              <a:lnSpc>
                <a:spcPct val="107000"/>
              </a:lnSpc>
              <a:tabLst>
                <a:tab pos="450215" algn="l"/>
              </a:tabLst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тем, из информации, полученной от филиала ПАО «Дальневосточная энергетическая компания» «Камчатскэнергосбыт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следует, что в выставленных счетах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март 2022 года 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расчетах предусмотрена оплата за потребленную электроэнергию, горячее водоснабжение и отопление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tabLst>
                <a:tab pos="450215" algn="l"/>
              </a:tabLs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33</a:t>
            </a:r>
          </a:p>
          <a:p>
            <a:pPr indent="450215" algn="just">
              <a:lnSpc>
                <a:spcPct val="107000"/>
              </a:lnSpc>
              <a:tabLst>
                <a:tab pos="450215" algn="l"/>
              </a:tabLs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31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9675"/>
              </p:ext>
            </p:extLst>
          </p:nvPr>
        </p:nvGraphicFramePr>
        <p:xfrm>
          <a:off x="263768" y="1046284"/>
          <a:ext cx="11702561" cy="5029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6285">
                  <a:extLst>
                    <a:ext uri="{9D8B030D-6E8A-4147-A177-3AD203B41FA5}">
                      <a16:colId xmlns:a16="http://schemas.microsoft.com/office/drawing/2014/main" val="2085388886"/>
                    </a:ext>
                  </a:extLst>
                </a:gridCol>
                <a:gridCol w="2426677">
                  <a:extLst>
                    <a:ext uri="{9D8B030D-6E8A-4147-A177-3AD203B41FA5}">
                      <a16:colId xmlns:a16="http://schemas.microsoft.com/office/drawing/2014/main" val="58634231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071052956"/>
                    </a:ext>
                  </a:extLst>
                </a:gridCol>
                <a:gridCol w="1767254">
                  <a:extLst>
                    <a:ext uri="{9D8B030D-6E8A-4147-A177-3AD203B41FA5}">
                      <a16:colId xmlns:a16="http://schemas.microsoft.com/office/drawing/2014/main" val="37838641"/>
                    </a:ext>
                  </a:extLst>
                </a:gridCol>
                <a:gridCol w="1767253">
                  <a:extLst>
                    <a:ext uri="{9D8B030D-6E8A-4147-A177-3AD203B41FA5}">
                      <a16:colId xmlns:a16="http://schemas.microsoft.com/office/drawing/2014/main" val="2360620698"/>
                    </a:ext>
                  </a:extLst>
                </a:gridCol>
                <a:gridCol w="1505026">
                  <a:extLst>
                    <a:ext uri="{9D8B030D-6E8A-4147-A177-3AD203B41FA5}">
                      <a16:colId xmlns:a16="http://schemas.microsoft.com/office/drawing/2014/main" val="2347009796"/>
                    </a:ext>
                  </a:extLst>
                </a:gridCol>
                <a:gridCol w="1475566">
                  <a:extLst>
                    <a:ext uri="{9D8B030D-6E8A-4147-A177-3AD203B41FA5}">
                      <a16:colId xmlns:a16="http://schemas.microsoft.com/office/drawing/2014/main" val="1474722137"/>
                    </a:ext>
                  </a:extLst>
                </a:gridCol>
              </a:tblGrid>
              <a:tr h="649524">
                <a:tc row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незаселенных жилых помещений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НЖП по данным Филиала ПАО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 gridSpan="3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коммунальных услуг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extLst>
                  <a:ext uri="{0D108BD9-81ED-4DB2-BD59-A6C34878D82A}">
                    <a16:rowId xmlns:a16="http://schemas.microsoft.com/office/drawing/2014/main" val="3766279490"/>
                  </a:ext>
                </a:extLst>
              </a:tr>
              <a:tr h="856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Горячее водоснабжение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Отопление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93977"/>
                  </a:ext>
                </a:extLst>
              </a:tr>
              <a:tr h="761683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Капитана Драбкина, д. 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47 538,18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71 498,71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193 884,38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312 921,27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extLst>
                  <a:ext uri="{0D108BD9-81ED-4DB2-BD59-A6C34878D82A}">
                    <a16:rowId xmlns:a16="http://schemas.microsoft.com/office/drawing/2014/main" val="980231422"/>
                  </a:ext>
                </a:extLst>
              </a:tr>
              <a:tr h="666472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Капитана Драбкина, д. 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14 798,7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13 240,47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46 194,24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74 233,41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extLst>
                  <a:ext uri="{0D108BD9-81ED-4DB2-BD59-A6C34878D82A}">
                    <a16:rowId xmlns:a16="http://schemas.microsoft.com/office/drawing/2014/main" val="2725701502"/>
                  </a:ext>
                </a:extLst>
              </a:tr>
              <a:tr h="666472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Командорская,</a:t>
                      </a: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2 682,72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2 494,68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18 201,45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23 378,85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extLst>
                  <a:ext uri="{0D108BD9-81ED-4DB2-BD59-A6C34878D82A}">
                    <a16:rowId xmlns:a16="http://schemas.microsoft.com/office/drawing/2014/main" val="2463387287"/>
                  </a:ext>
                </a:extLst>
              </a:tr>
              <a:tr h="666472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Красная сопка, </a:t>
                      </a: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48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13 321,26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17 643,78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95 350,34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126 315,38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extLst>
                  <a:ext uri="{0D108BD9-81ED-4DB2-BD59-A6C34878D82A}">
                    <a16:rowId xmlns:a16="http://schemas.microsoft.com/office/drawing/2014/main" val="1846083151"/>
                  </a:ext>
                </a:extLst>
              </a:tr>
              <a:tr h="761683">
                <a:tc gridSpan="2">
                  <a:txBody>
                    <a:bodyPr/>
                    <a:lstStyle/>
                    <a:p>
                      <a:pPr marL="457200"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78 340,86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104 877,64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353 630,41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536 848,91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09" marR="34609" marT="0" marB="0" anchor="ctr"/>
                </a:tc>
                <a:extLst>
                  <a:ext uri="{0D108BD9-81ED-4DB2-BD59-A6C34878D82A}">
                    <a16:rowId xmlns:a16="http://schemas.microsoft.com/office/drawing/2014/main" val="1460993364"/>
                  </a:ext>
                </a:extLst>
              </a:tr>
            </a:tbl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340100" y="-2058303"/>
            <a:ext cx="31960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40100" y="-1735138"/>
            <a:ext cx="10545352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3769" y="276778"/>
            <a:ext cx="117025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Стоимость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коммунальных услуг, начисленных филиалом ПАО «ДЭК» «Камчатскэнергосбыт» Управлению за незаселенные жилые помещения муниципального жилищного фонда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436197" y="626888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34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19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287" y="644923"/>
            <a:ext cx="1178368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ct val="100000"/>
              </a:lnSpc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Только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за 75 нежилых помещений, находящихся в муниципальной собственности по 4 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адресам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ул. Капитана Драбкина, д. 3, ул. Капитана Драбкина, д. 10, ул. Командорская, д. 7, ул. Красная сопка, д. 48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Управлению, в соответствии со сводным расчетом размера платы за коммунальные услуги по пустующим помещениям за март 2023 года, филиалом ПАО «ДЭК» «Камчатскэнергосбыт» за потребленные коммунальные услуги начислено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536 848,91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рублей</a:t>
            </a:r>
            <a:endParaRPr lang="en-US" sz="3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342265" algn="just">
              <a:lnSpc>
                <a:spcPct val="100000"/>
              </a:lnSpc>
              <a:spcAft>
                <a:spcPts val="0"/>
              </a:spcAft>
            </a:pP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lnSpc>
                <a:spcPct val="100000"/>
              </a:lnSpc>
              <a:spcAft>
                <a:spcPts val="0"/>
              </a:spcAf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35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86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62962"/>
              </p:ext>
            </p:extLst>
          </p:nvPr>
        </p:nvGraphicFramePr>
        <p:xfrm>
          <a:off x="250166" y="73106"/>
          <a:ext cx="11559397" cy="6618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1134">
                  <a:extLst>
                    <a:ext uri="{9D8B030D-6E8A-4147-A177-3AD203B41FA5}">
                      <a16:colId xmlns:a16="http://schemas.microsoft.com/office/drawing/2014/main" val="3673729570"/>
                    </a:ext>
                  </a:extLst>
                </a:gridCol>
                <a:gridCol w="2216029">
                  <a:extLst>
                    <a:ext uri="{9D8B030D-6E8A-4147-A177-3AD203B41FA5}">
                      <a16:colId xmlns:a16="http://schemas.microsoft.com/office/drawing/2014/main" val="406712269"/>
                    </a:ext>
                  </a:extLst>
                </a:gridCol>
                <a:gridCol w="1810263">
                  <a:extLst>
                    <a:ext uri="{9D8B030D-6E8A-4147-A177-3AD203B41FA5}">
                      <a16:colId xmlns:a16="http://schemas.microsoft.com/office/drawing/2014/main" val="2378578591"/>
                    </a:ext>
                  </a:extLst>
                </a:gridCol>
                <a:gridCol w="1691645">
                  <a:extLst>
                    <a:ext uri="{9D8B030D-6E8A-4147-A177-3AD203B41FA5}">
                      <a16:colId xmlns:a16="http://schemas.microsoft.com/office/drawing/2014/main" val="3891005357"/>
                    </a:ext>
                  </a:extLst>
                </a:gridCol>
                <a:gridCol w="1374261">
                  <a:extLst>
                    <a:ext uri="{9D8B030D-6E8A-4147-A177-3AD203B41FA5}">
                      <a16:colId xmlns:a16="http://schemas.microsoft.com/office/drawing/2014/main" val="222498653"/>
                    </a:ext>
                  </a:extLst>
                </a:gridCol>
                <a:gridCol w="1209692">
                  <a:extLst>
                    <a:ext uri="{9D8B030D-6E8A-4147-A177-3AD203B41FA5}">
                      <a16:colId xmlns:a16="http://schemas.microsoft.com/office/drawing/2014/main" val="2474983826"/>
                    </a:ext>
                  </a:extLst>
                </a:gridCol>
                <a:gridCol w="1796373">
                  <a:extLst>
                    <a:ext uri="{9D8B030D-6E8A-4147-A177-3AD203B41FA5}">
                      <a16:colId xmlns:a16="http://schemas.microsoft.com/office/drawing/2014/main" val="3070021960"/>
                    </a:ext>
                  </a:extLst>
                </a:gridCol>
              </a:tblGrid>
              <a:tr h="214956">
                <a:tc row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незаселенных жилых помещений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gridSpan="3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коммунальных услуг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2014711268"/>
                  </a:ext>
                </a:extLst>
              </a:tr>
              <a:tr h="3517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Горячее водоснабжение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Отопление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696139"/>
                  </a:ext>
                </a:extLst>
              </a:tr>
              <a:tr h="175854">
                <a:tc gridSpan="7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Капитана Драбкина, д. 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155050"/>
                  </a:ext>
                </a:extLst>
              </a:tr>
              <a:tr h="732724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нежилых помещений кв. 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20 402,46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11 609,29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90 392,77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122 404,52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ключи, представленные Управлением к входным дверям не подошли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1679298617"/>
                  </a:ext>
                </a:extLst>
              </a:tr>
              <a:tr h="439635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нежилых помещений кв. 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18 397,44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38 812,2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52 905,04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110 114,68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 в муниципальное помещение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1989235921"/>
                  </a:ext>
                </a:extLst>
              </a:tr>
              <a:tr h="175854">
                <a:tc gridSpan="2">
                  <a:txBody>
                    <a:bodyPr/>
                    <a:lstStyle/>
                    <a:p>
                      <a:pPr marL="457200"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38 799,90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50 421,49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143 297,81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232 519,20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622538333"/>
                  </a:ext>
                </a:extLst>
              </a:tr>
              <a:tr h="175854">
                <a:tc gridSpan="7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Капитана Драбкина, д. 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127664"/>
                  </a:ext>
                </a:extLst>
              </a:tr>
              <a:tr h="175854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2 361,82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3 178,3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дверь отсутствует, свободный доступ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1385254759"/>
                  </a:ext>
                </a:extLst>
              </a:tr>
              <a:tr h="314198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1 467,72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945,74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3 343,85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5 757,31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594187"/>
                  </a:ext>
                </a:extLst>
              </a:tr>
              <a:tr h="377038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2 341,71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3 158,19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дверь открыта, свободный доступ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3507599536"/>
                  </a:ext>
                </a:extLst>
              </a:tr>
              <a:tr h="175854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945,74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2 311,46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4 073,68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26.05.2023 в 22.57 в жилых помещениях горел свет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1147485357"/>
                  </a:ext>
                </a:extLst>
              </a:tr>
              <a:tr h="439878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894,24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945,74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3 328,73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5 168,71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2554"/>
                  </a:ext>
                </a:extLst>
              </a:tr>
              <a:tr h="628398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945,74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2 251,04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4013,26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 входная дверь, в подъезде установлен домофон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3045035148"/>
                  </a:ext>
                </a:extLst>
              </a:tr>
              <a:tr h="377038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945,74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2 251,04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4 013,26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дверь закрыта со стороны помещения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2205629647"/>
                  </a:ext>
                </a:extLst>
              </a:tr>
              <a:tr h="175854">
                <a:tc gridSpan="2">
                  <a:txBody>
                    <a:bodyPr/>
                    <a:lstStyle/>
                    <a:p>
                      <a:pPr marL="457200"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6 444,36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4 728,7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18 189,65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29 362,71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2644604568"/>
                  </a:ext>
                </a:extLst>
              </a:tr>
              <a:tr h="175854">
                <a:tc gridSpan="7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Командорская, д. 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631804"/>
                  </a:ext>
                </a:extLst>
              </a:tr>
              <a:tr h="377038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894,24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945,74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6 083,08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7 923,06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дверь открыта, свободный доступ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2521149299"/>
                  </a:ext>
                </a:extLst>
              </a:tr>
              <a:tr h="175854">
                <a:tc gridSpan="7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Красная сопка, д. 48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216480"/>
                  </a:ext>
                </a:extLst>
              </a:tr>
              <a:tr h="628398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нежилых помещения кв. 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1 628,1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2 520,54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8 036,35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12 184,99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 входная дверь, в подъезде установлен домофон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3889268904"/>
                  </a:ext>
                </a:extLst>
              </a:tr>
              <a:tr h="205163">
                <a:tc gridSpan="2">
                  <a:txBody>
                    <a:bodyPr/>
                    <a:lstStyle/>
                    <a:p>
                      <a:pPr marL="457200"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47 766,6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58 616,47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175 606,89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281 989,96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82" marR="20082" marT="0" marB="0" anchor="ctr"/>
                </a:tc>
                <a:extLst>
                  <a:ext uri="{0D108BD9-81ED-4DB2-BD59-A6C34878D82A}">
                    <a16:rowId xmlns:a16="http://schemas.microsoft.com/office/drawing/2014/main" val="417538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078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068" y="197346"/>
            <a:ext cx="1152489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Исходя из данных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таблицы следует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что в 20-ти нежилых муниципальных помещениях, в которых по результатам визуального осмотра выявлено проживание (нахождение) неустановленных лиц, отсутствие входных дверей, либо входные двери открыты, наличие электроосвещения в вечернее время, отсутствие у Управления ключей от входных дверей,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филиалом ПАО «ДЭК» «Камчатскэнергосбыт» в марте 2023 года за потребленную электроэнергию начислено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47 766,6 рублей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 отопление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175 606,89 рублей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18-ть из 20-ти нежилых муниципальных помещений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филиалом ПАО «ДЭК» «Камчатскэнергосбыт» за потребленную горячую воду в марте 2023 года начислено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58 616,47 рублей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Таким образом, за 20-ть нежилых муниципальных помещений за потребленные коммунальные услуги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филиалом ПАО «ДЭК» «Камчатскэнергосбыт» за март 2023 года начислено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281 989,96 рублей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составляет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52,53%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суммы начислений за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нежилых помещений, находящихся в муниципальной собственности, расположенных по 4 адресам (ул. Капитана Драбкина, д. 3; ул. Капитана Драбкина, д. 10; ул. Командорская, д. 7; ул. Красная сопка, д. 48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endParaRPr lang="en-US" dirty="0" smtClean="0"/>
          </a:p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37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165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044" y="883645"/>
            <a:ext cx="1161115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анализа информации, представленной филиалом ПАО «ДЭК» «Камчатскэнергосбыт» и полученной в рамках проведенного контрольного мероприятия, следует, что существуют риски неэффективного использования средств городского бюджета в связи с неисполнением Управлением полномочий по контролю за использованием жилых помещений муниципального жилищного фонда в части ограничения свободного доступа третьих лиц в незаселенные жилые помещения муниципального жилищного фонда.</a:t>
            </a:r>
          </a:p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связи с чем, Управлению необходимо обеспечить всеми доступными способами ограничение доступа третьих лиц в незаселенные жилые помещения муниципального жилищного фонда.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риски неэффективного использования средств городского бюджета возникают при проведении мероприятий по изъятию жилых помещений, расположенных в многоквартирных домах, признанных аварийными и подлежащими сносу или реконструкции, выражающиеся в уклонении собственников жилых помещений, с которыми заключены соглашения о возмещении затрат за изымаемое жилое помещение, от исполнения сроков сдачи жилого помещения, на которое зарегистрирован переход права собственности за Петропавловск-Камчатским городским округом.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достижения максимального сокращения затрат городского бюджета, связанных с оплатой за жилое помещение и коммунальные услуги, необходимо усилить контроль за неукоснительным исполнением собственниками условий соглашений в части освобождения жилого помещения в сроки, указанные в соглашении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50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661" y="265361"/>
            <a:ext cx="11706045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ходе контрольного мероприятия установлено, что данные предоставленные Управлением в отчете об исполнении муниципальной программы указаны недостоверно.  Так, согласно отчета, общая площадь изъятого имущества для муниципальных нужд в 2022 году составила 999,30 кв.м., когда как фактическая площадь составляет 990,1 кв.м. </a:t>
            </a:r>
            <a:endParaRPr lang="en-US" sz="4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39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76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540" y="170587"/>
            <a:ext cx="11759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соблюдения требований Федерального закона от 05.04.2013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44-ФЗ «О контрактной системе в сфере закупок товаров, работ, услуг для обеспечения государственных и муниципальных нужд» при организации осуществления закупок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показал, что</a:t>
            </a:r>
            <a:endParaRPr lang="en-US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endParaRPr lang="ru-RU" sz="1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приказом Управления создана контрактная служба, в состав которой входят руководитель контрактной службы и 2 специалиста, обеспечивающие функции и полномочия, возлагаемые на Контрактную службу Управления.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контрактной службы Управления, соответствуют требованиям, установленным частью 6 статьи 38 Федерального закона № 44-ФЗ.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финансов Российской Федерации от 31.07.2020 № 158н «Об утверждении Типового положения (регламента) о контрактной службе» утверждено Типовое положение.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контрактной службе Управления, в период проведения контрольного мероприятия, не соответствовала Типовому положению, утвержденному Приказом № 158н.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контрольного мероприятия Управлением издан приказ от 20.06.2023 № 12-129/23 «О внесении изменений в приказ Управления коммунального хозяйства и жилищного фонда администрации Петропавловск-Камчатского городского округа от 15.11.2018 № 12-126-1/18 «О создании контрактной службы Управления коммунального хозяйства и жилищного фонда администрации Петропавловск-Камчатского городского округа», в соответствии с которым внесены изменения в приложение 1 «Положение о контрактной службе Управления коммунального хозяйства и жилищного фонда администрации Петропавловск-Камчатского городского округа». Положение о контрактной службе Управления приведено в соответствие Типовому положению, утвержденному Приказом № 158н.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тем, раздел 2 Положения о контрактной службе Управления дополнен пунктами 2.7 – 2.9 не предусмотренными Типовым положением, в пункте 2.9 есть ссылка на пункт 2.6, который не соответствует прописанной норме. Ссылка в пункте 2.9 должна соответствовать пункту 2.8, который устанавливает запреты для должностных лиц контрактной службы. 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раздела 4 «Работа структурных отделов для реализации деятельности контрактной службы в осуществлении муниципальных закупок» считаем избыточными, в разделе 3 «Функции и полномочия контрактной службы» прописаны такие-же нормы, относящиеся к полномочиям контрактной службы Управления. 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в пункте 1.1 прописано, что структурный отдел «Обеспечивает подготовку обоснования закупки при формировании плана закупок, плана-графика и изменений в план-график для соответствующего структурного отдела». Вместе с тем, Федеральным законом от 01.05.2019 № 71-ФЗ «О внесении изменений в Федеральный закон «О контрактной системе в сфере закупок товаров, работ, услуг для обеспечения государственных и муниципальных нужд» статья 17 «Планы закупок» Федерального закона № 44-ФЗ утратила силу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01.10.2019.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81143" y="6264563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7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200" y="286269"/>
            <a:ext cx="10944196" cy="5504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достижения целевых показателей (индикаторов) установленных основными мероприятиями подпрограммы 1 «Переселение граждан из непригодного и аварийного жилищного фонда»</a:t>
            </a:r>
            <a:endParaRPr lang="ru-RU" sz="1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023032"/>
              </p:ext>
            </p:extLst>
          </p:nvPr>
        </p:nvGraphicFramePr>
        <p:xfrm>
          <a:off x="526211" y="1009292"/>
          <a:ext cx="11119449" cy="54087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6701">
                  <a:extLst>
                    <a:ext uri="{9D8B030D-6E8A-4147-A177-3AD203B41FA5}">
                      <a16:colId xmlns:a16="http://schemas.microsoft.com/office/drawing/2014/main" val="1367103096"/>
                    </a:ext>
                  </a:extLst>
                </a:gridCol>
                <a:gridCol w="3558433">
                  <a:extLst>
                    <a:ext uri="{9D8B030D-6E8A-4147-A177-3AD203B41FA5}">
                      <a16:colId xmlns:a16="http://schemas.microsoft.com/office/drawing/2014/main" val="636216701"/>
                    </a:ext>
                  </a:extLst>
                </a:gridCol>
                <a:gridCol w="1332452">
                  <a:extLst>
                    <a:ext uri="{9D8B030D-6E8A-4147-A177-3AD203B41FA5}">
                      <a16:colId xmlns:a16="http://schemas.microsoft.com/office/drawing/2014/main" val="2579309135"/>
                    </a:ext>
                  </a:extLst>
                </a:gridCol>
                <a:gridCol w="1333498">
                  <a:extLst>
                    <a:ext uri="{9D8B030D-6E8A-4147-A177-3AD203B41FA5}">
                      <a16:colId xmlns:a16="http://schemas.microsoft.com/office/drawing/2014/main" val="2984722518"/>
                    </a:ext>
                  </a:extLst>
                </a:gridCol>
                <a:gridCol w="1333498">
                  <a:extLst>
                    <a:ext uri="{9D8B030D-6E8A-4147-A177-3AD203B41FA5}">
                      <a16:colId xmlns:a16="http://schemas.microsoft.com/office/drawing/2014/main" val="4210315984"/>
                    </a:ext>
                  </a:extLst>
                </a:gridCol>
                <a:gridCol w="1191369">
                  <a:extLst>
                    <a:ext uri="{9D8B030D-6E8A-4147-A177-3AD203B41FA5}">
                      <a16:colId xmlns:a16="http://schemas.microsoft.com/office/drawing/2014/main" val="2837933985"/>
                    </a:ext>
                  </a:extLst>
                </a:gridCol>
                <a:gridCol w="1333498">
                  <a:extLst>
                    <a:ext uri="{9D8B030D-6E8A-4147-A177-3AD203B41FA5}">
                      <a16:colId xmlns:a16="http://schemas.microsoft.com/office/drawing/2014/main" val="3310544318"/>
                    </a:ext>
                  </a:extLst>
                </a:gridCol>
              </a:tblGrid>
              <a:tr h="7140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целевых показателей (индикаторов)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целевых показателей (индикаторов)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2022 год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0930292"/>
                  </a:ext>
                </a:extLst>
              </a:tr>
              <a:tr h="4105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426244"/>
                  </a:ext>
                </a:extLst>
              </a:tr>
              <a:tr h="357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приобретенных квартир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9528891"/>
                  </a:ext>
                </a:extLst>
              </a:tr>
              <a:tr h="1428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переселенных семей из аварийных многоквартирных домов в приобретенные квартиры от общего количества семей, подлежащих переселению из аварийных многоквартирных домов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7823929"/>
                  </a:ext>
                </a:extLst>
              </a:tr>
              <a:tr h="71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изымаемых для муниципальных нужд жилых помещений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1611147"/>
                  </a:ext>
                </a:extLst>
              </a:tr>
              <a:tr h="1785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переселенных семей из аварийных многоквартирных домов путем выкупа (изъятия) жилых помещений от общего количества семей, подлежащих переселению из аварийных многоквартирных домов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540781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645660" y="643669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0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419" y="780778"/>
            <a:ext cx="1172329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 по результатам контрольного мероприятия: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Направить отчет для сведения в адрес: </a:t>
            </a:r>
          </a:p>
          <a:p>
            <a:pPr indent="450215" algn="just">
              <a:tabLst>
                <a:tab pos="540385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Городской Думы Петропавловск-Камчатского городского округа;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540385" algn="l"/>
              </a:tabLs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Главы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Петропавловск-Камчатского городского округа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tabLst>
                <a:tab pos="540385" algn="l"/>
              </a:tabLs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 в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коммунального хозяйства и жилищного фонда администрации Петропавловск-Камчатского городского округа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принятия мер по установленным нарушениям.</a:t>
            </a:r>
          </a:p>
          <a:p>
            <a:pPr lvl="0" algn="just"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3. Направить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информационное письмо в адрес Заместителя Главы администрации Петропавловск-Камчатского городского округа Александровой Н.В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41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71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167" y="3163315"/>
            <a:ext cx="11719420" cy="1518406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349" y="2368636"/>
            <a:ext cx="1122305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Контрольно-счетная палата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Петропавловск-Камчатского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18" y="1181726"/>
            <a:ext cx="1359517" cy="130677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9051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299" y="280511"/>
            <a:ext cx="1143952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2400" b="1" dirty="0">
                <a:latin typeface="Times New Roman" panose="02020603050405020304" pitchFamily="18" charset="0"/>
              </a:rPr>
              <a:t>Анализ соблюдения требований статьи 16 Федерального закона от 05.04.2013 № 44-ФЗ «О контрактной системе в сфере закупок товаров, работ, услуг для обеспечения государственных и муниципальных нужд» при планировании </a:t>
            </a:r>
            <a:r>
              <a:rPr lang="ru-RU" sz="2400" b="1" dirty="0" smtClean="0">
                <a:latin typeface="Times New Roman" panose="02020603050405020304" pitchFamily="18" charset="0"/>
              </a:rPr>
              <a:t>закупок показал, что</a:t>
            </a:r>
          </a:p>
          <a:p>
            <a:pPr indent="450215" algn="ctr"/>
            <a:endParaRPr lang="ru-RU" sz="2400" b="1" dirty="0">
              <a:effectLst/>
              <a:latin typeface="Times New Roman" panose="02020603050405020304" pitchFamily="18" charset="0"/>
            </a:endParaRPr>
          </a:p>
          <a:p>
            <a:pPr indent="450215"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проверяемом периоде в план-график закупок Управления на 2022 год и плановый период 2023-2024 внесено 52 (пятьдесят два) изменения, сведения которых утверждены и размещены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информационной системе (ЕИС)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zakupki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нарушения срока. </a:t>
            </a:r>
          </a:p>
          <a:p>
            <a:pPr indent="450215" algn="just"/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2400" b="1" dirty="0">
              <a:effectLst/>
              <a:latin typeface="Times New Roman" panose="02020603050405020304" pitchFamily="18" charset="0"/>
            </a:endParaRPr>
          </a:p>
          <a:p>
            <a:pPr indent="450215" algn="ctr"/>
            <a:endParaRPr lang="ru-RU" sz="2400" b="1" dirty="0">
              <a:effectLst/>
              <a:latin typeface="Times New Roman" panose="02020603050405020304" pitchFamily="18" charset="0"/>
            </a:endParaRPr>
          </a:p>
          <a:p>
            <a:pPr indent="450215" algn="ctr"/>
            <a:r>
              <a:rPr lang="en-US" sz="1600" b="1" dirty="0" smtClean="0">
                <a:latin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2400" b="1" dirty="0" smtClean="0">
              <a:latin typeface="Times New Roman" panose="02020603050405020304" pitchFamily="18" charset="0"/>
            </a:endParaRPr>
          </a:p>
          <a:p>
            <a:pPr indent="450215" algn="ctr"/>
            <a:endParaRPr lang="ru-RU" sz="2400" b="1" dirty="0">
              <a:effectLst/>
              <a:latin typeface="Times New Roman" panose="02020603050405020304" pitchFamily="18" charset="0"/>
            </a:endParaRPr>
          </a:p>
          <a:p>
            <a:pPr indent="450215" algn="ctr"/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02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075" y="256312"/>
            <a:ext cx="116586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2400" b="1" dirty="0">
                <a:latin typeface="Times New Roman" panose="02020603050405020304" pitchFamily="18" charset="0"/>
              </a:rPr>
              <a:t>Выборочный анализ проведения конкурентных процедур на поставку (приобретение) жилого помещения (квартиры) в строящемся многоквартирном доме в целях переселения граждан из непригодного и аварийного жилищного фонда, определения поставщика и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</a:rPr>
              <a:t>достижения целей закупок в проверяемом </a:t>
            </a:r>
            <a:r>
              <a:rPr lang="ru-RU" sz="2400" b="1" dirty="0" smtClean="0">
                <a:latin typeface="Times New Roman" panose="02020603050405020304" pitchFamily="18" charset="0"/>
              </a:rPr>
              <a:t>периоде</a:t>
            </a:r>
            <a:endParaRPr lang="en-US" sz="2400" b="1" dirty="0" smtClean="0">
              <a:latin typeface="Times New Roman" panose="02020603050405020304" pitchFamily="18" charset="0"/>
            </a:endParaRPr>
          </a:p>
          <a:p>
            <a:pPr indent="450215" algn="ctr"/>
            <a:endParaRPr lang="en-US" sz="2400" b="1" dirty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проверяемом периоде Управлению доведены и утверждены лимиты бюджетных обязательств для осуществления закупок в размере 152 412 666,74 рублей, из них в том числе для оплаты контрактов, заключенных в 2021 году до начала финансового года и подлежащих оплате в соответствующем финансовом 2022 году, в размере 60 746 000,04 рублей.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 по итогам проведения электронного аукциона заключено 12 муниципальных контрактов, окончательная оплата по которым осуществлялась в 2022 году.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по итогам проведения электронного аукциона заключено 16 МК окончательная оплата по которым осуществлялась в 2022 году.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Стоит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отметить, что при проведении 16 конкурентных процедур на поставку (приобретение) жилого помещения (квартиры) в строящемся многоквартирном доме в целях переселения граждан из непригодного и аварийного жилищного фонда в 2022 году, в нарушение пункта 3.22. Приказа Министерства экономического развития Российской Федерации от 02.10.2013 года № 567 «Об утверждении методических рекомендаций по применению методов определения начальной (максимальной) цены контракта, цены контракта, заключаемого с единственным поставщиком (подрядчиком, исполнителем)» Заказчик при расчете НМЦК руководствовался тремя ответами от поставщиков (исполнителей) на запрос о предоставлении информации о стоимости жилых помещений от 04.10.2021 (более шести месяцев).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Актуализированных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запросов о получении ценовой информации о стоимости жилых помещений во вновь построенных (строящихся) жилых домах в 2022 году со стороны Заказчика не направлялось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791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29642"/>
            <a:ext cx="1171575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контракт от 06.12.2021 № </a:t>
            </a:r>
            <a:r>
              <a:rPr lang="ru-RU" sz="1600" kern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0138300000421000888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kern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302701 на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поставку (приобретение) жилого помещения (квартиры) в строящемся многоквартирном доме в целях переселения граждан из непригодного и аварийного жилищного фонда (2-комнатная квартира площадью не более 56,00 кв.м) заключен с ООО «Юсас-Строй» на сумму 7 231 666,67 рублей (общей площадью 53 кв.м.), фактически исполнен на 7 163 443,35 рублей (общей площадью 52,50), или на 68 223,32 рубля (общей площади 0,5 кв.м.) меньше (на основании дополнительного соглашения от 25.10.2022 о внесении изменений в Контракт № 888).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показала, что при размещении на портале единой информационной системы в сфере закупок Извещения о проведении электронного аукциона в проекте контракта отсутствуют сведения о конкретной дате окончания исполнения контракта, в связи с чем провести анализ даты окончания исполнения контракта не представляется возможным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рассмотрения Контракта № 888 обязанностью поставщика, согласно пункту 4.3.2. контракта являлось не позднее 01.10.2022 предоставить доступ Заказчику или его представителю, или эксперту для осмотра и последующей экспертизы жилого помещения (квартиры) на соответствие требований Контракта, при этом уведомление ООО «Юсас-Строй» от 05.10.2022 № 429 о проведении экспертизы и осмотра жилых помещений поступило в адрес Управления только 11.10.2022. Акт осмотра указанного жилого помещения составлен 17.10.2022, то есть за пределами срока окончания поставки (не позднее 01.10.2022), установленного пунктом 5.2. Контракта № 888.  </a:t>
            </a:r>
          </a:p>
          <a:p>
            <a:pPr algn="just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нарушение требований, установленных Контрактом № 888 и части 6 статьи 34 Федерального закона № 44-ФЗ не применены меры ответственности к поставщику, в связи с просрочкой поставки товара. Управлением претензия в адрес ООО «Юсас-Строй» за неисполнение в установленные сроки поставки (приобретение) жилого помещения (квартиры) в строящемся многоквартирном доме в целях переселения граждан из непригодного и аварийного жилищного фонда (2 комнатная квартира не более 56,00 кв.м.) не выставлялась. </a:t>
            </a:r>
          </a:p>
          <a:p>
            <a:pPr algn="just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исполнения Контракта № 888 Управлением заключено дополнительное соглашение от 25.10.2022 в соответствии с которым уменьшились цена контракта и поставляемый объем. Необходимо отметить, что дополнительное соглашение, подписанное 25.10.2022 распространяет свое действие с 17.10.2022, то есть за пределами срока окончания поставки (не позднее 01.10.2022). Дополнительное соглашение заключено спустя 23 календарных дня после окончания срока поставки товара. </a:t>
            </a:r>
          </a:p>
          <a:p>
            <a:pPr algn="just"/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Аналогичные </a:t>
            </a: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в части обоснования начальной максимальной цены контракта, срока окончания поставки товара были допущены во всех 27 муниципальных контрактах, которые заключены в 2021-2022 годах и оплата которых осуществлялась в 2022 году</a:t>
            </a:r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660" y="210026"/>
            <a:ext cx="11714671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88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целевого и эффективного использования бюджетных средств в части исполнения инвестиционных мероприятий подпрограммы 1 «Переселение граждан из непригодного и аварийного жилищного фонда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8815" algn="ctr">
              <a:spcAft>
                <a:spcPts val="0"/>
              </a:spcAft>
            </a:pPr>
            <a:endParaRPr lang="en-US" sz="1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26.11.2021 № 424-нд «О бюджете Петропавловск-Камчатского городского округа на 2022 год и плановый период 2023 - 2024 годов» установлен годовой объем бюджетных ассигнований на 2022 год для реализации инвестиционных мероприятий подпрограммы № 1 в сумме 112 095 451,90 рублей, в том числе: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8 001 090,20 рублей – приобретение жилых помещений на первичном либо вторичном рынке;</a:t>
            </a:r>
          </a:p>
          <a:p>
            <a:pPr lvl="0"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094 361,70 рублей – изъятие жилых помещений путем выкупа у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собственников.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последних изменений Решения от 21.12.2022 № 16-нд «О внесении изменений в Решение Городской Думы Петропавловск-Камчатского городского округа от 26.11.2021 № 424-нд «О бюджете Петропавловск-Камчатского городского округа на 2022 год и плановый период 2023 - 2024 годов» объем бюджетных ассигнований на 2022 год для реализации мероприятий подпрограммы № 1 составил 241 868 803,74 рублей, в том числе: </a:t>
            </a:r>
          </a:p>
          <a:p>
            <a:pPr lvl="0"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412 666,74 рублей – приобретение жилых помещений на первичном либо вторичном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рынке;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456 137,00 рублей – изъятие жилых помещений путем выкупа у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собственников.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815" algn="ctr"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3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1" y="267758"/>
            <a:ext cx="11687174" cy="770468"/>
          </a:xfrm>
        </p:spPr>
        <p:txBody>
          <a:bodyPr>
            <a:noAutofit/>
          </a:bodyPr>
          <a:lstStyle/>
          <a:p>
            <a:pPr algn="ctr"/>
            <a:r>
              <a:rPr lang="ru-RU" sz="15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Предусмотренные бюджетом ПКГО объемы бюджетных ассигнований и их изменения в 2022 году на выполнение мероприятий подпрограммы 1 «Переселение граждан из непригодного и аварийного жилищного фонда» муниципальной программы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953820"/>
              </p:ext>
            </p:extLst>
          </p:nvPr>
        </p:nvGraphicFramePr>
        <p:xfrm>
          <a:off x="247651" y="1194129"/>
          <a:ext cx="11687175" cy="5435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4900">
                  <a:extLst>
                    <a:ext uri="{9D8B030D-6E8A-4147-A177-3AD203B41FA5}">
                      <a16:colId xmlns:a16="http://schemas.microsoft.com/office/drawing/2014/main" val="3244244652"/>
                    </a:ext>
                  </a:extLst>
                </a:gridCol>
                <a:gridCol w="1668755">
                  <a:extLst>
                    <a:ext uri="{9D8B030D-6E8A-4147-A177-3AD203B41FA5}">
                      <a16:colId xmlns:a16="http://schemas.microsoft.com/office/drawing/2014/main" val="837158243"/>
                    </a:ext>
                  </a:extLst>
                </a:gridCol>
                <a:gridCol w="1502704">
                  <a:extLst>
                    <a:ext uri="{9D8B030D-6E8A-4147-A177-3AD203B41FA5}">
                      <a16:colId xmlns:a16="http://schemas.microsoft.com/office/drawing/2014/main" val="2761980248"/>
                    </a:ext>
                  </a:extLst>
                </a:gridCol>
                <a:gridCol w="1502704">
                  <a:extLst>
                    <a:ext uri="{9D8B030D-6E8A-4147-A177-3AD203B41FA5}">
                      <a16:colId xmlns:a16="http://schemas.microsoft.com/office/drawing/2014/main" val="2261451232"/>
                    </a:ext>
                  </a:extLst>
                </a:gridCol>
                <a:gridCol w="1502704">
                  <a:extLst>
                    <a:ext uri="{9D8B030D-6E8A-4147-A177-3AD203B41FA5}">
                      <a16:colId xmlns:a16="http://schemas.microsoft.com/office/drawing/2014/main" val="2699490657"/>
                    </a:ext>
                  </a:extLst>
                </a:gridCol>
                <a:gridCol w="1502704">
                  <a:extLst>
                    <a:ext uri="{9D8B030D-6E8A-4147-A177-3AD203B41FA5}">
                      <a16:colId xmlns:a16="http://schemas.microsoft.com/office/drawing/2014/main" val="1355613173"/>
                    </a:ext>
                  </a:extLst>
                </a:gridCol>
                <a:gridCol w="1502704">
                  <a:extLst>
                    <a:ext uri="{9D8B030D-6E8A-4147-A177-3AD203B41FA5}">
                      <a16:colId xmlns:a16="http://schemas.microsoft.com/office/drawing/2014/main" val="1027416489"/>
                    </a:ext>
                  </a:extLst>
                </a:gridCol>
              </a:tblGrid>
              <a:tr h="46124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 и мероприятий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годовых объемов бюджетных ассигнований в 2022 году, предусмотренных Решением о бюджете ПКГО: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865901"/>
                  </a:ext>
                </a:extLst>
              </a:tr>
              <a:tr h="4612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424-нд от 26.11.2021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432-нд от 23.12.2021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444-нд от 16.02.2022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469-нд от 23.06.2022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480-нд от 25.08.2022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16-нд от 21.12.2022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399802161"/>
                  </a:ext>
                </a:extLst>
              </a:tr>
              <a:tr h="199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625736272"/>
                  </a:ext>
                </a:extLst>
              </a:tr>
              <a:tr h="964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 «Переселение граждан из непригодного и аварийного жилищного фонда»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144 442 039,08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144 442 039,08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144 442 039,08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221 523 705,77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236 108 705,78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279 556 408,65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776037684"/>
                  </a:ext>
                </a:extLst>
              </a:tr>
              <a:tr h="831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жилых помещений на первичном либо вторичном рынке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8 001 090,20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8 001 090,20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60 746 000,04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137 827 666,73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152 412 666,74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152 412 666,74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701164239"/>
                  </a:ext>
                </a:extLst>
              </a:tr>
              <a:tr h="831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Изъятие жилых помещений путем выкупа у собственников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104 094 361,70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104 094 361,70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51 349 451,86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51 349 451,86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51 349 451,86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89 456 137,00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52854078"/>
                  </a:ext>
                </a:extLst>
              </a:tr>
              <a:tr h="6999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ПОДМЕРОПРИЯТИЯМ, </a:t>
                      </a:r>
                      <a:endParaRPr lang="ru-RU" sz="15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том числе: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112 095 451,90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112 095 451,90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112 095 451,90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189 177 118,59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203 762 118,60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241 868 803,74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525661382"/>
                  </a:ext>
                </a:extLst>
              </a:tr>
              <a:tr h="2225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краевой бюджет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583790688"/>
                  </a:ext>
                </a:extLst>
              </a:tr>
              <a:tr h="6999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112 095 451,90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112 095 451,90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112 095 451,90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189 177 118,59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203 762 118,60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241 868 803,74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87872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2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6222</TotalTime>
  <Words>5253</Words>
  <Application>Microsoft Office PowerPoint</Application>
  <PresentationFormat>Широкоэкранный</PresentationFormat>
  <Paragraphs>1194</Paragraphs>
  <Slides>42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Century Gothic</vt:lpstr>
      <vt:lpstr>Times New Roman</vt:lpstr>
      <vt:lpstr>Wingdings</vt:lpstr>
      <vt:lpstr>Wingdings 3</vt:lpstr>
      <vt:lpstr>Сектор</vt:lpstr>
      <vt:lpstr>Контрольно-счетная палата  Петропавловск-Камчатского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Предусмотренные бюджетом ПКГО объемы бюджетных ассигнований и их изменения в 2022 году на выполнение мероприятий подпрограммы 1 «Переселение граждан из непригодного и аварийного жилищного фонда» муниципальной программы</vt:lpstr>
      <vt:lpstr>Информация о Запланированных объемах бюджетных ассигнований, предусмотренных Решением от 21.12.2022 № 16-нд, и фактическом исполнении бюджетных средств Управлением </vt:lpstr>
      <vt:lpstr>Презентация PowerPoint</vt:lpstr>
      <vt:lpstr>Презентация PowerPoint</vt:lpstr>
      <vt:lpstr>* - входят в перечень многоквартирных домов, признанных аварийными и подлежащими сносу или реконструкции; ** - входят в перечень жилых помещений, признанных непригодными для проживания; *** - постановление администрации ПКГО, договор соц. найма. </vt:lpstr>
      <vt:lpstr>Презентация PowerPoint</vt:lpstr>
      <vt:lpstr>Презентация PowerPoint</vt:lpstr>
      <vt:lpstr>Презентация PowerPoint</vt:lpstr>
      <vt:lpstr>Презентация PowerPoint</vt:lpstr>
      <vt:lpstr>ул. Капитана Драбкина, дом 3</vt:lpstr>
      <vt:lpstr>ул. Капитана Драбкина, дом 3, квартира 4</vt:lpstr>
      <vt:lpstr>ул. Капитана Драбкина, дом 3, квартира 11</vt:lpstr>
      <vt:lpstr>Презентация PowerPoint</vt:lpstr>
      <vt:lpstr>ул. Капитана Драбкина, дом 3, квартира 14 (2 подъезд)</vt:lpstr>
      <vt:lpstr>ул. Командорская, дом 7 (1 этаж, кв. 1 - 4)</vt:lpstr>
      <vt:lpstr>ул. Командорская, дом 7 (2 этаж, кв. 5 - 8)</vt:lpstr>
      <vt:lpstr>ул. Красная сопка, дом 48 (1 подъезд - оснащен домофоном)</vt:lpstr>
      <vt:lpstr>ул. Капитана Драбкина 10</vt:lpstr>
      <vt:lpstr>ул. Капитана Драбкина 10 (1 подъезд)</vt:lpstr>
      <vt:lpstr>ул. Капитана Драбкина 10 (2 подъезд – имеет домофон)</vt:lpstr>
      <vt:lpstr>ул. Капитана Драбкина 10 (2 по</vt:lpstr>
      <vt:lpstr>Презентация PowerPoint</vt:lpstr>
      <vt:lpstr> визуальным осмотром установлены факты проживания в муниципальных жилых помещениях бывших собственников данных помещений (или их родственников)</vt:lpstr>
      <vt:lpstr>УСТАНОВЛЕНО, ЧТО ЧАСТЬ МУНИЦИПАЛЬНЫХ ЖИЛЫХ ПОМЕЩЕНИЙ НАХОДЯТСЯ БЕЗ ДВЕРЕЙ, ЛИБО С ОТКРЫТОЙ ДВЕРЬЮ В СВОБОДНОМ ДОСТУПЕ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достижения целевых показателей (индикаторов) установленных основными мероприятиями подпрограммы 1 «Переселение граждан из непригодного и аварийного жилищного фонда»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Осуществление контроля за целевым и эффективным использованием бюджетных средств, выделенных на благоустройство общественных территорий (пространств) в рамках реализации муниципальной программы «Формирование современной городской среды в Петропавловск-Камчатском городском округе» от 29.12.2017 № 3217 национального проекта «Жилье и городская среда»</dc:title>
  <dc:creator>Бухонин Владимир Юрьевич</dc:creator>
  <cp:lastModifiedBy>Бухонин Владимир Юрьевич</cp:lastModifiedBy>
  <cp:revision>190</cp:revision>
  <dcterms:created xsi:type="dcterms:W3CDTF">2022-07-19T00:26:13Z</dcterms:created>
  <dcterms:modified xsi:type="dcterms:W3CDTF">2023-07-21T03:32:12Z</dcterms:modified>
</cp:coreProperties>
</file>