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62" r:id="rId1"/>
  </p:sldMasterIdLst>
  <p:notesMasterIdLst>
    <p:notesMasterId r:id="rId10"/>
  </p:notesMasterIdLst>
  <p:sldIdLst>
    <p:sldId id="312" r:id="rId2"/>
    <p:sldId id="339" r:id="rId3"/>
    <p:sldId id="340" r:id="rId4"/>
    <p:sldId id="341" r:id="rId5"/>
    <p:sldId id="323" r:id="rId6"/>
    <p:sldId id="363" r:id="rId7"/>
    <p:sldId id="324" r:id="rId8"/>
    <p:sldId id="362"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1875B4"/>
    <a:srgbClr val="CC3300"/>
    <a:srgbClr val="0000FF"/>
    <a:srgbClr val="0066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04" autoAdjust="0"/>
  </p:normalViewPr>
  <p:slideViewPr>
    <p:cSldViewPr snapToGrid="0">
      <p:cViewPr varScale="1">
        <p:scale>
          <a:sx n="111" d="100"/>
          <a:sy n="111"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3187E5-296C-4EF0-84E3-D7BD9125A1DE}" type="datetimeFigureOut">
              <a:rPr lang="ru-RU" smtClean="0"/>
              <a:t>28.12.2023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21898D-A9A9-40E1-B33D-1CECCB8106CC}" type="slidenum">
              <a:rPr lang="ru-RU" smtClean="0"/>
              <a:t>‹#›</a:t>
            </a:fld>
            <a:endParaRPr lang="ru-RU"/>
          </a:p>
        </p:txBody>
      </p:sp>
    </p:spTree>
    <p:extLst>
      <p:ext uri="{BB962C8B-B14F-4D97-AF65-F5344CB8AC3E}">
        <p14:creationId xmlns:p14="http://schemas.microsoft.com/office/powerpoint/2010/main" val="3059117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5B4CE31-6DE7-45F3-95CF-1654736712CA}" type="slidenum">
              <a:rPr lang="ru-RU" smtClean="0"/>
              <a:t>8</a:t>
            </a:fld>
            <a:endParaRPr lang="ru-RU"/>
          </a:p>
        </p:txBody>
      </p:sp>
    </p:spTree>
    <p:extLst>
      <p:ext uri="{BB962C8B-B14F-4D97-AF65-F5344CB8AC3E}">
        <p14:creationId xmlns:p14="http://schemas.microsoft.com/office/powerpoint/2010/main" val="375471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D972A27-DEF2-4F3E-916B-3224D55A849C}"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566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15D7ADF4-D235-46E9-AD63-E41B4CC0E2EE}" type="datetime1">
              <a:rPr lang="ru-RU" smtClean="0"/>
              <a:t>28.12.2023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254897283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7ADF4-D235-46E9-AD63-E41B4CC0E2EE}"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165692258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7ADF4-D235-46E9-AD63-E41B4CC0E2EE}"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282784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7ADF4-D235-46E9-AD63-E41B4CC0E2EE}"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17205592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7ADF4-D235-46E9-AD63-E41B4CC0E2EE}"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1299633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D7ADF4-D235-46E9-AD63-E41B4CC0E2EE}"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83239150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A3F8434-4289-4960-93F0-90500A7EDCD9}"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34728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A3A1B3-13D4-45DB-8289-6AF4A03F2732}"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135124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5E557-C222-47C3-9ACE-C5301DC12920}"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284847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AD7178-1B43-4506-B3DA-9A6EA8DB30C6}" type="datetime1">
              <a:rPr lang="ru-RU" smtClean="0"/>
              <a:t>28.12.2023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1616557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E1D6122-50C3-49D2-873D-BAAD4E98D72F}" type="datetime1">
              <a:rPr lang="ru-RU" smtClean="0"/>
              <a:t>28.12.2023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47821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3B23F6D-D69E-4022-8B3E-788CC3EB977D}" type="datetime1">
              <a:rPr lang="ru-RU" smtClean="0"/>
              <a:t>28.12.2023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141954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838D54D-F228-467B-929E-4A223997A044}" type="datetime1">
              <a:rPr lang="ru-RU" smtClean="0"/>
              <a:t>28.12.2023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2656280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10662-6B49-4620-A8D1-6648CE678F10}" type="datetime1">
              <a:rPr lang="ru-RU" smtClean="0"/>
              <a:t>28.12.2023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276946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C015B69-2282-4757-B79E-9CA2075989C5}" type="datetime1">
              <a:rPr lang="ru-RU" smtClean="0"/>
              <a:t>28.12.2023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97583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CD7D9E-611A-44C5-9440-C842FDA75557}" type="datetime1">
              <a:rPr lang="ru-RU" smtClean="0"/>
              <a:t>28.12.2023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9C8C90B-EE19-4019-BDB6-254CD3C8CA45}" type="slidenum">
              <a:rPr lang="ru-RU" smtClean="0"/>
              <a:t>‹#›</a:t>
            </a:fld>
            <a:endParaRPr lang="ru-RU"/>
          </a:p>
        </p:txBody>
      </p:sp>
    </p:spTree>
    <p:extLst>
      <p:ext uri="{BB962C8B-B14F-4D97-AF65-F5344CB8AC3E}">
        <p14:creationId xmlns:p14="http://schemas.microsoft.com/office/powerpoint/2010/main" val="138284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5D7ADF4-D235-46E9-AD63-E41B4CC0E2EE}" type="datetime1">
              <a:rPr lang="ru-RU" smtClean="0"/>
              <a:t>28.12.2023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9C8C90B-EE19-4019-BDB6-254CD3C8CA45}" type="slidenum">
              <a:rPr lang="ru-RU" smtClean="0"/>
              <a:t>‹#›</a:t>
            </a:fld>
            <a:endParaRPr lang="ru-RU"/>
          </a:p>
        </p:txBody>
      </p:sp>
    </p:spTree>
    <p:extLst>
      <p:ext uri="{BB962C8B-B14F-4D97-AF65-F5344CB8AC3E}">
        <p14:creationId xmlns:p14="http://schemas.microsoft.com/office/powerpoint/2010/main" val="1036633612"/>
      </p:ext>
    </p:extLst>
  </p:cSld>
  <p:clrMap bg1="dk1" tx1="lt1" bg2="dk2" tx2="lt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descr="Петропавловск-Камчатский-герб_1"/>
          <p:cNvPicPr>
            <a:picLocks noChangeAspect="1" noChangeArrowheads="1"/>
          </p:cNvPicPr>
          <p:nvPr/>
        </p:nvPicPr>
        <p:blipFill>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a:stretch>
            <a:fillRect/>
          </a:stretch>
        </p:blipFill>
        <p:spPr bwMode="auto">
          <a:xfrm>
            <a:off x="5372100" y="267355"/>
            <a:ext cx="1409700" cy="1362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Заголовок 1"/>
          <p:cNvSpPr>
            <a:spLocks noGrp="1"/>
          </p:cNvSpPr>
          <p:nvPr>
            <p:ph type="ctrTitle"/>
          </p:nvPr>
        </p:nvSpPr>
        <p:spPr>
          <a:xfrm>
            <a:off x="276225" y="1894115"/>
            <a:ext cx="11601450" cy="731520"/>
          </a:xfrm>
        </p:spPr>
        <p:txBody>
          <a:bodyPr>
            <a:normAutofit fontScale="90000"/>
          </a:bodyPr>
          <a:lstStyle/>
          <a:p>
            <a:pPr algn="ctr"/>
            <a:r>
              <a:rPr lang="ru-RU" sz="2400" b="1" dirty="0" smtClean="0">
                <a:solidFill>
                  <a:schemeClr val="bg1"/>
                </a:solidFill>
                <a:latin typeface="Times New Roman" panose="02020603050405020304" pitchFamily="18" charset="0"/>
                <a:cs typeface="Times New Roman" panose="02020603050405020304" pitchFamily="18" charset="0"/>
              </a:rPr>
              <a:t>Контрольно-счетная палата </a:t>
            </a:r>
            <a:br>
              <a:rPr lang="ru-RU" sz="2400" b="1" dirty="0" smtClean="0">
                <a:solidFill>
                  <a:schemeClr val="bg1"/>
                </a:solidFill>
                <a:latin typeface="Times New Roman" panose="02020603050405020304" pitchFamily="18" charset="0"/>
                <a:cs typeface="Times New Roman" panose="02020603050405020304" pitchFamily="18" charset="0"/>
              </a:rPr>
            </a:br>
            <a:r>
              <a:rPr lang="ru-RU" sz="2400" b="1" dirty="0" smtClean="0">
                <a:solidFill>
                  <a:schemeClr val="bg1"/>
                </a:solidFill>
                <a:latin typeface="Times New Roman" panose="02020603050405020304" pitchFamily="18" charset="0"/>
                <a:cs typeface="Times New Roman" panose="02020603050405020304" pitchFamily="18" charset="0"/>
              </a:rPr>
              <a:t>Петропавловск-Камчатского городского округа</a:t>
            </a:r>
            <a:endParaRPr lang="ru-RU" sz="2400" b="1" dirty="0">
              <a:solidFill>
                <a:schemeClr val="bg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76225" y="2807813"/>
            <a:ext cx="11601450" cy="3793011"/>
          </a:xfrm>
        </p:spPr>
        <p:txBody>
          <a:bodyPr>
            <a:normAutofit fontScale="70000" lnSpcReduction="20000"/>
          </a:bodyPr>
          <a:lstStyle/>
          <a:p>
            <a:pPr algn="ctr"/>
            <a:r>
              <a:rPr lang="ru-RU" sz="6000" b="1" dirty="0">
                <a:solidFill>
                  <a:schemeClr val="bg1"/>
                </a:solidFill>
                <a:latin typeface="Times New Roman" panose="02020603050405020304" pitchFamily="18" charset="0"/>
                <a:cs typeface="Times New Roman" panose="02020603050405020304" pitchFamily="18" charset="0"/>
              </a:rPr>
              <a:t>ОТЧЕТ</a:t>
            </a:r>
            <a:r>
              <a:rPr lang="ru-RU" sz="3200" b="1" dirty="0">
                <a:solidFill>
                  <a:schemeClr val="bg1"/>
                </a:solidFill>
                <a:latin typeface="Times New Roman" panose="02020603050405020304" pitchFamily="18" charset="0"/>
                <a:cs typeface="Times New Roman" panose="02020603050405020304" pitchFamily="18" charset="0"/>
              </a:rPr>
              <a:t/>
            </a:r>
            <a:br>
              <a:rPr lang="ru-RU" sz="3200" b="1" dirty="0">
                <a:solidFill>
                  <a:schemeClr val="bg1"/>
                </a:solidFill>
                <a:latin typeface="Times New Roman" panose="02020603050405020304" pitchFamily="18" charset="0"/>
                <a:cs typeface="Times New Roman" panose="02020603050405020304" pitchFamily="18" charset="0"/>
              </a:rPr>
            </a:br>
            <a:r>
              <a:rPr lang="ru-RU" sz="2800" b="1" dirty="0">
                <a:solidFill>
                  <a:schemeClr val="bg1"/>
                </a:solidFill>
                <a:latin typeface="Times New Roman" panose="02020603050405020304" pitchFamily="18" charset="0"/>
                <a:cs typeface="Times New Roman" panose="02020603050405020304" pitchFamily="18" charset="0"/>
              </a:rPr>
              <a:t>о результатах контрольного мероприятия</a:t>
            </a:r>
            <a:endParaRPr lang="ru-RU" sz="2800" b="1" dirty="0" smtClean="0">
              <a:solidFill>
                <a:schemeClr val="bg1"/>
              </a:solidFill>
              <a:latin typeface="Times New Roman" panose="02020603050405020304" pitchFamily="18" charset="0"/>
              <a:cs typeface="Times New Roman" panose="02020603050405020304" pitchFamily="18" charset="0"/>
            </a:endParaRPr>
          </a:p>
          <a:p>
            <a:pPr algn="ctr"/>
            <a:r>
              <a:rPr lang="ru-RU" sz="2800" b="1" dirty="0" smtClean="0">
                <a:solidFill>
                  <a:schemeClr val="tx1"/>
                </a:solidFill>
                <a:latin typeface="Times New Roman" panose="02020603050405020304" pitchFamily="18" charset="0"/>
                <a:cs typeface="Times New Roman" panose="02020603050405020304" pitchFamily="18" charset="0"/>
              </a:rPr>
              <a:t>Проверка законности </a:t>
            </a:r>
            <a:r>
              <a:rPr lang="ru-RU" sz="2800" b="1" dirty="0">
                <a:solidFill>
                  <a:schemeClr val="tx1"/>
                </a:solidFill>
                <a:latin typeface="Times New Roman" panose="02020603050405020304" pitchFamily="18" charset="0"/>
                <a:cs typeface="Times New Roman" panose="02020603050405020304" pitchFamily="18" charset="0"/>
              </a:rPr>
              <a:t>и результативности использования средств бюджета Петропавловск-Камчатского городского округа, выделенных на </a:t>
            </a:r>
            <a:r>
              <a:rPr lang="ru-RU" sz="2800" b="1" dirty="0" err="1">
                <a:solidFill>
                  <a:schemeClr val="tx1"/>
                </a:solidFill>
                <a:latin typeface="Times New Roman" panose="02020603050405020304" pitchFamily="18" charset="0"/>
                <a:cs typeface="Times New Roman" panose="02020603050405020304" pitchFamily="18" charset="0"/>
              </a:rPr>
              <a:t>подмероприятие</a:t>
            </a:r>
            <a:r>
              <a:rPr lang="ru-RU" sz="2800" b="1" dirty="0">
                <a:solidFill>
                  <a:schemeClr val="tx1"/>
                </a:solidFill>
                <a:latin typeface="Times New Roman" panose="02020603050405020304" pitchFamily="18" charset="0"/>
                <a:cs typeface="Times New Roman" panose="02020603050405020304" pitchFamily="18" charset="0"/>
              </a:rPr>
              <a:t> «Ремонт жилых помещений муниципального жилищного фонда в целях обеспечения детей-сирот и детей, оставшихся без попечения родителей, лиц из числа детей-сирот и детей, оставшихся без попечения родителей жилыми помещениями специализированного жилищного фонда по договорам найма специализированных жилых помещений (в том числе изготовление смет, получение экспертных заключений)» основного мероприятия «Содержание, капитальный, текущий ремонт жилых зданий, помещений, в том числе муниципального жилищного фонда» подпрограммы 2 «Стимулирование развития жилищного строительства и развитие застроенных и освоение новых территорий» муниципальной программы «Обеспечение доступным и комфортным жильем жителей Петропавловск-Камчатского городского округа» за 2022 </a:t>
            </a:r>
            <a:r>
              <a:rPr lang="ru-RU" sz="2800" b="1" dirty="0" smtClean="0">
                <a:solidFill>
                  <a:schemeClr val="tx1"/>
                </a:solidFill>
                <a:latin typeface="Times New Roman" panose="02020603050405020304" pitchFamily="18" charset="0"/>
                <a:cs typeface="Times New Roman" panose="02020603050405020304" pitchFamily="18" charset="0"/>
              </a:rPr>
              <a:t>год</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941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2900" y="342900"/>
            <a:ext cx="11560629" cy="6124754"/>
          </a:xfrm>
          <a:prstGeom prst="rect">
            <a:avLst/>
          </a:prstGeom>
        </p:spPr>
        <p:txBody>
          <a:bodyPr wrap="square">
            <a:spAutoFit/>
          </a:bodyPr>
          <a:lstStyle/>
          <a:p>
            <a:pPr indent="450215" algn="just">
              <a:spcAft>
                <a:spcPts val="0"/>
              </a:spcAft>
            </a:pPr>
            <a:endParaRPr lang="ru-RU"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ru-RU" sz="20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1</a:t>
            </a:r>
            <a:r>
              <a:rPr lang="ru-RU" sz="2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Основание </a:t>
            </a:r>
            <a:r>
              <a:rPr lang="ru-RU" sz="2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для проведения контрольного </a:t>
            </a:r>
            <a:r>
              <a:rPr lang="ru-RU" sz="22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мероприятия</a:t>
            </a:r>
            <a:r>
              <a:rPr lang="en-US" sz="22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ru-RU" sz="2200"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пункт </a:t>
            </a:r>
            <a:r>
              <a:rPr lang="ru-RU" sz="2200" dirty="0" smtClean="0">
                <a:latin typeface="Times New Roman" panose="02020603050405020304" pitchFamily="18" charset="0"/>
                <a:cs typeface="Times New Roman" panose="02020603050405020304" pitchFamily="18" charset="0"/>
              </a:rPr>
              <a:t>1.2.11 </a:t>
            </a:r>
            <a:r>
              <a:rPr lang="ru-RU" sz="2200" dirty="0">
                <a:latin typeface="Times New Roman" panose="02020603050405020304" pitchFamily="18" charset="0"/>
                <a:cs typeface="Times New Roman" panose="02020603050405020304" pitchFamily="18" charset="0"/>
              </a:rPr>
              <a:t>плана деятельности Контрольно-счетной палаты Петропавловск-Камчатского городского округа на 2023 год, утвержденного приказом Контрольно-счетной палаты от 15.12.2022 № 45-КСП.</a:t>
            </a:r>
          </a:p>
          <a:p>
            <a:pPr algn="just"/>
            <a:r>
              <a:rPr lang="ru-RU" sz="2200" dirty="0" smtClean="0">
                <a:latin typeface="Times New Roman" panose="02020603050405020304" pitchFamily="18" charset="0"/>
                <a:cs typeface="Times New Roman" panose="02020603050405020304" pitchFamily="18" charset="0"/>
              </a:rPr>
              <a:t>        Отчет </a:t>
            </a:r>
            <a:r>
              <a:rPr lang="ru-RU" sz="2200" dirty="0">
                <a:latin typeface="Times New Roman" panose="02020603050405020304" pitchFamily="18" charset="0"/>
                <a:cs typeface="Times New Roman" panose="02020603050405020304" pitchFamily="18" charset="0"/>
              </a:rPr>
              <a:t>составлен на основании акта о результатах проведения контрольного мероприятия от </a:t>
            </a:r>
            <a:r>
              <a:rPr lang="ru-RU" sz="2200" dirty="0" smtClean="0">
                <a:latin typeface="Times New Roman" panose="02020603050405020304" pitchFamily="18" charset="0"/>
                <a:cs typeface="Times New Roman" panose="02020603050405020304" pitchFamily="18" charset="0"/>
              </a:rPr>
              <a:t>14.12.2023 </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01-06-16-1.2.11.</a:t>
            </a:r>
            <a:endParaRPr lang="ru-RU" sz="2200" dirty="0">
              <a:latin typeface="Times New Roman" panose="02020603050405020304" pitchFamily="18" charset="0"/>
              <a:cs typeface="Times New Roman" panose="02020603050405020304" pitchFamily="18" charset="0"/>
            </a:endParaRPr>
          </a:p>
          <a:p>
            <a:pPr indent="450215" algn="just">
              <a:tabLst>
                <a:tab pos="1143000" algn="l"/>
              </a:tabLst>
            </a:pPr>
            <a:r>
              <a:rPr lang="ru-RU" sz="2200" b="1" dirty="0" smtClean="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2</a:t>
            </a:r>
            <a:r>
              <a:rPr lang="ru-RU" sz="2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ru-RU" sz="22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Цель контрольного мероприятия:</a:t>
            </a:r>
            <a:r>
              <a:rPr lang="ru-RU" sz="22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осуществление контроля за законным и результативным использованием бюджетных средств, выделенных на </a:t>
            </a:r>
            <a:r>
              <a:rPr lang="ru-RU" sz="2200" dirty="0" err="1">
                <a:latin typeface="Times New Roman" panose="02020603050405020304" pitchFamily="18" charset="0"/>
                <a:cs typeface="Times New Roman" panose="02020603050405020304" pitchFamily="18" charset="0"/>
              </a:rPr>
              <a:t>подмероприятие</a:t>
            </a:r>
            <a:r>
              <a:rPr lang="ru-RU" sz="2200" dirty="0">
                <a:latin typeface="Times New Roman" panose="02020603050405020304" pitchFamily="18" charset="0"/>
                <a:cs typeface="Times New Roman" panose="02020603050405020304" pitchFamily="18" charset="0"/>
              </a:rPr>
              <a:t> «Ремонт жилых помещений муниципального жилищного фонда в целях обеспечения детей – сирот и детей, оставшихся без попечения родителей, лиц из числа детей – сирот и детей, оставшихся без попечения родителей жилыми помещениями специализированного жилищного фонда по договорам найма специализированных жилых помещений (в том числе изготовление смет, получение экспертных заключений)» основного мероприятия «Содержание, капитальный, текущий ремонт жилых зданий, помещений, в том числе муниципального жилищного фонда» подпрограммы 2 «Стимулирование развития жилищного строительства и развитие застроенных и освоение новых территорий» муниципальной программы «Обеспечение доступным и комфортным жильем жителей Петропавловск-Камчатского городского округа» за 2022 год (иные периоды в случае необходимости</a:t>
            </a:r>
            <a:r>
              <a:rPr lang="ru-RU" sz="2200" dirty="0" smtClean="0">
                <a:latin typeface="Times New Roman" panose="02020603050405020304" pitchFamily="18" charset="0"/>
                <a:cs typeface="Times New Roman" panose="02020603050405020304" pitchFamily="18" charset="0"/>
              </a:rPr>
              <a:t>).</a:t>
            </a:r>
            <a:endParaRPr lang="ru-RU"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a:xfrm>
            <a:off x="10431528" y="5906279"/>
            <a:ext cx="1142245" cy="669925"/>
          </a:xfrm>
        </p:spPr>
        <p:txBody>
          <a:bodyPr/>
          <a:lstStyle/>
          <a:p>
            <a:fld id="{29C8C90B-EE19-4019-BDB6-254CD3C8CA45}" type="slidenum">
              <a:rPr lang="ru-RU" smtClean="0"/>
              <a:t>2</a:t>
            </a:fld>
            <a:endParaRPr lang="ru-RU" dirty="0"/>
          </a:p>
        </p:txBody>
      </p:sp>
    </p:spTree>
    <p:extLst>
      <p:ext uri="{BB962C8B-B14F-4D97-AF65-F5344CB8AC3E}">
        <p14:creationId xmlns:p14="http://schemas.microsoft.com/office/powerpoint/2010/main" val="726530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6186" y="816428"/>
            <a:ext cx="11466739" cy="5406608"/>
          </a:xfrm>
          <a:prstGeom prst="rect">
            <a:avLst/>
          </a:prstGeom>
        </p:spPr>
        <p:txBody>
          <a:bodyPr wrap="square">
            <a:spAutoFit/>
          </a:bodyPr>
          <a:lstStyle/>
          <a:p>
            <a:pPr indent="450215" algn="just">
              <a:spcAft>
                <a:spcPts val="800"/>
              </a:spcAft>
            </a:pPr>
            <a:r>
              <a:rPr lang="ru-RU" sz="2200" b="1"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3. Предмет контрольного </a:t>
            </a:r>
            <a:r>
              <a:rPr lang="ru-RU" sz="2200" b="1" dirty="0" smtClean="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мероприятия:</a:t>
            </a:r>
            <a:r>
              <a:rPr lang="ru-RU" sz="2200" b="1" dirty="0" smtClean="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ea typeface="Times New Roman" panose="02020603050405020304" pitchFamily="18" charset="0"/>
                <a:cs typeface="Times New Roman" panose="02020603050405020304" pitchFamily="18" charset="0"/>
              </a:rPr>
              <a:t>бюджетные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средства, направленные на реализацию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подмероприятия</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«Ремонт жилых помещений муниципального жилищного фонда в целях обеспечения детей – сирот и детей, оставшихся без попечения родителей, лиц из числа детей – сирот и детей, оставшихся без попечения родителей жилыми помещениями специализированного жилищного фонда по договорам найма специализированных жилых помещений (в том числе изготовление смет, получение экспертных заключений)» основного мероприятия «Содержание, капитальный, текущий ремонт жилых зданий, помещений, в том числе муниципального жилищного фонда» подпрограммы 2 «Стимулирование развития жилищного строительства и развитие застроенных и освоение новых территорий»  муниципальной программы «Обеспечение доступным и комфортным жильем жителей Петропавловск-Камчатского городского округа»,  отчет об исполнении муниципальной программы, муниципальные контракты в рамках данного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подмероприятия</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а также иные документы и материалы, необходимые для проведения контрольного мероприятия</a:t>
            </a:r>
            <a:r>
              <a:rPr lang="ru-RU" sz="22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800"/>
              </a:spcAft>
            </a:pPr>
            <a:endParaRPr lang="ru-RU" sz="2200" b="1" dirty="0">
              <a:solidFill>
                <a:schemeClr val="accent2">
                  <a:lumMod val="75000"/>
                </a:schemeClr>
              </a:solidFill>
              <a:latin typeface="Times New Roman" panose="02020603050405020304" pitchFamily="18" charset="0"/>
              <a:cs typeface="Times New Roman" panose="02020603050405020304" pitchFamily="18" charset="0"/>
            </a:endParaRPr>
          </a:p>
          <a:p>
            <a:pPr indent="450215" algn="just">
              <a:spcAft>
                <a:spcPts val="800"/>
              </a:spcAft>
            </a:pPr>
            <a:endParaRPr lang="ru-RU" sz="24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normAutofit/>
          </a:bodyPr>
          <a:lstStyle/>
          <a:p>
            <a:fld id="{29C8C90B-EE19-4019-BDB6-254CD3C8CA45}" type="slidenum">
              <a:rPr lang="ru-RU" smtClean="0"/>
              <a:t>3</a:t>
            </a:fld>
            <a:endParaRPr lang="ru-RU" dirty="0"/>
          </a:p>
        </p:txBody>
      </p:sp>
    </p:spTree>
    <p:extLst>
      <p:ext uri="{BB962C8B-B14F-4D97-AF65-F5344CB8AC3E}">
        <p14:creationId xmlns:p14="http://schemas.microsoft.com/office/powerpoint/2010/main" val="152111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4543" y="930730"/>
            <a:ext cx="11414390" cy="4708981"/>
          </a:xfrm>
          <a:prstGeom prst="rect">
            <a:avLst/>
          </a:prstGeom>
        </p:spPr>
        <p:txBody>
          <a:bodyPr wrap="square">
            <a:spAutoFit/>
          </a:bodyPr>
          <a:lstStyle/>
          <a:p>
            <a:pPr algn="just"/>
            <a:r>
              <a:rPr lang="ru-RU" sz="2200" b="1" dirty="0" smtClean="0">
                <a:solidFill>
                  <a:schemeClr val="accent2">
                    <a:lumMod val="75000"/>
                  </a:schemeClr>
                </a:solidFill>
                <a:latin typeface="Times New Roman" panose="02020603050405020304" pitchFamily="18" charset="0"/>
                <a:cs typeface="Times New Roman" panose="02020603050405020304" pitchFamily="18" charset="0"/>
              </a:rPr>
              <a:t>4</a:t>
            </a:r>
            <a:r>
              <a:rPr lang="ru-RU" sz="2200" b="1" dirty="0">
                <a:solidFill>
                  <a:schemeClr val="accent2">
                    <a:lumMod val="75000"/>
                  </a:schemeClr>
                </a:solidFill>
                <a:latin typeface="Times New Roman" panose="02020603050405020304" pitchFamily="18" charset="0"/>
                <a:cs typeface="Times New Roman" panose="02020603050405020304" pitchFamily="18" charset="0"/>
              </a:rPr>
              <a:t>. </a:t>
            </a:r>
            <a:r>
              <a:rPr lang="ru-RU" sz="2200" b="1" dirty="0" smtClean="0">
                <a:solidFill>
                  <a:schemeClr val="accent2">
                    <a:lumMod val="75000"/>
                  </a:schemeClr>
                </a:solidFill>
                <a:latin typeface="Times New Roman" panose="02020603050405020304" pitchFamily="18" charset="0"/>
                <a:cs typeface="Times New Roman" panose="02020603050405020304" pitchFamily="18" charset="0"/>
              </a:rPr>
              <a:t>Проверяемый </a:t>
            </a:r>
            <a:r>
              <a:rPr lang="ru-RU" sz="2200" b="1" dirty="0">
                <a:solidFill>
                  <a:schemeClr val="accent2">
                    <a:lumMod val="75000"/>
                  </a:schemeClr>
                </a:solidFill>
                <a:latin typeface="Times New Roman" panose="02020603050405020304" pitchFamily="18" charset="0"/>
                <a:cs typeface="Times New Roman" panose="02020603050405020304" pitchFamily="18" charset="0"/>
              </a:rPr>
              <a:t>период: </a:t>
            </a:r>
            <a:r>
              <a:rPr lang="ru-RU" sz="2200" b="1" dirty="0">
                <a:latin typeface="Times New Roman" panose="02020603050405020304" pitchFamily="18" charset="0"/>
                <a:cs typeface="Times New Roman" panose="02020603050405020304" pitchFamily="18" charset="0"/>
              </a:rPr>
              <a:t>2022 год (иные периоды в случае необходимости</a:t>
            </a:r>
            <a:r>
              <a:rPr lang="ru-RU" sz="2200" b="1" dirty="0" smtClean="0">
                <a:latin typeface="Times New Roman" panose="02020603050405020304" pitchFamily="18" charset="0"/>
                <a:cs typeface="Times New Roman" panose="02020603050405020304" pitchFamily="18" charset="0"/>
              </a:rPr>
              <a:t>).</a:t>
            </a:r>
          </a:p>
          <a:p>
            <a:pPr algn="just"/>
            <a:endParaRPr lang="ru-RU" sz="2200" b="1" dirty="0">
              <a:latin typeface="Times New Roman" panose="02020603050405020304" pitchFamily="18" charset="0"/>
              <a:cs typeface="Times New Roman" panose="02020603050405020304" pitchFamily="18" charset="0"/>
            </a:endParaRPr>
          </a:p>
          <a:p>
            <a:pPr algn="just"/>
            <a:r>
              <a:rPr lang="ru-RU" sz="2200" b="1" dirty="0" smtClean="0">
                <a:solidFill>
                  <a:schemeClr val="accent2">
                    <a:lumMod val="75000"/>
                  </a:schemeClr>
                </a:solidFill>
                <a:latin typeface="Times New Roman" panose="02020603050405020304" pitchFamily="18" charset="0"/>
                <a:cs typeface="Times New Roman" panose="02020603050405020304" pitchFamily="18" charset="0"/>
              </a:rPr>
              <a:t>5. Объект </a:t>
            </a:r>
            <a:r>
              <a:rPr lang="ru-RU" sz="2200" b="1" dirty="0">
                <a:solidFill>
                  <a:schemeClr val="accent2">
                    <a:lumMod val="75000"/>
                  </a:schemeClr>
                </a:solidFill>
                <a:latin typeface="Times New Roman" panose="02020603050405020304" pitchFamily="18" charset="0"/>
                <a:cs typeface="Times New Roman" panose="02020603050405020304" pitchFamily="18" charset="0"/>
              </a:rPr>
              <a:t>контроля: </a:t>
            </a:r>
            <a:r>
              <a:rPr lang="ru-RU" sz="2400" dirty="0">
                <a:latin typeface="Times New Roman" panose="02020603050405020304" pitchFamily="18" charset="0"/>
                <a:ea typeface="Times New Roman" panose="02020603050405020304" pitchFamily="18" charset="0"/>
              </a:rPr>
              <a:t>Управление коммунального хозяйства и жилищного фонда администрации Петропавловск-Камчатского городского </a:t>
            </a:r>
            <a:r>
              <a:rPr lang="ru-RU" sz="2400" dirty="0" smtClean="0">
                <a:latin typeface="Times New Roman" panose="02020603050405020304" pitchFamily="18" charset="0"/>
                <a:ea typeface="Times New Roman" panose="02020603050405020304" pitchFamily="18" charset="0"/>
              </a:rPr>
              <a:t>округа</a:t>
            </a:r>
          </a:p>
          <a:p>
            <a:pPr algn="just"/>
            <a:endParaRPr lang="ru-RU" sz="2400" dirty="0" smtClean="0">
              <a:latin typeface="Times New Roman" panose="02020603050405020304" pitchFamily="18" charset="0"/>
              <a:ea typeface="Times New Roman" panose="02020603050405020304" pitchFamily="18" charset="0"/>
            </a:endParaRPr>
          </a:p>
          <a:p>
            <a:pPr algn="just"/>
            <a:r>
              <a:rPr lang="ru-RU" sz="2200" b="1" dirty="0" smtClean="0">
                <a:solidFill>
                  <a:schemeClr val="accent2">
                    <a:lumMod val="75000"/>
                  </a:schemeClr>
                </a:solidFill>
                <a:latin typeface="Times New Roman" panose="02020603050405020304" pitchFamily="18" charset="0"/>
                <a:cs typeface="Times New Roman" panose="02020603050405020304" pitchFamily="18" charset="0"/>
              </a:rPr>
              <a:t>6. Срок </a:t>
            </a:r>
            <a:r>
              <a:rPr lang="ru-RU" sz="2200" b="1" dirty="0">
                <a:solidFill>
                  <a:schemeClr val="accent2">
                    <a:lumMod val="75000"/>
                  </a:schemeClr>
                </a:solidFill>
                <a:latin typeface="Times New Roman" panose="02020603050405020304" pitchFamily="18" charset="0"/>
                <a:cs typeface="Times New Roman" panose="02020603050405020304" pitchFamily="18" charset="0"/>
              </a:rPr>
              <a:t>проведения контрольного мероприятия: </a:t>
            </a:r>
            <a:r>
              <a:rPr lang="ru-RU" sz="2200" b="1" dirty="0">
                <a:latin typeface="Times New Roman" panose="02020603050405020304" pitchFamily="18" charset="0"/>
                <a:cs typeface="Times New Roman" panose="02020603050405020304" pitchFamily="18" charset="0"/>
              </a:rPr>
              <a:t>с </a:t>
            </a:r>
            <a:r>
              <a:rPr lang="ru-RU" sz="2200" b="1" dirty="0" smtClean="0">
                <a:latin typeface="Times New Roman" panose="02020603050405020304" pitchFamily="18" charset="0"/>
                <a:cs typeface="Times New Roman" panose="02020603050405020304" pitchFamily="18" charset="0"/>
              </a:rPr>
              <a:t>21.11.2023 </a:t>
            </a:r>
            <a:r>
              <a:rPr lang="ru-RU" sz="2200" b="1" dirty="0">
                <a:latin typeface="Times New Roman" panose="02020603050405020304" pitchFamily="18" charset="0"/>
                <a:cs typeface="Times New Roman" panose="02020603050405020304" pitchFamily="18" charset="0"/>
              </a:rPr>
              <a:t>по </a:t>
            </a:r>
            <a:r>
              <a:rPr lang="en-US" sz="2200" b="1" dirty="0" smtClean="0">
                <a:latin typeface="Times New Roman" panose="02020603050405020304" pitchFamily="18" charset="0"/>
                <a:cs typeface="Times New Roman" panose="02020603050405020304" pitchFamily="18" charset="0"/>
              </a:rPr>
              <a:t>14</a:t>
            </a:r>
            <a:r>
              <a:rPr lang="ru-RU" sz="2200" b="1" dirty="0" smtClean="0">
                <a:latin typeface="Times New Roman" panose="02020603050405020304" pitchFamily="18" charset="0"/>
                <a:cs typeface="Times New Roman" panose="02020603050405020304" pitchFamily="18" charset="0"/>
              </a:rPr>
              <a:t>.12.2023.</a:t>
            </a:r>
          </a:p>
          <a:p>
            <a:pPr algn="just"/>
            <a:endParaRPr lang="ru-RU" sz="2200" b="1" dirty="0" smtClean="0">
              <a:latin typeface="Times New Roman" panose="02020603050405020304" pitchFamily="18" charset="0"/>
              <a:cs typeface="Times New Roman" panose="02020603050405020304" pitchFamily="18" charset="0"/>
            </a:endParaRPr>
          </a:p>
          <a:p>
            <a:pPr algn="just"/>
            <a:r>
              <a:rPr lang="ru-RU" sz="2200" b="1" dirty="0" smtClean="0">
                <a:solidFill>
                  <a:schemeClr val="accent2">
                    <a:lumMod val="75000"/>
                  </a:schemeClr>
                </a:solidFill>
                <a:latin typeface="Times New Roman" panose="02020603050405020304" pitchFamily="18" charset="0"/>
                <a:cs typeface="Times New Roman" panose="02020603050405020304" pitchFamily="18" charset="0"/>
              </a:rPr>
              <a:t>7</a:t>
            </a:r>
            <a:r>
              <a:rPr lang="ru-RU" sz="2200" b="1" dirty="0">
                <a:solidFill>
                  <a:schemeClr val="accent2">
                    <a:lumMod val="75000"/>
                  </a:schemeClr>
                </a:solidFill>
                <a:latin typeface="Times New Roman" panose="02020603050405020304" pitchFamily="18" charset="0"/>
                <a:cs typeface="Times New Roman" panose="02020603050405020304" pitchFamily="18" charset="0"/>
              </a:rPr>
              <a:t>. Наличие пояснений и/или замечаний:</a:t>
            </a:r>
            <a:r>
              <a:rPr lang="ru-RU" sz="2200" b="1"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П</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ояснения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от Управления коммунального хозяйства и жилищного фонда администрации Петропавловск-Камчатского городского округа на акт о результатах проведения контрольного </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мероприятия от </a:t>
            </a:r>
            <a:r>
              <a:rPr lang="ru-RU" sz="2400" dirty="0" smtClean="0">
                <a:latin typeface="Times New Roman" panose="02020603050405020304" pitchFamily="18" charset="0"/>
                <a:ea typeface="Times New Roman" panose="02020603050405020304" pitchFamily="18" charset="0"/>
              </a:rPr>
              <a:t>22.12.2023 </a:t>
            </a:r>
            <a:r>
              <a:rPr lang="ru-RU" sz="2400" dirty="0">
                <a:latin typeface="Times New Roman" panose="02020603050405020304" pitchFamily="18" charset="0"/>
                <a:ea typeface="Times New Roman" panose="02020603050405020304" pitchFamily="18" charset="0"/>
              </a:rPr>
              <a:t>№ 01-12-01/1054-Д/23.</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r>
              <a:rPr lang="ru-RU" sz="22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ru-RU" sz="2200" b="1" dirty="0">
                <a:solidFill>
                  <a:schemeClr val="accent2">
                    <a:lumMod val="75000"/>
                  </a:schemeClr>
                </a:solidFill>
                <a:latin typeface="Times New Roman" panose="02020603050405020304" pitchFamily="18" charset="0"/>
                <a:cs typeface="Times New Roman" panose="02020603050405020304" pitchFamily="18" charset="0"/>
              </a:rPr>
              <a:t>8. Объем проверенных средств и/или имущества: </a:t>
            </a:r>
            <a:r>
              <a:rPr lang="ru-RU" sz="2200" b="1" dirty="0" smtClean="0">
                <a:latin typeface="Times New Roman" panose="02020603050405020304" pitchFamily="18" charset="0"/>
                <a:cs typeface="Times New Roman" panose="02020603050405020304" pitchFamily="18" charset="0"/>
              </a:rPr>
              <a:t>8 326 698,98рублей.</a:t>
            </a:r>
          </a:p>
          <a:p>
            <a:pPr algn="just"/>
            <a:endParaRPr lang="ru-RU" sz="2200" b="1" dirty="0" smtClean="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normAutofit/>
          </a:bodyPr>
          <a:lstStyle/>
          <a:p>
            <a:fld id="{29C8C90B-EE19-4019-BDB6-254CD3C8CA45}" type="slidenum">
              <a:rPr lang="ru-RU" smtClean="0"/>
              <a:t>4</a:t>
            </a:fld>
            <a:endParaRPr lang="ru-RU"/>
          </a:p>
        </p:txBody>
      </p:sp>
    </p:spTree>
    <p:extLst>
      <p:ext uri="{BB962C8B-B14F-4D97-AF65-F5344CB8AC3E}">
        <p14:creationId xmlns:p14="http://schemas.microsoft.com/office/powerpoint/2010/main" val="2033775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4840" y="221350"/>
            <a:ext cx="10826150" cy="6389313"/>
          </a:xfrm>
          <a:prstGeom prst="rect">
            <a:avLst/>
          </a:prstGeom>
        </p:spPr>
        <p:txBody>
          <a:bodyPr wrap="square">
            <a:spAutoFit/>
          </a:bodyPr>
          <a:lstStyle/>
          <a:p>
            <a:pPr indent="450215" algn="just">
              <a:lnSpc>
                <a:spcPct val="107000"/>
              </a:lnSpc>
            </a:pPr>
            <a:r>
              <a:rPr lang="ru-RU" sz="1700" b="1" dirty="0" smtClean="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Выводы</a:t>
            </a:r>
            <a:r>
              <a:rPr lang="en-US" sz="1700" b="1" dirty="0" smtClean="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700" b="1" dirty="0" smtClean="0">
                <a:solidFill>
                  <a:schemeClr val="accent2">
                    <a:lumMod val="75000"/>
                  </a:schemeClr>
                </a:solidFill>
                <a:latin typeface="Times New Roman" panose="02020603050405020304" pitchFamily="18" charset="0"/>
                <a:cs typeface="Times New Roman" panose="02020603050405020304" pitchFamily="18" charset="0"/>
              </a:rPr>
              <a:t>по результатам </a:t>
            </a:r>
            <a:r>
              <a:rPr lang="ru-RU" sz="1700" b="1" dirty="0">
                <a:solidFill>
                  <a:schemeClr val="accent2">
                    <a:lumMod val="75000"/>
                  </a:schemeClr>
                </a:solidFill>
                <a:latin typeface="Times New Roman" panose="02020603050405020304" pitchFamily="18" charset="0"/>
                <a:cs typeface="Times New Roman" panose="02020603050405020304" pitchFamily="18" charset="0"/>
              </a:rPr>
              <a:t>контрольного мероприятия:</a:t>
            </a:r>
            <a:r>
              <a:rPr lang="ru-RU" sz="1700" dirty="0">
                <a:solidFill>
                  <a:schemeClr val="accent2">
                    <a:lumMod val="75000"/>
                  </a:schemeClr>
                </a:solidFill>
                <a:latin typeface="Times New Roman" panose="02020603050405020304" pitchFamily="18" charset="0"/>
                <a:cs typeface="Times New Roman" panose="02020603050405020304" pitchFamily="18" charset="0"/>
              </a:rPr>
              <a:t>  </a:t>
            </a:r>
            <a:endParaRPr lang="ru-RU" sz="1700"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r>
              <a:rPr lang="ru-RU" sz="1700" dirty="0" smtClean="0">
                <a:latin typeface="Times New Roman" panose="02020603050405020304" pitchFamily="18" charset="0"/>
                <a:cs typeface="Times New Roman" panose="02020603050405020304" pitchFamily="18" charset="0"/>
              </a:rPr>
              <a:t>	1</a:t>
            </a:r>
            <a:r>
              <a:rPr lang="ru-RU" sz="1700" dirty="0">
                <a:latin typeface="Times New Roman" panose="02020603050405020304" pitchFamily="18" charset="0"/>
                <a:cs typeface="Times New Roman" panose="02020603050405020304" pitchFamily="18" charset="0"/>
              </a:rPr>
              <a:t>.	Должностные инструкции руководителя и специалистов контрактной службы </a:t>
            </a:r>
            <a:r>
              <a:rPr lang="ru-RU" sz="1700" dirty="0" err="1">
                <a:latin typeface="Times New Roman" panose="02020603050405020304" pitchFamily="18" charset="0"/>
                <a:cs typeface="Times New Roman" panose="02020603050405020304" pitchFamily="18" charset="0"/>
              </a:rPr>
              <a:t>УКХиЖФ</a:t>
            </a:r>
            <a:r>
              <a:rPr lang="ru-RU" sz="1700" dirty="0">
                <a:latin typeface="Times New Roman" panose="02020603050405020304" pitchFamily="18" charset="0"/>
                <a:cs typeface="Times New Roman" panose="02020603050405020304" pitchFamily="18" charset="0"/>
              </a:rPr>
              <a:t>, не соответствовали требованиям части 4 статьи 38 Федерального закона от 05.04.2013 № 44-ФЗ«О контрактной системе в сфере закупок товаров, работ, услуг для обеспечения государственных и муниципальных нужд». В период проведения контрольного мероприятия должностные инструкции сотрудников контрактной службы </a:t>
            </a:r>
            <a:r>
              <a:rPr lang="ru-RU" sz="1700" dirty="0" err="1">
                <a:latin typeface="Times New Roman" panose="02020603050405020304" pitchFamily="18" charset="0"/>
                <a:cs typeface="Times New Roman" panose="02020603050405020304" pitchFamily="18" charset="0"/>
              </a:rPr>
              <a:t>УКХиЖФ</a:t>
            </a:r>
            <a:r>
              <a:rPr lang="ru-RU" sz="1700" dirty="0">
                <a:latin typeface="Times New Roman" panose="02020603050405020304" pitchFamily="18" charset="0"/>
                <a:cs typeface="Times New Roman" panose="02020603050405020304" pitchFamily="18" charset="0"/>
              </a:rPr>
              <a:t> приведены в соответствие с вышеуказанными требованиями. </a:t>
            </a:r>
            <a:r>
              <a:rPr lang="ru-RU" sz="1700" dirty="0" smtClean="0">
                <a:latin typeface="Times New Roman" panose="02020603050405020304" pitchFamily="18" charset="0"/>
                <a:cs typeface="Times New Roman" panose="02020603050405020304" pitchFamily="18" charset="0"/>
              </a:rPr>
              <a:t>(В </a:t>
            </a:r>
            <a:r>
              <a:rPr lang="ru-RU" sz="1700" dirty="0">
                <a:latin typeface="Times New Roman" panose="02020603050405020304" pitchFamily="18" charset="0"/>
                <a:cs typeface="Times New Roman" panose="02020603050405020304" pitchFamily="18" charset="0"/>
              </a:rPr>
              <a:t>период проведения контрольного мероприятия </a:t>
            </a:r>
            <a:r>
              <a:rPr lang="ru-RU" sz="1700" dirty="0" err="1">
                <a:latin typeface="Times New Roman" panose="02020603050405020304" pitchFamily="18" charset="0"/>
                <a:cs typeface="Times New Roman" panose="02020603050405020304" pitchFamily="18" charset="0"/>
              </a:rPr>
              <a:t>УКХиЖФ</a:t>
            </a:r>
            <a:r>
              <a:rPr lang="ru-RU" sz="1700" dirty="0">
                <a:latin typeface="Times New Roman" panose="02020603050405020304" pitchFamily="18" charset="0"/>
                <a:cs typeface="Times New Roman" panose="02020603050405020304" pitchFamily="18" charset="0"/>
              </a:rPr>
              <a:t> разработаны новые должностные инструкции начальника финансово-экономического отдела, советника и референта сектора муниципального заказа финансово-экономического отдела и утверждены приказом от 22.12.2023 № 12-269/23, с учетом требований Федерального закона от 05.04.2013 № 44-ФЗ. Копии должностных инструкций, представлены в адрес КСП информационным письмом от 27.12.2023 № </a:t>
            </a:r>
            <a:r>
              <a:rPr lang="ru-RU" sz="1700" dirty="0" smtClean="0">
                <a:latin typeface="Times New Roman" panose="02020603050405020304" pitchFamily="18" charset="0"/>
                <a:cs typeface="Times New Roman" panose="02020603050405020304" pitchFamily="18" charset="0"/>
              </a:rPr>
              <a:t>01-12-01/1186-Д/23).</a:t>
            </a:r>
            <a:endParaRPr lang="ru-RU" sz="1700" dirty="0">
              <a:latin typeface="Times New Roman" panose="02020603050405020304" pitchFamily="18" charset="0"/>
              <a:cs typeface="Times New Roman" panose="02020603050405020304" pitchFamily="18" charset="0"/>
            </a:endParaRPr>
          </a:p>
          <a:p>
            <a:pPr algn="just"/>
            <a:r>
              <a:rPr lang="ru-RU" sz="1700" dirty="0" smtClean="0">
                <a:latin typeface="Times New Roman" panose="02020603050405020304" pitchFamily="18" charset="0"/>
                <a:cs typeface="Times New Roman" panose="02020603050405020304" pitchFamily="18" charset="0"/>
              </a:rPr>
              <a:t>	2</a:t>
            </a:r>
            <a:r>
              <a:rPr lang="ru-RU" sz="1700" dirty="0">
                <a:latin typeface="Times New Roman" panose="02020603050405020304" pitchFamily="18" charset="0"/>
                <a:cs typeface="Times New Roman" panose="02020603050405020304" pitchFamily="18" charset="0"/>
              </a:rPr>
              <a:t>.	В нарушение требований, установленных пунктом 4.2. Муниципального контракта от 18.10.2021 от 0138300000421000690_302701, Подрядчик выполнил работы и предоставил Заказчику исполнительную документацию с нарушением срока на 24 календарных дня, а Заказчиком в нарушение требований, установленных пунктом 4.8. Контракта № 690, работы приняты с нарушением срока на 30 рабочих дней. </a:t>
            </a:r>
          </a:p>
          <a:p>
            <a:pPr algn="just"/>
            <a:r>
              <a:rPr lang="ru-RU" sz="1700" dirty="0" smtClean="0">
                <a:latin typeface="Times New Roman" panose="02020603050405020304" pitchFamily="18" charset="0"/>
                <a:cs typeface="Times New Roman" panose="02020603050405020304" pitchFamily="18" charset="0"/>
              </a:rPr>
              <a:t>	2.1</a:t>
            </a:r>
            <a:r>
              <a:rPr lang="ru-RU" sz="1700" dirty="0">
                <a:latin typeface="Times New Roman" panose="02020603050405020304" pitchFamily="18" charset="0"/>
                <a:cs typeface="Times New Roman" panose="02020603050405020304" pitchFamily="18" charset="0"/>
              </a:rPr>
              <a:t>. На основании пункта 6.1.1 Контракта № 690, </a:t>
            </a:r>
            <a:r>
              <a:rPr lang="ru-RU" sz="1700" dirty="0" err="1">
                <a:latin typeface="Times New Roman" panose="02020603050405020304" pitchFamily="18" charset="0"/>
                <a:cs typeface="Times New Roman" panose="02020603050405020304" pitchFamily="18" charset="0"/>
              </a:rPr>
              <a:t>УКХиЖФ</a:t>
            </a:r>
            <a:r>
              <a:rPr lang="ru-RU" sz="1700" dirty="0">
                <a:latin typeface="Times New Roman" panose="02020603050405020304" pitchFamily="18" charset="0"/>
                <a:cs typeface="Times New Roman" panose="02020603050405020304" pitchFamily="18" charset="0"/>
              </a:rPr>
              <a:t> направило в адрес Подрядчика требование </a:t>
            </a:r>
            <a:r>
              <a:rPr lang="ru-RU" sz="1700" dirty="0" smtClean="0">
                <a:latin typeface="Times New Roman" panose="02020603050405020304" pitchFamily="18" charset="0"/>
                <a:cs typeface="Times New Roman" panose="02020603050405020304" pitchFamily="18" charset="0"/>
              </a:rPr>
              <a:t>29.03.2022 об </a:t>
            </a:r>
            <a:r>
              <a:rPr lang="ru-RU" sz="1700" dirty="0">
                <a:latin typeface="Times New Roman" panose="02020603050405020304" pitchFamily="18" charset="0"/>
                <a:cs typeface="Times New Roman" panose="02020603050405020304" pitchFamily="18" charset="0"/>
              </a:rPr>
              <a:t>уплате неустойки (штрафа, пени) за ненадлежащее исполнение обязательства, предусмотренного </a:t>
            </a:r>
            <a:r>
              <a:rPr lang="ru-RU" sz="1700" dirty="0" smtClean="0">
                <a:latin typeface="Times New Roman" panose="02020603050405020304" pitchFamily="18" charset="0"/>
                <a:cs typeface="Times New Roman" panose="02020603050405020304" pitchFamily="18" charset="0"/>
              </a:rPr>
              <a:t>контрактом, </a:t>
            </a:r>
            <a:r>
              <a:rPr lang="ru-RU" sz="1700" dirty="0">
                <a:latin typeface="Times New Roman" panose="02020603050405020304" pitchFamily="18" charset="0"/>
                <a:cs typeface="Times New Roman" panose="02020603050405020304" pitchFamily="18" charset="0"/>
              </a:rPr>
              <a:t>в соответствии с которым срок нарушения обязательств составил </a:t>
            </a:r>
            <a:r>
              <a:rPr lang="ru-RU" sz="1700" b="1" dirty="0">
                <a:latin typeface="Times New Roman" panose="02020603050405020304" pitchFamily="18" charset="0"/>
                <a:cs typeface="Times New Roman" panose="02020603050405020304" pitchFamily="18" charset="0"/>
              </a:rPr>
              <a:t>21</a:t>
            </a:r>
            <a:r>
              <a:rPr lang="ru-RU" sz="1700" dirty="0">
                <a:latin typeface="Times New Roman" panose="02020603050405020304" pitchFamily="18" charset="0"/>
                <a:cs typeface="Times New Roman" panose="02020603050405020304" pitchFamily="18" charset="0"/>
              </a:rPr>
              <a:t> календарный день. </a:t>
            </a:r>
            <a:r>
              <a:rPr lang="ru-RU" sz="1700" dirty="0" smtClean="0">
                <a:latin typeface="Times New Roman" panose="02020603050405020304" pitchFamily="18" charset="0"/>
                <a:cs typeface="Times New Roman" panose="02020603050405020304" pitchFamily="18" charset="0"/>
              </a:rPr>
              <a:t>(</a:t>
            </a:r>
            <a:r>
              <a:rPr lang="ru-RU" sz="1700" dirty="0">
                <a:latin typeface="Times New Roman" panose="02020603050405020304" pitchFamily="18" charset="0"/>
                <a:cs typeface="Times New Roman" panose="02020603050405020304" pitchFamily="18" charset="0"/>
              </a:rPr>
              <a:t>Управление выставило требование об уплате неустойки на 3 календарных дня меньше срока, установленного Контрактом № 690 и </a:t>
            </a:r>
            <a:r>
              <a:rPr lang="ru-RU" sz="1700" dirty="0" smtClean="0">
                <a:latin typeface="Times New Roman" panose="02020603050405020304" pitchFamily="18" charset="0"/>
                <a:cs typeface="Times New Roman" panose="02020603050405020304" pitchFamily="18" charset="0"/>
              </a:rPr>
              <a:t>требованиями </a:t>
            </a:r>
            <a:r>
              <a:rPr lang="ru-RU" sz="1700" dirty="0">
                <a:latin typeface="Times New Roman" panose="02020603050405020304" pitchFamily="18" charset="0"/>
                <a:cs typeface="Times New Roman" panose="02020603050405020304" pitchFamily="18" charset="0"/>
              </a:rPr>
              <a:t>части 7 статьи </a:t>
            </a:r>
            <a:r>
              <a:rPr lang="ru-RU" sz="1700" dirty="0" smtClean="0">
                <a:latin typeface="Times New Roman" panose="02020603050405020304" pitchFamily="18" charset="0"/>
                <a:cs typeface="Times New Roman" panose="02020603050405020304" pitchFamily="18" charset="0"/>
              </a:rPr>
              <a:t>34 Федерального закона </a:t>
            </a:r>
            <a:r>
              <a:rPr lang="ru-RU" sz="1700" dirty="0">
                <a:latin typeface="Times New Roman" panose="02020603050405020304" pitchFamily="18" charset="0"/>
                <a:cs typeface="Times New Roman" panose="02020603050405020304" pitchFamily="18" charset="0"/>
              </a:rPr>
              <a:t>от 05.04.2012 № </a:t>
            </a:r>
            <a:r>
              <a:rPr lang="ru-RU" sz="1700" dirty="0" smtClean="0">
                <a:latin typeface="Times New Roman" panose="02020603050405020304" pitchFamily="18" charset="0"/>
                <a:cs typeface="Times New Roman" panose="02020603050405020304" pitchFamily="18" charset="0"/>
              </a:rPr>
              <a:t>44-ФЗ).</a:t>
            </a:r>
          </a:p>
          <a:p>
            <a:pPr algn="just"/>
            <a:r>
              <a:rPr lang="ru-RU" sz="1700" dirty="0" smtClean="0">
                <a:latin typeface="Times New Roman" panose="02020603050405020304" pitchFamily="18" charset="0"/>
                <a:cs typeface="Times New Roman" panose="02020603050405020304" pitchFamily="18" charset="0"/>
              </a:rPr>
              <a:t>	В </a:t>
            </a:r>
            <a:r>
              <a:rPr lang="ru-RU" sz="1700" dirty="0">
                <a:latin typeface="Times New Roman" panose="02020603050405020304" pitchFamily="18" charset="0"/>
                <a:cs typeface="Times New Roman" panose="02020603050405020304" pitchFamily="18" charset="0"/>
              </a:rPr>
              <a:t>период проведения контрольного мероприятия </a:t>
            </a:r>
            <a:r>
              <a:rPr lang="ru-RU" sz="1700" dirty="0" err="1">
                <a:latin typeface="Times New Roman" panose="02020603050405020304" pitchFamily="18" charset="0"/>
                <a:cs typeface="Times New Roman" panose="02020603050405020304" pitchFamily="18" charset="0"/>
              </a:rPr>
              <a:t>УКХиЖФ</a:t>
            </a:r>
            <a:r>
              <a:rPr lang="ru-RU" sz="1700" dirty="0">
                <a:latin typeface="Times New Roman" panose="02020603050405020304" pitchFamily="18" charset="0"/>
                <a:cs typeface="Times New Roman" panose="02020603050405020304" pitchFamily="18" charset="0"/>
              </a:rPr>
              <a:t> направило в адрес ИП Мамедов К. Т.-О. дополнительное требование об уплате неустойки (штрафа, пени) за ненадлежащее исполнение Подрядчиком обязательства, предусмотренного Контрактом № 690 (перерасчет пени произведен в связи с технической ошибкой</a:t>
            </a:r>
            <a:r>
              <a:rPr lang="ru-RU" sz="1700" dirty="0" smtClean="0">
                <a:latin typeface="Times New Roman" panose="02020603050405020304" pitchFamily="18" charset="0"/>
                <a:cs typeface="Times New Roman" panose="02020603050405020304" pitchFamily="18" charset="0"/>
              </a:rPr>
              <a:t>).</a:t>
            </a:r>
            <a:endParaRPr lang="ru-RU" sz="17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a:xfrm>
            <a:off x="10552981" y="5975290"/>
            <a:ext cx="1142245" cy="669925"/>
          </a:xfrm>
        </p:spPr>
        <p:txBody>
          <a:bodyPr/>
          <a:lstStyle/>
          <a:p>
            <a:fld id="{29C8C90B-EE19-4019-BDB6-254CD3C8CA45}" type="slidenum">
              <a:rPr lang="ru-RU" smtClean="0"/>
              <a:t>5</a:t>
            </a:fld>
            <a:endParaRPr lang="ru-RU" dirty="0"/>
          </a:p>
        </p:txBody>
      </p:sp>
    </p:spTree>
    <p:extLst>
      <p:ext uri="{BB962C8B-B14F-4D97-AF65-F5344CB8AC3E}">
        <p14:creationId xmlns:p14="http://schemas.microsoft.com/office/powerpoint/2010/main" val="1025002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0373" y="173317"/>
            <a:ext cx="10617484" cy="6645537"/>
          </a:xfrm>
          <a:prstGeom prst="rect">
            <a:avLst/>
          </a:prstGeom>
        </p:spPr>
        <p:txBody>
          <a:bodyPr wrap="square">
            <a:spAutoFit/>
          </a:bodyPr>
          <a:lstStyle/>
          <a:p>
            <a:pPr indent="450215" algn="just">
              <a:lnSpc>
                <a:spcPct val="107000"/>
              </a:lnSpc>
            </a:pPr>
            <a:r>
              <a:rPr lang="ru-RU" sz="1900" b="1" dirty="0" smtClean="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Выводы</a:t>
            </a:r>
            <a:r>
              <a:rPr lang="en-US" sz="1900" b="1" dirty="0" smtClean="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900" b="1" dirty="0" smtClean="0">
                <a:solidFill>
                  <a:schemeClr val="accent2">
                    <a:lumMod val="75000"/>
                  </a:schemeClr>
                </a:solidFill>
                <a:latin typeface="Times New Roman" panose="02020603050405020304" pitchFamily="18" charset="0"/>
                <a:cs typeface="Times New Roman" panose="02020603050405020304" pitchFamily="18" charset="0"/>
              </a:rPr>
              <a:t>по результатам </a:t>
            </a:r>
            <a:r>
              <a:rPr lang="ru-RU" sz="1900" b="1" dirty="0">
                <a:solidFill>
                  <a:schemeClr val="accent2">
                    <a:lumMod val="75000"/>
                  </a:schemeClr>
                </a:solidFill>
                <a:latin typeface="Times New Roman" panose="02020603050405020304" pitchFamily="18" charset="0"/>
                <a:cs typeface="Times New Roman" panose="02020603050405020304" pitchFamily="18" charset="0"/>
              </a:rPr>
              <a:t>контрольного </a:t>
            </a:r>
            <a:r>
              <a:rPr lang="ru-RU" sz="1900" b="1" dirty="0" smtClean="0">
                <a:solidFill>
                  <a:schemeClr val="accent2">
                    <a:lumMod val="75000"/>
                  </a:schemeClr>
                </a:solidFill>
                <a:latin typeface="Times New Roman" panose="02020603050405020304" pitchFamily="18" charset="0"/>
                <a:cs typeface="Times New Roman" panose="02020603050405020304" pitchFamily="18" charset="0"/>
              </a:rPr>
              <a:t>мероприятия:</a:t>
            </a:r>
          </a:p>
          <a:p>
            <a:pPr indent="450215" algn="just">
              <a:lnSpc>
                <a:spcPct val="107000"/>
              </a:lnSpc>
            </a:pPr>
            <a:endParaRPr lang="ru-RU" dirty="0">
              <a:solidFill>
                <a:schemeClr val="accent2">
                  <a:lumMod val="75000"/>
                </a:schemeClr>
              </a:solidFill>
              <a:latin typeface="Times New Roman" panose="02020603050405020304" pitchFamily="18" charset="0"/>
              <a:cs typeface="Times New Roman" panose="02020603050405020304" pitchFamily="18" charset="0"/>
            </a:endParaRPr>
          </a:p>
          <a:p>
            <a:pPr indent="450215" algn="just">
              <a:lnSpc>
                <a:spcPct val="107000"/>
              </a:lnSpc>
            </a:pPr>
            <a:r>
              <a:rPr lang="ru-RU" sz="1900" dirty="0" smtClean="0">
                <a:latin typeface="Times New Roman" panose="02020603050405020304" pitchFamily="18" charset="0"/>
                <a:cs typeface="Times New Roman" panose="02020603050405020304" pitchFamily="18" charset="0"/>
              </a:rPr>
              <a:t>3.	 В </a:t>
            </a:r>
            <a:r>
              <a:rPr lang="ru-RU" sz="1900" dirty="0">
                <a:latin typeface="Times New Roman" panose="02020603050405020304" pitchFamily="18" charset="0"/>
                <a:cs typeface="Times New Roman" panose="02020603050405020304" pitchFamily="18" charset="0"/>
              </a:rPr>
              <a:t>нарушение части 3 статьи 103 Федерального закона от 05.04.2013 № 44-ФЗ, Постановления Правительства Российской Федерации от 27.01.2022 № 60 «О мерах по информационному обеспечению контрактной системы в сфере закупок товаров, работ, услуг для обеспечения государственных и муниципальных нужд, по организации в ней документооборота, о внесении изменений в некоторые акты Правительства Российской Федерации и признании утратившими силу актов и отдельных положений актов Правительства Российской Федерации». Управление направило на сайт Единой информационной системы в сфере закупок (в реестр контрактов) информацию об исполнении Муниципального контракта от 09.08.2022 № 0138300000422000569_302701 10.11.2022 с нарушением срока на 1 рабочий день. Аналогичное нарушение выявлено при размещении в ЕИС информации об исполнении Муниципального контракта от 05.08.2022 № </a:t>
            </a:r>
            <a:r>
              <a:rPr lang="ru-RU" sz="1900" dirty="0" smtClean="0">
                <a:latin typeface="Times New Roman" panose="02020603050405020304" pitchFamily="18" charset="0"/>
                <a:cs typeface="Times New Roman" panose="02020603050405020304" pitchFamily="18" charset="0"/>
              </a:rPr>
              <a:t>0138300000422000543_302701.</a:t>
            </a:r>
          </a:p>
          <a:p>
            <a:pPr indent="450215" algn="just">
              <a:lnSpc>
                <a:spcPct val="107000"/>
              </a:lnSpc>
            </a:pPr>
            <a:r>
              <a:rPr lang="ru-RU" sz="1900" dirty="0" smtClean="0">
                <a:latin typeface="Times New Roman" panose="02020603050405020304" pitchFamily="18" charset="0"/>
                <a:cs typeface="Times New Roman" panose="02020603050405020304" pitchFamily="18" charset="0"/>
              </a:rPr>
              <a:t>4.  Все </a:t>
            </a:r>
            <a:r>
              <a:rPr lang="ru-RU" sz="1900" dirty="0">
                <a:latin typeface="Times New Roman" panose="02020603050405020304" pitchFamily="18" charset="0"/>
                <a:cs typeface="Times New Roman" panose="02020603050405020304" pitchFamily="18" charset="0"/>
              </a:rPr>
              <a:t>отремонтированные Управлением жилые помещения в количестве 15 штук в проверяемом периоде переданы в пользу нуждающихся детей – сирот и детей, оставшихся без попечения родителей. Нецелевого и неэффективного использования бюджетных средств не </a:t>
            </a:r>
            <a:r>
              <a:rPr lang="ru-RU" sz="1900" dirty="0" smtClean="0">
                <a:latin typeface="Times New Roman" panose="02020603050405020304" pitchFamily="18" charset="0"/>
                <a:cs typeface="Times New Roman" panose="02020603050405020304" pitchFamily="18" charset="0"/>
              </a:rPr>
              <a:t>установлено.</a:t>
            </a:r>
          </a:p>
          <a:p>
            <a:pPr indent="450215" algn="just">
              <a:lnSpc>
                <a:spcPct val="107000"/>
              </a:lnSpc>
            </a:pPr>
            <a:r>
              <a:rPr lang="ru-RU" sz="1900" dirty="0" smtClean="0">
                <a:latin typeface="Times New Roman" panose="02020603050405020304" pitchFamily="18" charset="0"/>
                <a:cs typeface="Times New Roman" panose="02020603050405020304" pitchFamily="18" charset="0"/>
              </a:rPr>
              <a:t>5</a:t>
            </a:r>
            <a:r>
              <a:rPr lang="ru-RU" sz="1900" dirty="0">
                <a:latin typeface="Times New Roman" panose="02020603050405020304" pitchFamily="18" charset="0"/>
                <a:cs typeface="Times New Roman" panose="02020603050405020304" pitchFamily="18" charset="0"/>
              </a:rPr>
              <a:t>.	Выборочным визуальным осмотром выполненных работ по ремонту жилых помещений муниципального жилищного фонда в целях обеспечения детей – сирот и детей, оставшихся без попечения родителей, проведенным в ходе контрольного мероприятия нарушений и недостатков не установлено</a:t>
            </a:r>
            <a:r>
              <a:rPr lang="ru-RU" sz="1900" dirty="0" smtClean="0">
                <a:latin typeface="Times New Roman" panose="02020603050405020304" pitchFamily="18" charset="0"/>
                <a:cs typeface="Times New Roman" panose="02020603050405020304" pitchFamily="18" charset="0"/>
              </a:rPr>
              <a:t>.</a:t>
            </a:r>
            <a:endParaRPr lang="ru-RU" sz="19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a:xfrm>
            <a:off x="10552981" y="5975290"/>
            <a:ext cx="1142245" cy="669925"/>
          </a:xfrm>
        </p:spPr>
        <p:txBody>
          <a:bodyPr/>
          <a:lstStyle/>
          <a:p>
            <a:fld id="{29C8C90B-EE19-4019-BDB6-254CD3C8CA45}" type="slidenum">
              <a:rPr lang="ru-RU" smtClean="0"/>
              <a:t>6</a:t>
            </a:fld>
            <a:endParaRPr lang="ru-RU" dirty="0"/>
          </a:p>
        </p:txBody>
      </p:sp>
    </p:spTree>
    <p:extLst>
      <p:ext uri="{BB962C8B-B14F-4D97-AF65-F5344CB8AC3E}">
        <p14:creationId xmlns:p14="http://schemas.microsoft.com/office/powerpoint/2010/main" val="247799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7034" y="577818"/>
            <a:ext cx="11809562" cy="430887"/>
          </a:xfrm>
          <a:prstGeom prst="rect">
            <a:avLst/>
          </a:prstGeom>
        </p:spPr>
        <p:txBody>
          <a:bodyPr wrap="square">
            <a:spAutoFit/>
          </a:bodyPr>
          <a:lstStyle/>
          <a:p>
            <a:pPr algn="just"/>
            <a:r>
              <a:rPr lang="ru-RU" sz="22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ru-RU" sz="2200" dirty="0"/>
          </a:p>
        </p:txBody>
      </p:sp>
      <p:sp>
        <p:nvSpPr>
          <p:cNvPr id="3" name="Прямоугольник 2"/>
          <p:cNvSpPr/>
          <p:nvPr/>
        </p:nvSpPr>
        <p:spPr>
          <a:xfrm>
            <a:off x="526211" y="182561"/>
            <a:ext cx="10524226" cy="6687600"/>
          </a:xfrm>
          <a:prstGeom prst="rect">
            <a:avLst/>
          </a:prstGeom>
        </p:spPr>
        <p:txBody>
          <a:bodyPr wrap="square">
            <a:spAutoFit/>
          </a:bodyPr>
          <a:lstStyle/>
          <a:p>
            <a:pPr indent="450215" algn="just">
              <a:lnSpc>
                <a:spcPct val="107000"/>
              </a:lnSpc>
              <a:spcAft>
                <a:spcPts val="0"/>
              </a:spcAft>
            </a:pPr>
            <a:r>
              <a:rPr lang="ru-RU" sz="1700" b="1" dirty="0" smtClean="0">
                <a:solidFill>
                  <a:srgbClr val="A50E82">
                    <a:lumMod val="75000"/>
                  </a:srgbClr>
                </a:solidFill>
                <a:latin typeface="Times New Roman" panose="02020603050405020304" pitchFamily="18" charset="0"/>
                <a:ea typeface="Calibri" panose="020F0502020204030204" pitchFamily="34" charset="0"/>
                <a:cs typeface="Times New Roman" panose="02020603050405020304" pitchFamily="18" charset="0"/>
              </a:rPr>
              <a:t>Предложения </a:t>
            </a:r>
            <a:r>
              <a:rPr lang="ru-RU" sz="1700" b="1" dirty="0">
                <a:solidFill>
                  <a:srgbClr val="A50E82">
                    <a:lumMod val="75000"/>
                  </a:srgbClr>
                </a:solidFill>
                <a:latin typeface="Times New Roman" panose="02020603050405020304" pitchFamily="18" charset="0"/>
                <a:ea typeface="Calibri" panose="020F0502020204030204" pitchFamily="34" charset="0"/>
                <a:cs typeface="Times New Roman" panose="02020603050405020304" pitchFamily="18" charset="0"/>
              </a:rPr>
              <a:t>по результатам контрольного мероприятия: </a:t>
            </a:r>
            <a:r>
              <a:rPr lang="ru-RU" sz="1700" dirty="0">
                <a:latin typeface="Times New Roman" panose="02020603050405020304" pitchFamily="18" charset="0"/>
                <a:ea typeface="Calibri" panose="020F0502020204030204" pitchFamily="34" charset="0"/>
                <a:cs typeface="Times New Roman" panose="02020603050405020304" pitchFamily="18" charset="0"/>
              </a:rPr>
              <a:t> </a:t>
            </a:r>
            <a:endParaRPr lang="ru-RU" sz="1700" dirty="0" smtClean="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0"/>
              </a:spcAft>
            </a:pP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sz="1700" dirty="0" smtClean="0">
                <a:latin typeface="Times New Roman" panose="02020603050405020304" pitchFamily="18" charset="0"/>
                <a:ea typeface="Calibri" panose="020F0502020204030204" pitchFamily="34" charset="0"/>
                <a:cs typeface="Times New Roman" panose="02020603050405020304" pitchFamily="18" charset="0"/>
              </a:rPr>
              <a:t>1</a:t>
            </a:r>
            <a:r>
              <a:rPr lang="ru-RU" sz="1700" dirty="0">
                <a:latin typeface="Times New Roman" panose="02020603050405020304" pitchFamily="18" charset="0"/>
                <a:ea typeface="Calibri" panose="020F0502020204030204" pitchFamily="34" charset="0"/>
                <a:cs typeface="Times New Roman" panose="02020603050405020304" pitchFamily="18" charset="0"/>
              </a:rPr>
              <a:t>. Направить отчет для сведения в адрес: </a:t>
            </a:r>
          </a:p>
          <a:p>
            <a:pPr marL="800100" lvl="1" indent="-342900" algn="just">
              <a:buFont typeface="Wingdings" panose="05000000000000000000" pitchFamily="2" charset="2"/>
              <a:buChar char="§"/>
              <a:tabLst>
                <a:tab pos="540385" algn="l"/>
              </a:tabLst>
            </a:pPr>
            <a:r>
              <a:rPr lang="ru-RU" sz="1700" dirty="0" smtClean="0">
                <a:latin typeface="Times New Roman" panose="02020603050405020304" pitchFamily="18" charset="0"/>
                <a:ea typeface="Calibri" panose="020F0502020204030204" pitchFamily="34" charset="0"/>
                <a:cs typeface="Times New Roman" panose="02020603050405020304" pitchFamily="18" charset="0"/>
              </a:rPr>
              <a:t>Городской </a:t>
            </a:r>
            <a:r>
              <a:rPr lang="ru-RU" sz="1700" dirty="0">
                <a:latin typeface="Times New Roman" panose="02020603050405020304" pitchFamily="18" charset="0"/>
                <a:ea typeface="Calibri" panose="020F0502020204030204" pitchFamily="34" charset="0"/>
                <a:cs typeface="Times New Roman" panose="02020603050405020304" pitchFamily="18" charset="0"/>
              </a:rPr>
              <a:t>Думы Петропавловск-Камчатского городского округа;</a:t>
            </a:r>
            <a:endParaRPr lang="ru-RU" sz="17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
              <a:tabLst>
                <a:tab pos="540385" algn="l"/>
              </a:tabLst>
            </a:pPr>
            <a:r>
              <a:rPr lang="ru-RU" sz="1700" dirty="0" smtClean="0">
                <a:latin typeface="Times New Roman" panose="02020603050405020304" pitchFamily="18" charset="0"/>
                <a:ea typeface="Calibri" panose="020F0502020204030204" pitchFamily="34" charset="0"/>
                <a:cs typeface="Times New Roman" panose="02020603050405020304" pitchFamily="18" charset="0"/>
              </a:rPr>
              <a:t>Главы </a:t>
            </a:r>
            <a:r>
              <a:rPr lang="ru-RU" sz="1700" dirty="0">
                <a:latin typeface="Times New Roman" panose="02020603050405020304" pitchFamily="18" charset="0"/>
                <a:ea typeface="Calibri" panose="020F0502020204030204" pitchFamily="34" charset="0"/>
                <a:cs typeface="Times New Roman" panose="02020603050405020304" pitchFamily="18" charset="0"/>
              </a:rPr>
              <a:t>Петропавловск-Камчатского городского </a:t>
            </a:r>
            <a:r>
              <a:rPr lang="ru-RU" sz="1700" dirty="0" smtClean="0">
                <a:latin typeface="Times New Roman" panose="02020603050405020304" pitchFamily="18" charset="0"/>
                <a:ea typeface="Calibri" panose="020F0502020204030204" pitchFamily="34" charset="0"/>
                <a:cs typeface="Times New Roman" panose="02020603050405020304" pitchFamily="18" charset="0"/>
              </a:rPr>
              <a:t>округа.</a:t>
            </a:r>
          </a:p>
          <a:p>
            <a:pPr algn="just">
              <a:tabLst>
                <a:tab pos="90170" algn="l"/>
                <a:tab pos="540385" algn="l"/>
              </a:tabLst>
            </a:pPr>
            <a:r>
              <a:rPr lang="ru-RU" sz="17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tabLst>
                <a:tab pos="90170" algn="l"/>
                <a:tab pos="540385" algn="l"/>
              </a:tabLst>
            </a:pPr>
            <a:r>
              <a:rPr lang="ru-RU" sz="1700" dirty="0" smtClean="0">
                <a:latin typeface="Times New Roman" panose="02020603050405020304" pitchFamily="18" charset="0"/>
                <a:ea typeface="Times New Roman" panose="02020603050405020304" pitchFamily="18" charset="0"/>
                <a:cs typeface="Times New Roman" panose="02020603050405020304" pitchFamily="18" charset="0"/>
              </a:rPr>
              <a:t>        2. Направить </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информационное письмо в Управление коммунального хозяйства и жилищного фонда </a:t>
            </a:r>
            <a:r>
              <a:rPr lang="ru-RU" sz="1700" dirty="0" smtClean="0">
                <a:latin typeface="Times New Roman" panose="02020603050405020304" pitchFamily="18" charset="0"/>
                <a:ea typeface="Times New Roman" panose="02020603050405020304" pitchFamily="18" charset="0"/>
                <a:cs typeface="Times New Roman" panose="02020603050405020304" pitchFamily="18" charset="0"/>
              </a:rPr>
              <a:t>администрации </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Петропавловск-Камчатского городского округа с целью усиления контроля за соблюдением требований законодательства в сфере </a:t>
            </a:r>
            <a:r>
              <a:rPr lang="ru-RU" sz="1700" dirty="0">
                <a:latin typeface="Times New Roman" panose="02020603050405020304" pitchFamily="18" charset="0"/>
                <a:ea typeface="Calibri" panose="020F0502020204030204" pitchFamily="34" charset="0"/>
                <a:cs typeface="Times New Roman" panose="02020603050405020304" pitchFamily="18" charset="0"/>
              </a:rPr>
              <a:t>закупок товаров, работ, услуг для обеспечения государственных и муниципальных нужд</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а также мер по пресечению и предупреждению нарушений и недостатков, выявленных по </a:t>
            </a:r>
            <a:r>
              <a:rPr lang="ru-RU" sz="1700" dirty="0">
                <a:latin typeface="Times New Roman" panose="02020603050405020304" pitchFamily="18" charset="0"/>
                <a:ea typeface="Times New Roman" panose="02020603050405020304" pitchFamily="18" charset="0"/>
                <a:cs typeface="Arial" panose="020B0604020202020204" pitchFamily="34" charset="0"/>
              </a:rPr>
              <a:t>результатам контрольного мероприятия, а именно</a:t>
            </a:r>
            <a:r>
              <a:rPr lang="ru-RU" sz="1700" dirty="0" smtClean="0">
                <a:latin typeface="Times New Roman" panose="02020603050405020304" pitchFamily="18" charset="0"/>
                <a:ea typeface="Times New Roman" panose="02020603050405020304" pitchFamily="18" charset="0"/>
                <a:cs typeface="Arial" panose="020B0604020202020204" pitchFamily="34" charset="0"/>
              </a:rPr>
              <a:t>:</a:t>
            </a:r>
            <a:endParaRPr lang="ru-RU" sz="1700"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Ø"/>
              <a:tabLst>
                <a:tab pos="90170" algn="l"/>
                <a:tab pos="540385" algn="l"/>
              </a:tabLst>
            </a:pPr>
            <a:r>
              <a:rPr lang="ru-RU" sz="1700" dirty="0" smtClean="0">
                <a:latin typeface="Times New Roman" panose="02020603050405020304" pitchFamily="18" charset="0"/>
                <a:ea typeface="Times New Roman" panose="02020603050405020304" pitchFamily="18" charset="0"/>
                <a:cs typeface="Arial" panose="020B0604020202020204" pitchFamily="34" charset="0"/>
              </a:rPr>
              <a:t> При </a:t>
            </a:r>
            <a:r>
              <a:rPr lang="ru-RU" sz="1700" dirty="0">
                <a:latin typeface="Times New Roman" panose="02020603050405020304" pitchFamily="18" charset="0"/>
                <a:ea typeface="Times New Roman" panose="02020603050405020304" pitchFamily="18" charset="0"/>
                <a:cs typeface="Arial" panose="020B0604020202020204" pitchFamily="34" charset="0"/>
              </a:rPr>
              <a:t>направлении информации подлежащей размещению в ЕИС строго руководствоваться требованиями части 3 статьи 103 Федерального закона от 05.04.2013 № 44-ФЗ, Постановления Правительства Российской Федерации от 27.01.2022 № 60.</a:t>
            </a:r>
          </a:p>
          <a:p>
            <a:pPr marL="285750" indent="-285750" algn="just">
              <a:buFont typeface="Wingdings" panose="05000000000000000000" pitchFamily="2" charset="2"/>
              <a:buChar char="Ø"/>
              <a:tabLst>
                <a:tab pos="90170" algn="l"/>
                <a:tab pos="540385" algn="l"/>
              </a:tabLst>
            </a:pPr>
            <a:r>
              <a:rPr lang="ru-RU" sz="1700" dirty="0">
                <a:latin typeface="Times New Roman" panose="02020603050405020304" pitchFamily="18" charset="0"/>
                <a:ea typeface="Times New Roman" panose="02020603050405020304" pitchFamily="18" charset="0"/>
                <a:cs typeface="Arial" panose="020B0604020202020204" pitchFamily="34" charset="0"/>
              </a:rPr>
              <a:t>Во избежание рисков снижения качества обеспечения муниципальных нужд </a:t>
            </a:r>
            <a:r>
              <a:rPr lang="ru-RU" sz="1700" dirty="0">
                <a:latin typeface="Times New Roman" panose="02020603050405020304" pitchFamily="18" charset="0"/>
                <a:ea typeface="Times New Roman" panose="02020603050405020304" pitchFamily="18" charset="0"/>
              </a:rPr>
              <a:t>городского округа, на протяжении всего цикла закупок товаров, работ, услуг для обеспечения муниципальных нужд от планирования до фактического исполнения, строго руководствоваться требованиями предусмотренными Федеральным законом от 05.04.2013 № </a:t>
            </a:r>
            <a:r>
              <a:rPr lang="ru-RU" sz="1700" dirty="0" smtClean="0">
                <a:latin typeface="Times New Roman" panose="02020603050405020304" pitchFamily="18" charset="0"/>
                <a:ea typeface="Times New Roman" panose="02020603050405020304" pitchFamily="18" charset="0"/>
              </a:rPr>
              <a:t>44-ФЗ.</a:t>
            </a:r>
            <a:endParaRPr lang="ru-RU" sz="1700" dirty="0">
              <a:latin typeface="Times New Roman" panose="02020603050405020304" pitchFamily="18" charset="0"/>
              <a:ea typeface="Times New Roman" panose="02020603050405020304" pitchFamily="18" charset="0"/>
            </a:endParaRPr>
          </a:p>
          <a:p>
            <a:pPr marL="285750" lvl="0" indent="-285750" algn="just">
              <a:spcAft>
                <a:spcPts val="0"/>
              </a:spcAft>
              <a:buFont typeface="Wingdings" panose="05000000000000000000" pitchFamily="2" charset="2"/>
              <a:buChar char="Ø"/>
              <a:tabLst>
                <a:tab pos="90170" algn="l"/>
                <a:tab pos="540385" algn="l"/>
              </a:tabLst>
            </a:pPr>
            <a:r>
              <a:rPr lang="ru-RU" sz="1700" dirty="0" smtClean="0">
                <a:latin typeface="Times New Roman" panose="02020603050405020304" pitchFamily="18" charset="0"/>
                <a:ea typeface="Times New Roman" panose="02020603050405020304" pitchFamily="18" charset="0"/>
              </a:rPr>
              <a:t>Усилить </a:t>
            </a:r>
            <a:r>
              <a:rPr lang="ru-RU" sz="1700" dirty="0">
                <a:latin typeface="Times New Roman" panose="02020603050405020304" pitchFamily="18" charset="0"/>
                <a:ea typeface="Times New Roman" panose="02020603050405020304" pitchFamily="18" charset="0"/>
              </a:rPr>
              <a:t>должный контроль за деятельностью подрядчиков, в части надлежащего исполнения обязательств, предусмотренных условиями заключенных муниципальных контрактов по выполнению ремонтных работ в жилых помещениях муниципального жилищного фонда (квартир), в целях своевременного обеспечения лиц из числа детей-сирот и детей, оставшихся без попечения родителей жилыми помещениями пригодными для постоянного проживания, в соответствии с требованиями статьи 140 Бюджетного кодекса Российской Федерации, Закона Камчатского края от 09.10.2012 № 135, Постановления Правительства Камчатского края от 27.03.2013 № 123-П</a:t>
            </a:r>
            <a:r>
              <a:rPr lang="ru-RU" sz="1700" dirty="0" smtClean="0">
                <a:latin typeface="Times New Roman" panose="02020603050405020304" pitchFamily="18" charset="0"/>
                <a:ea typeface="Times New Roman" panose="02020603050405020304" pitchFamily="18" charset="0"/>
              </a:rPr>
              <a:t>.</a:t>
            </a:r>
            <a:endParaRPr lang="ru-RU" sz="1700" dirty="0">
              <a:latin typeface="Times New Roman" panose="02020603050405020304" pitchFamily="18" charset="0"/>
              <a:ea typeface="Times New Roman" panose="02020603050405020304" pitchFamily="18" charset="0"/>
            </a:endParaRPr>
          </a:p>
        </p:txBody>
      </p:sp>
      <p:sp>
        <p:nvSpPr>
          <p:cNvPr id="4" name="Номер слайда 3"/>
          <p:cNvSpPr>
            <a:spLocks noGrp="1"/>
          </p:cNvSpPr>
          <p:nvPr>
            <p:ph type="sldNum" sz="quarter" idx="12"/>
          </p:nvPr>
        </p:nvSpPr>
        <p:spPr/>
        <p:txBody>
          <a:bodyPr>
            <a:normAutofit/>
          </a:bodyPr>
          <a:lstStyle/>
          <a:p>
            <a:fld id="{29C8C90B-EE19-4019-BDB6-254CD3C8CA45}" type="slidenum">
              <a:rPr lang="ru-RU" smtClean="0"/>
              <a:t>7</a:t>
            </a:fld>
            <a:endParaRPr lang="ru-RU"/>
          </a:p>
        </p:txBody>
      </p:sp>
    </p:spTree>
    <p:extLst>
      <p:ext uri="{BB962C8B-B14F-4D97-AF65-F5344CB8AC3E}">
        <p14:creationId xmlns:p14="http://schemas.microsoft.com/office/powerpoint/2010/main" val="1890466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8167" y="3163315"/>
            <a:ext cx="11719420" cy="1518406"/>
          </a:xfrm>
        </p:spPr>
        <p:txBody>
          <a:bodyPr>
            <a:normAutofit/>
          </a:bodyPr>
          <a:lstStyle/>
          <a:p>
            <a:pPr algn="ctr"/>
            <a:r>
              <a:rPr lang="ru-RU" sz="5400" b="1" i="1" dirty="0" smtClean="0">
                <a:latin typeface="Times New Roman" panose="02020603050405020304" pitchFamily="18" charset="0"/>
                <a:cs typeface="Times New Roman" panose="02020603050405020304" pitchFamily="18" charset="0"/>
              </a:rPr>
              <a:t>СПАСИБО ЗА ВНИМАНИЕ!</a:t>
            </a:r>
            <a:endParaRPr lang="ru-RU" sz="2800" b="1" i="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86348" y="2284008"/>
            <a:ext cx="11223056" cy="707886"/>
          </a:xfrm>
          <a:prstGeom prst="rect">
            <a:avLst/>
          </a:prstGeom>
        </p:spPr>
        <p:txBody>
          <a:bodyPr wrap="square">
            <a:spAutoFit/>
          </a:bodyPr>
          <a:lstStyle/>
          <a:p>
            <a:pPr algn="ctr"/>
            <a:r>
              <a:rPr lang="ru-RU" sz="2000" b="1" dirty="0" smtClean="0">
                <a:solidFill>
                  <a:schemeClr val="bg1"/>
                </a:solidFill>
                <a:latin typeface="Times New Roman" panose="02020603050405020304" pitchFamily="18" charset="0"/>
                <a:cs typeface="Times New Roman" panose="02020603050405020304" pitchFamily="18" charset="0"/>
              </a:rPr>
              <a:t>Контрольно-счетная палата </a:t>
            </a:r>
          </a:p>
          <a:p>
            <a:pPr algn="ctr"/>
            <a:r>
              <a:rPr lang="ru-RU" sz="2000" b="1" dirty="0" smtClean="0">
                <a:solidFill>
                  <a:schemeClr val="bg1"/>
                </a:solidFill>
                <a:latin typeface="Times New Roman" panose="02020603050405020304" pitchFamily="18" charset="0"/>
                <a:cs typeface="Times New Roman" panose="02020603050405020304" pitchFamily="18" charset="0"/>
              </a:rPr>
              <a:t>Петропавловск-Камчатского </a:t>
            </a:r>
            <a:r>
              <a:rPr lang="ru-RU" sz="2000" b="1" dirty="0">
                <a:solidFill>
                  <a:schemeClr val="bg1"/>
                </a:solidFill>
                <a:latin typeface="Times New Roman" panose="02020603050405020304" pitchFamily="18" charset="0"/>
                <a:cs typeface="Times New Roman" panose="02020603050405020304" pitchFamily="18" charset="0"/>
              </a:rPr>
              <a:t>городского округа</a:t>
            </a:r>
          </a:p>
        </p:txBody>
      </p:sp>
      <p:pic>
        <p:nvPicPr>
          <p:cNvPr id="6" name="Рисунок 5"/>
          <p:cNvPicPr>
            <a:picLocks noChangeAspect="1"/>
          </p:cNvPicPr>
          <p:nvPr/>
        </p:nvPicPr>
        <p:blipFill>
          <a:blip r:embed="rId3"/>
          <a:stretch>
            <a:fillRect/>
          </a:stretch>
        </p:blipFill>
        <p:spPr>
          <a:xfrm>
            <a:off x="5318118" y="805810"/>
            <a:ext cx="1359517" cy="1306777"/>
          </a:xfrm>
          <a:prstGeom prst="ellipse">
            <a:avLst/>
          </a:prstGeom>
          <a:ln w="63500" cap="rnd">
            <a:solidFill>
              <a:schemeClr val="accent1"/>
            </a:solid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90510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9153</TotalTime>
  <Words>450</Words>
  <Application>Microsoft Office PowerPoint</Application>
  <PresentationFormat>Широкоэкранный</PresentationFormat>
  <Paragraphs>47</Paragraphs>
  <Slides>8</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Arial</vt:lpstr>
      <vt:lpstr>Calibri</vt:lpstr>
      <vt:lpstr>Century Gothic</vt:lpstr>
      <vt:lpstr>Times New Roman</vt:lpstr>
      <vt:lpstr>Wingdings</vt:lpstr>
      <vt:lpstr>Wingdings 3</vt:lpstr>
      <vt:lpstr>Сектор</vt:lpstr>
      <vt:lpstr>Контрольно-счетная палата  Петропавловск-Камчатского городского округа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Осуществление контроля за целевым и эффективным использованием бюджетных средств, выделенных на благоустройство общественных территорий (пространств) в рамках реализации муниципальной программы «Формирование современной городской среды в Петропавловск-Камчатском городском округе» от 29.12.2017 № 3217 национального проекта «Жилье и городская среда»</dc:title>
  <dc:creator>Бухонин Владимир Юрьевич</dc:creator>
  <cp:lastModifiedBy>Ли Алина Романовна</cp:lastModifiedBy>
  <cp:revision>324</cp:revision>
  <dcterms:created xsi:type="dcterms:W3CDTF">2022-07-19T00:26:13Z</dcterms:created>
  <dcterms:modified xsi:type="dcterms:W3CDTF">2023-12-28T01:55:56Z</dcterms:modified>
</cp:coreProperties>
</file>