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978" r:id="rId1"/>
  </p:sldMasterIdLst>
  <p:notesMasterIdLst>
    <p:notesMasterId r:id="rId11"/>
  </p:notesMasterIdLst>
  <p:sldIdLst>
    <p:sldId id="256" r:id="rId2"/>
    <p:sldId id="257" r:id="rId3"/>
    <p:sldId id="263" r:id="rId4"/>
    <p:sldId id="265" r:id="rId5"/>
    <p:sldId id="345" r:id="rId6"/>
    <p:sldId id="346" r:id="rId7"/>
    <p:sldId id="347" r:id="rId8"/>
    <p:sldId id="324" r:id="rId9"/>
    <p:sldId id="288" r:id="rId10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23" autoAdjust="0"/>
  </p:normalViewPr>
  <p:slideViewPr>
    <p:cSldViewPr snapToGrid="0">
      <p:cViewPr varScale="1">
        <p:scale>
          <a:sx n="72" d="100"/>
          <a:sy n="7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928C6-BA60-4288-8294-054D4ED65875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4CE31-6DE7-45F3-95CF-165473671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117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4CE31-6DE7-45F3-95CF-1654736712C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975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4CE31-6DE7-45F3-95CF-1654736712C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308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4CE31-6DE7-45F3-95CF-1654736712C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178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4CE31-6DE7-45F3-95CF-1654736712C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160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4CE31-6DE7-45F3-95CF-1654736712C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014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4CE31-6DE7-45F3-95CF-1654736712C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732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046406-E553-47CE-B3E8-22D7919CB46E}" type="datetime1">
              <a:rPr lang="ru-RU" smtClean="0"/>
              <a:t>01.06.2023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15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FD25-85B0-4099-BBFB-3C671C9CF543}" type="datetime1">
              <a:rPr lang="ru-RU" smtClean="0"/>
              <a:t>01.06.2023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81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DF93-B53D-42CC-9662-F9C13A2019DB}" type="datetime1">
              <a:rPr lang="ru-RU" smtClean="0"/>
              <a:t>01.06.2023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691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0309-C970-4B6D-AE97-077F40C01049}" type="datetime1">
              <a:rPr lang="ru-RU" smtClean="0"/>
              <a:t>01.06.2023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18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22EC-3F9D-4E57-9FD6-559AA6FB85D7}" type="datetime1">
              <a:rPr lang="ru-RU" smtClean="0"/>
              <a:t>01.06.2023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039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BBC12-43F3-4999-8F4D-239731984014}" type="datetime1">
              <a:rPr lang="ru-RU" smtClean="0"/>
              <a:t>01.06.2023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32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1D9B5-CFC4-41CE-8087-08B7C3942CA3}" type="datetime1">
              <a:rPr lang="ru-RU" smtClean="0"/>
              <a:t>01.06.2023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94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8E89-44E3-4D23-AFE1-0D177C6C47CA}" type="datetime1">
              <a:rPr lang="ru-RU" smtClean="0"/>
              <a:t>01.06.2023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5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59E-BA64-4AF8-9E99-BFF12B52347D}" type="datetime1">
              <a:rPr lang="ru-RU" smtClean="0"/>
              <a:t>01.06.2023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40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45B0-A576-4918-B86F-ED255345BD6D}" type="datetime1">
              <a:rPr lang="ru-RU" smtClean="0"/>
              <a:t>01.06.2023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356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B89C-02B0-48F7-933F-82F08AB7FB3B}" type="datetime1">
              <a:rPr lang="ru-RU" smtClean="0"/>
              <a:t>01.06.2023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81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892EB44-216C-4FE0-9DC8-CF896C48DB60}" type="datetime1">
              <a:rPr lang="ru-RU" smtClean="0"/>
              <a:t>01.06.2023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3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3281" y="2239862"/>
            <a:ext cx="11719420" cy="1518406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Контрольного мероприятия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4842" y="3920150"/>
            <a:ext cx="9228201" cy="2257961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«Проверка отдельных вопросов финансово-хозяйственной деятельности Муниципального казенного учреждения «Служба благоустройства Петропавловск-Камчатского городского округа» 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2022 год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115414" y="5855516"/>
            <a:ext cx="847288" cy="1036542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</a:t>
            </a:fld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3126" y="1361564"/>
            <a:ext cx="1122305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Петропавловск-Камчатского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120" y="355689"/>
            <a:ext cx="1359517" cy="1306777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90248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6" y="637563"/>
            <a:ext cx="10753725" cy="566365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Основание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контрольного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мероприятия: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1.2.9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 деятельности Контрольно-счетной палаты Петропавловск-Камчатского городского округа 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год, утвержденного приказом Контрольно-счетной палаты Петропавловск-Камчатского городского округа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15.12.2021 № 45-КСП.</a:t>
            </a:r>
          </a:p>
          <a:p>
            <a:pPr marL="45720" indent="0" algn="just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Цель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мероприятия: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контроля за целевым и эффективным использованием средств бюджета Петропавловск-Камчатского городского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Предмет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мероприятия: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бюджета Петропавловск-Камчатского городского округа, бюджетная смета, бюджетная отчетность, муниципальная собственность, а также иные документы и материалы, необходимые для проведения контрольного мероприятия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49638" y="5931017"/>
            <a:ext cx="696285" cy="926983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</a:t>
            </a:fld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70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6" y="637563"/>
            <a:ext cx="10753725" cy="566365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Проверяемый период: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периоды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необходимости.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Объект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казенное учреждение «Служба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благоустройства Петропавловск-Камчатского городского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округа», ОГРН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1074101005660,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ИНН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4101118486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Срок проведения контрольного мероприятия 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13.03.2023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21.04.2023.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проверенных средств и/или имущества: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945 829 402,80 рублей.</a:t>
            </a:r>
          </a:p>
          <a:p>
            <a:pPr marL="45720" indent="0" algn="just">
              <a:buNone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контрольного мероприятия: </a:t>
            </a:r>
          </a:p>
          <a:p>
            <a:pPr marL="4572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отдельных вопросов финансово-хозяйственной деятельности Муниципального казенного учреждения «Служба благоустройства Петропавловск-Камчатского городского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округа» за 2022 год: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74973" y="5816321"/>
            <a:ext cx="2680003" cy="1041679"/>
          </a:xfrm>
        </p:spPr>
        <p:txBody>
          <a:bodyPr/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395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490" y="424872"/>
            <a:ext cx="10864160" cy="794327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контрольного   мероприятия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2602937" cy="365125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fld>
            <a:endParaRPr lang="ru-RU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03251" y="1100832"/>
            <a:ext cx="10640604" cy="4915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Проверкой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соблюдения порядка составления, утверждения и ведения бюджетной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сметы,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установлено, 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Учреждением бюджетная смета за 2022 год составлялась и велась в нарушение пункта 2.4 Порядка № ОРД-07-02/185/19 и пункта 8 Приказа № 26н, а именно обоснования (расчеты) плановых сметных показателей к Бюджетной смете на 2022 год не составлялись, на представленных обоснованиях отсутствуют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 и главного бухгалтера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правильности формирования и использования фонда оплаты труда, установления должностных окладов, надбавок к заработной плате и иных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Показала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Учреждение в 2022 году формировало годовой фонд оплаты труда работников МКУ «Служба благоустройства» в соответствии с требованиями пунктов 2.11, 2.12 Постановления № 1557.</a:t>
            </a: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Выборочной проверкой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расчетов с подотчетными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лицами, установлено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имеют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случаи заполнения авансовых отчетов с нарушениями требований Приказа №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52н. Работниками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предоставлялись авансовые отчеты и первичные документы к нему с нарушением срока, установленного пунктом 6 Положения об учетной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политике. В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пунктов 1,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статьи 10 Федерального закона от 06.12.2011 №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402-ФЗ, Учреждением при отсутствии авансового отчета и первичных документов к нему 29.08.2022 информация об оплате проезда и провоза багажа заносилась в регистры бухгалтерского учета (операция (бухгалтерская) от 29.08.2022 №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00000210).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40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490" y="424872"/>
            <a:ext cx="10864160" cy="794327"/>
          </a:xfrm>
        </p:spPr>
        <p:txBody>
          <a:bodyPr>
            <a:no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2602937" cy="365125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fld>
            <a:endParaRPr lang="ru-RU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03251" y="1117600"/>
            <a:ext cx="10640604" cy="51395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Выборочной проверкой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соблюдения статьи 72 Бюджетного кодекса Российской Федерации по заключенным муниципальным контрактам (договорам) на поставку товаров, выполнение работ и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установлено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нарушение условий Контрактов №№ 160-У/22х, 177-У/22х и требований части 6 статьи 34 Закона № 44-ФЗ Подрядчику требование об уплате неустоек (штрафов, пеней) за нарушение срока поставки не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выставлял.  Заказчиком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нарушение условий Контрактов №№ 216-У/22х, 242-У/22х производилась оплата выполненных работ с нарушением сроков. Данное нарушение имеет признаки состава административного правонарушений предусмотренного частью 1 статьи 7.32.5 КоАП РФ.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дебиторской и кредиторской задолженности на отчетные даты, причины, сроки и законность ее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показал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вся дебиторская (кредиторская) задолженность Учреждения является текущей. Долгосрочная и просроченная дебиторская (кредиторская) задолженность отсутствует.  Вместе с тем дебиторская задолженность по муниципальному контракту от 17.11.2017 № 229-ТП/17МК о подключении (технологическом присоединении) к централизованной системе водоотведения с КГУП «Камчатский водоканал» - 11 528 825,02 рублей. Данные краевые средства с 06.12.2017 по настоящее время (более 5 лет) находятся в пользовании КГУП «Камчатский водоканал».</a:t>
            </a:r>
          </a:p>
          <a:p>
            <a:pPr marL="360363" indent="-314325" algn="just">
              <a:buFont typeface="Wingdings" panose="05000000000000000000" pitchFamily="2" charset="2"/>
              <a:buChar char="Ø"/>
            </a:pPr>
            <a:endParaRPr lang="ru-RU" sz="1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 algn="just">
              <a:buFont typeface="Corbel" pitchFamily="34" charset="0"/>
              <a:buNone/>
            </a:pPr>
            <a:endParaRPr lang="ru-RU" sz="16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Font typeface="Corbel" pitchFamily="34" charset="0"/>
              <a:buNone/>
            </a:pPr>
            <a:endParaRPr lang="ru-RU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27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490" y="424872"/>
            <a:ext cx="10864160" cy="794327"/>
          </a:xfrm>
        </p:spPr>
        <p:txBody>
          <a:bodyPr>
            <a:no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2602937" cy="365125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latin typeface="Calibri" panose="020F0502020204030204" pitchFamily="34" charset="0"/>
                <a:cs typeface="Calibri" panose="020F0502020204030204" pitchFamily="34" charset="0"/>
              </a:rPr>
              <a:t>6</a:t>
            </a:fld>
            <a:endParaRPr lang="ru-RU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03251" y="1219199"/>
            <a:ext cx="10640604" cy="50379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наличия уплаченных штрафов (пеней), судебных и иных неэффективных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расходов, установлено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Учреждением в связи с невыполнение в полном объеме всех установленных задач (обязанностей), предусмотренных Уставом, а именно невыполнения комплекса мероприятий, направленных на обеспечение чистоты, надлежащего состояния, отсутствия дефектов, конструктивной целостности лестничного перехода, причинен материальный ущерб физическим лицам, допущено неэффективное расходование средств бюджета городского округа в размере 866 666,00 рублей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законности использования, обеспечение сохранности муниципального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имущества: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Выборочным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анализом соответствия данных бухгалтерского учета Учреждения с данными реестра муниципального имущества по состоянию на 01.01.2023, установлено, что: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наименования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по данным реестра муниципального имущества городского округа, в отношении недвижимого имущества и данных бухгалтерского учета Учреждения различны;</a:t>
            </a:r>
          </a:p>
          <a:p>
            <a:pPr marL="4572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балансовая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по состоянию на 01.01.2023 по данным реестра муниципального имущества городского округа, в отношении недвижимого имущества и данных бухгалтерского учета Учреждения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различна;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установлены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факты отсутствия объектов по данным бухгалтерского учета Учреждения по состоянию на 01.01.2023.</a:t>
            </a:r>
          </a:p>
          <a:p>
            <a:pPr algn="just"/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5350" indent="-2667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indent="-314325" algn="just">
              <a:buFont typeface="Wingdings" panose="05000000000000000000" pitchFamily="2" charset="2"/>
              <a:buChar char="Ø"/>
            </a:pPr>
            <a:endParaRPr lang="ru-RU" sz="1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 algn="just">
              <a:buFont typeface="Corbel" pitchFamily="34" charset="0"/>
              <a:buNone/>
            </a:pPr>
            <a:endParaRPr lang="ru-RU" sz="16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Font typeface="Corbel" pitchFamily="34" charset="0"/>
              <a:buNone/>
            </a:pPr>
            <a:endParaRPr lang="ru-RU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20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490" y="424872"/>
            <a:ext cx="10864160" cy="794327"/>
          </a:xfrm>
        </p:spPr>
        <p:txBody>
          <a:bodyPr>
            <a:no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2602937" cy="365125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latin typeface="Calibri" panose="020F0502020204030204" pitchFamily="34" charset="0"/>
                <a:cs typeface="Calibri" panose="020F0502020204030204" pitchFamily="34" charset="0"/>
              </a:rPr>
              <a:t>7</a:t>
            </a:fld>
            <a:endParaRPr lang="ru-RU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03251" y="1219199"/>
            <a:ext cx="10640604" cy="50379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проведения инвентаризации имущества и оформление ее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результатов.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Учреждением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инвентаризация 04.04.2023 проводилась в нарушение   пунктов 2.3, 2.4, 2.5, 2.10 Методических указаний № 49, что свидетельствует о формальном ее проведении Учреждением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Выборочной инвентаризацией (осмотром) основных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и товарно-материальных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ценностей, установлено:</a:t>
            </a:r>
            <a:endParaRPr lang="ru-RU" sz="1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 части объектов (имущества) учреждения отсутствует инвентарный номер;</a:t>
            </a:r>
          </a:p>
          <a:p>
            <a:pPr marL="45720" indent="0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часть объектов (имущества) не представлены в ходе выборочного осмотра (инвентаризации), что свидетельствует о недостаче имущества;</a:t>
            </a:r>
          </a:p>
          <a:p>
            <a:pPr marL="45720" indent="0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часть объектов (имущества) представлены не в полном комплекте;</a:t>
            </a:r>
          </a:p>
          <a:p>
            <a:pPr marL="45720" indent="0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часть объектов (имущества) списано (документы, подтверждающие списание не представлены).</a:t>
            </a:r>
          </a:p>
          <a:p>
            <a:pPr marL="45720" indent="0" algn="just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отметить, что Учреждением в ходе контрольного мероприятия (письмо исх. от 20.04.2023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1300/23) приказом Учреждения от 12.04.2023 № 65, внесены изменения в части Порядка проведения инвентаризации,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отменены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Учреждения от 03.04.2023 № 58 и от 07.04.2023 № 60.</a:t>
            </a:r>
          </a:p>
          <a:p>
            <a:pPr marL="360363" indent="-314325" algn="just">
              <a:buFont typeface="Wingdings" panose="05000000000000000000" pitchFamily="2" charset="2"/>
              <a:buChar char="Ø"/>
            </a:pPr>
            <a:endParaRPr lang="ru-RU" sz="1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 algn="just">
              <a:buFont typeface="Corbel" pitchFamily="34" charset="0"/>
              <a:buNone/>
            </a:pPr>
            <a:endParaRPr lang="ru-RU" sz="16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Font typeface="Corbel" pitchFamily="34" charset="0"/>
              <a:buNone/>
            </a:pPr>
            <a:endParaRPr lang="ru-RU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89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477" y="1303700"/>
            <a:ext cx="10756004" cy="5142368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endParaRPr lang="ru-RU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ru-RU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271091" y="6223828"/>
            <a:ext cx="1706217" cy="365125"/>
          </a:xfrm>
        </p:spPr>
        <p:txBody>
          <a:bodyPr/>
          <a:lstStyle/>
          <a:p>
            <a:fld id="{A897165A-551A-48BC-820A-2B6675CA2424}" type="slidenum">
              <a:rPr lang="ru-RU" sz="3600" smtClean="0">
                <a:latin typeface="Calibri" panose="020F0502020204030204" pitchFamily="34" charset="0"/>
                <a:cs typeface="Calibri" panose="020F0502020204030204" pitchFamily="34" charset="0"/>
              </a:rPr>
              <a:t>8</a:t>
            </a:fld>
            <a:endParaRPr lang="ru-R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55477" y="301782"/>
            <a:ext cx="10778638" cy="12916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результатам контрольного мероприятия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55477" y="1514764"/>
            <a:ext cx="10778638" cy="4566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buNone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Отчет о результатах контрольного мероприятия направить для сведения: </a:t>
            </a:r>
          </a:p>
          <a:p>
            <a:pPr marL="365125" indent="266700" algn="just"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Городскую Думу Петропавловск-Камчатского городского округа;</a:t>
            </a:r>
          </a:p>
          <a:p>
            <a:pPr marL="365125" indent="266700" algn="just"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Главе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Петропавловск-Камчатского городского округа.</a:t>
            </a:r>
          </a:p>
          <a:p>
            <a:pPr marL="45720" indent="0" algn="just"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Направить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в Муниципальное казенное учреждение «Служба благоустройства Петропавловск-Камчатского городского округа» для принятия мер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устранению выявленных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бюджетных и </a:t>
            </a:r>
            <a:r>
              <a:rPr lang="ru-RU" sz="19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иных нарушений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недостатков, привлечению к ответственности должностных лиц, виновных в допущенных нарушениях, а также мер по пресечению и предупреждению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нарушений.</a:t>
            </a:r>
          </a:p>
          <a:p>
            <a:pPr marL="45720" indent="0" algn="just"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Направить информационное письмо в адрес Управления дорожного хозяйства, транспорта и благоустройства администрации Петропавловск-Камчатского городского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округа.</a:t>
            </a:r>
          </a:p>
          <a:p>
            <a:pPr marL="45720" indent="0" algn="just"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Направить информационное письмо в Управление Федеральной антимонопольной службы по Камчатскому краю о наличии признаков состава административного правонарушений предусмотренного частью 1 статьи 7.32.5 КоАП РФ.</a:t>
            </a:r>
            <a:endParaRPr lang="ru-RU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Font typeface="Corbel" pitchFamily="34" charset="0"/>
              <a:buNone/>
            </a:pP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243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167" y="3163315"/>
            <a:ext cx="11719420" cy="1518406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6349" y="2368636"/>
            <a:ext cx="1122305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Петропавловск-Камчатского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118" y="1181726"/>
            <a:ext cx="1359517" cy="1306777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68705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2139</TotalTime>
  <Words>884</Words>
  <Application>Microsoft Office PowerPoint</Application>
  <PresentationFormat>Широкоэкранный</PresentationFormat>
  <Paragraphs>68</Paragraphs>
  <Slides>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Corbel</vt:lpstr>
      <vt:lpstr>Times New Roman</vt:lpstr>
      <vt:lpstr>Wingdings</vt:lpstr>
      <vt:lpstr>Базис</vt:lpstr>
      <vt:lpstr>ОТЧЕТ о результатах Контрольного мероприятия</vt:lpstr>
      <vt:lpstr>Презентация PowerPoint</vt:lpstr>
      <vt:lpstr>Презентация PowerPoint</vt:lpstr>
      <vt:lpstr>Результаты контрольного   мероприятия:</vt:lpstr>
      <vt:lpstr>Результаты контрольного мероприятия:</vt:lpstr>
      <vt:lpstr>Результаты контрольного мероприятия:</vt:lpstr>
      <vt:lpstr>Результаты контрольного мероприятия: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Аналитическая записка</dc:title>
  <dc:creator>Курмаева Светлана Рашидовна</dc:creator>
  <cp:lastModifiedBy>Глухов Владимир Владимирович</cp:lastModifiedBy>
  <cp:revision>215</cp:revision>
  <cp:lastPrinted>2022-03-02T23:34:35Z</cp:lastPrinted>
  <dcterms:created xsi:type="dcterms:W3CDTF">2022-03-02T21:34:15Z</dcterms:created>
  <dcterms:modified xsi:type="dcterms:W3CDTF">2023-05-31T20:47:32Z</dcterms:modified>
</cp:coreProperties>
</file>