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 bookmarkIdSeed="8">
  <p:sldMasterIdLst>
    <p:sldMasterId id="2147483978" r:id="rId1"/>
  </p:sldMasterIdLst>
  <p:notesMasterIdLst>
    <p:notesMasterId r:id="rId2"/>
  </p:notesMasterIdLst>
  <p:sldIdLst>
    <p:sldId id="256" r:id="rId3"/>
    <p:sldId id="257" r:id="rId4"/>
    <p:sldId id="263" r:id="rId5"/>
    <p:sldId id="390" r:id="rId6"/>
    <p:sldId id="435" r:id="rId7"/>
    <p:sldId id="442" r:id="rId8"/>
    <p:sldId id="440" r:id="rId9"/>
    <p:sldId id="444" r:id="rId10"/>
    <p:sldId id="445" r:id="rId11"/>
    <p:sldId id="447" r:id="rId12"/>
    <p:sldId id="452" r:id="rId13"/>
    <p:sldId id="451" r:id="rId14"/>
    <p:sldId id="449" r:id="rId15"/>
    <p:sldId id="456" r:id="rId16"/>
    <p:sldId id="460" r:id="rId17"/>
    <p:sldId id="459" r:id="rId18"/>
    <p:sldId id="463" r:id="rId19"/>
    <p:sldId id="324" r:id="rId20"/>
    <p:sldId id="430" r:id="rId21"/>
    <p:sldId id="431" r:id="rId22"/>
    <p:sldId id="288" r:id="rId23"/>
  </p:sldIdLst>
  <p:sldSz cx="12192000" cy="6858000"/>
  <p:notesSz cx="6797675" cy="9926638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23" autoAdjust="0"/>
  </p:normalViewPr>
  <p:slideViewPr>
    <p:cSldViewPr snapToGrid="0">
      <p:cViewPr varScale="1">
        <p:scale>
          <a:sx n="118" d="100"/>
          <a:sy n="118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tags" Target="tags/tag1.xml" /><Relationship Id="rId25" Type="http://schemas.openxmlformats.org/officeDocument/2006/relationships/presProps" Target="presProps.xml" /><Relationship Id="rId26" Type="http://schemas.openxmlformats.org/officeDocument/2006/relationships/viewProps" Target="viewProps.xml" /><Relationship Id="rId27" Type="http://schemas.openxmlformats.org/officeDocument/2006/relationships/theme" Target="theme/theme1.xml" /><Relationship Id="rId28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Relationship Id="rId2" Type="http://schemas.microsoft.com/office/2011/relationships/chartColorStyle" Target="colors1.xml" /><Relationship Id="rId3" Type="http://schemas.microsoft.com/office/2011/relationships/chartStyle" Target="style1.xml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Relationship Id="rId2" Type="http://schemas.microsoft.com/office/2011/relationships/chartColorStyle" Target="colors2.xml" /><Relationship Id="rId3" Type="http://schemas.microsoft.com/office/2011/relationships/chartStyle" Target="style2.xml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>
            <a:defPPr/>
          </a:lstStyle>
          <a:p>
            <a:pPr>
              <a:defRPr sz="1320" b="0" i="0" u="none" strike="noStrike" kern="1200" spc="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ru-RU"/>
              <a:t>Плановые и фактические показатели поступлений доходов от приватизации объектов муниципальной собственности в 2020-2022 годах, рублей</a:t>
            </a:r>
          </a:p>
        </c:rich>
      </c:tx>
      <c:layout>
        <c:manualLayout>
          <c:xMode val="edge"/>
          <c:yMode val="edge"/>
          <c:x val="0.112878374755382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320" b="0" i="0" u="none" strike="noStrike" kern="1200" spc="0" baseline="0" smtId="4294967295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sz="1320" b="0" i="0" u="none" strike="noStrike" kern="1200" spc="0" baseline="0" smtId="4294967295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c:txPr>
    </c:title>
    <c:autoTitleDeleted val="0"/>
    <c:plotArea>
      <c:layout>
        <c:manualLayout>
          <c:layoutTarget val="inner"/>
          <c:xMode val="edge"/>
          <c:yMode val="edge"/>
          <c:x val="0.073953144252300262"/>
          <c:y val="0.23606577515602112"/>
          <c:w val="0.87134867906570435"/>
          <c:h val="0.71460664272308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p>
                <a:pPr>
                  <a:defRPr sz="1100" b="0" i="0" u="none" strike="noStrike" kern="1200" baseline="0" smtId="4294967295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sz="1100" b="0" i="0" u="none" strike="noStrike" kern="1200" baseline="0" smtId="4294967295">
                  <a:solidFill>
                    <a:sysClr val="windowText" lastClr="000000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8999420.23</c:v>
                </c:pt>
                <c:pt idx="1">
                  <c:v>13085369.62</c:v>
                </c:pt>
                <c:pt idx="2">
                  <c:v>395100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35-4CEF-9129-2652EC2AF74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0055294441990554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35-4CEF-9129-2652EC2AF74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p>
                <a:pPr>
                  <a:defRPr sz="1100" b="0" i="0" u="none" strike="noStrike" kern="1200" baseline="0" smtId="4294967295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sz="1100" b="0" i="0" u="none" strike="noStrike" kern="1200" baseline="0" smtId="4294967295">
                  <a:solidFill>
                    <a:sysClr val="windowText" lastClr="000000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14444840.11</c:v>
                </c:pt>
                <c:pt idx="1">
                  <c:v>12582422.06</c:v>
                </c:pt>
                <c:pt idx="2">
                  <c:v>1767545.05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35-4CEF-9129-2652EC2AF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 val="-25"/>
        <c:axId val="312030560"/>
        <c:axId val="312029904"/>
      </c:barChart>
      <c:catAx>
        <c:axId val="312030560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00" b="0" i="0" u="none" strike="noStrike" kern="1200" baseline="0" smtId="4294967295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sz="1100" b="0" i="0" u="none" strike="noStrike" kern="1200" baseline="0" smtId="4294967295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c:txPr>
        <c:crossAx val="312029904"/>
        <c:crosses val="autoZero"/>
        <c:auto val="0"/>
        <c:lblAlgn val="ctr"/>
        <c:lblOffset/>
        <c:noMultiLvlLbl val="0"/>
      </c:catAx>
      <c:valAx>
        <c:axId val="312029904"/>
        <c:scaling>
          <c:orientation/>
        </c:scaling>
        <c:delete val="1"/>
        <c:axPos val="b"/>
        <c:numFmt formatCode="#,##0.00" sourceLinked="1"/>
        <c:majorTickMark val="none"/>
        <c:minorTickMark val="none"/>
        <c:crossAx val="312030560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1618210077285767"/>
          <c:y val="0.20376139879226685"/>
          <c:w val="0.16372860968112946"/>
          <c:h val="0.117070406675338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100" b="0" i="0" u="none" strike="noStrike" kern="1200" baseline="0" smtId="4294967295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sz="1100" b="0" i="0" u="none" strike="noStrike" kern="1200" baseline="0" smtId="4294967295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p>
      <a:pPr>
        <a:defRPr sz="1100" smtId="4294967295">
          <a:solidFill>
            <a:sysClr val="windowText" lastClr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sz="1100" smtId="4294967295">
        <a:solidFill>
          <a:sysClr val="windowText" lastClr="000000"/>
        </a:solidFill>
        <a:latin typeface="Calibri" panose="020f0502020204030204" pitchFamily="34" charset="0"/>
        <a:cs typeface="Calibri" panose="020f0502020204030204" pitchFamily="34" charset="0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>
            <a:defPPr/>
          </a:lstStyle>
          <a:p>
            <a:pPr>
              <a:defRPr sz="1400" b="1" i="0" u="none" strike="noStrike" kern="1200" cap="all" spc="120" normalizeH="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ru-RU" sz="1400"/>
              <a:t>Структура доходов от приватизации объектов муниципальной собственности в 2020-2022 годах, рублей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400" b="1" i="0" u="none" strike="noStrike" kern="1200" cap="all" spc="120" normalizeH="0" baseline="0" smtId="4294967295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sz="1400" b="1" i="0" u="none" strike="noStrike" kern="1200" cap="all" spc="120" normalizeH="0" baseline="0" smtId="4294967295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c:txPr>
    </c:title>
    <c:autoTitleDeleted val="0"/>
    <c:plotArea>
      <c:layout>
        <c:manualLayout>
          <c:layoutTarget val="inner"/>
          <c:xMode val="edge"/>
          <c:yMode val="edge"/>
          <c:x val="0.022710138931870461"/>
          <c:y val="0.38247895240783691"/>
          <c:w val="0.956866979598999"/>
          <c:h val="0.4899107813835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p>
                <a:pPr>
                  <a:defRPr sz="1400" b="0" i="0" u="none" strike="noStrike" kern="1200" baseline="0" smtId="4294967295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sz="1400" b="0" i="0" u="none" strike="noStrike" kern="1200" baseline="0" smtId="4294967295">
                  <a:solidFill>
                    <a:sysClr val="windowText" lastClr="000000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Продажа на аукционе</c:v>
                </c:pt>
                <c:pt idx="1">
                  <c:v>Продажа посредством публичного предложения</c:v>
                </c:pt>
                <c:pt idx="2">
                  <c:v>Продажа без объявления цены</c:v>
                </c:pt>
                <c:pt idx="3">
                  <c:v>Преимущественное право выкупа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395100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6-43CF-9FE8-4F188DA8A3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p>
                <a:pPr>
                  <a:defRPr sz="1400" b="0" i="0" u="none" strike="noStrike" kern="1200" baseline="0" smtId="4294967295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sz="1400" b="0" i="0" u="none" strike="noStrike" kern="1200" baseline="0" smtId="4294967295">
                  <a:solidFill>
                    <a:sysClr val="windowText" lastClr="000000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Продажа на аукционе</c:v>
                </c:pt>
                <c:pt idx="1">
                  <c:v>Продажа посредством публичного предложения</c:v>
                </c:pt>
                <c:pt idx="2">
                  <c:v>Продажа без объявления цены</c:v>
                </c:pt>
                <c:pt idx="3">
                  <c:v>Преимущественное право выкупа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6944794.5</c:v>
                </c:pt>
                <c:pt idx="1">
                  <c:v>0</c:v>
                </c:pt>
                <c:pt idx="2">
                  <c:v>134680</c:v>
                </c:pt>
                <c:pt idx="3">
                  <c:v>6005895.12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A6-43CF-9FE8-4F188DA8A31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p>
                <a:pPr>
                  <a:defRPr sz="1400" b="0" i="0" u="none" strike="noStrike" kern="1200" baseline="0" smtId="4294967295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sz="1400" b="0" i="0" u="none" strike="noStrike" kern="1200" baseline="0" smtId="4294967295">
                  <a:solidFill>
                    <a:sysClr val="windowText" lastClr="000000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Продажа на аукционе</c:v>
                </c:pt>
                <c:pt idx="1">
                  <c:v>Продажа посредством публичного предложения</c:v>
                </c:pt>
                <c:pt idx="2">
                  <c:v>Продажа без объявления цены</c:v>
                </c:pt>
                <c:pt idx="3">
                  <c:v>Преимущественное право выкупа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1265060.1</c:v>
                </c:pt>
                <c:pt idx="1">
                  <c:v>863041.85</c:v>
                </c:pt>
                <c:pt idx="2">
                  <c:v>333000</c:v>
                </c:pt>
                <c:pt idx="3">
                  <c:v>6538318.28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A6-43CF-9FE8-4F188DA8A3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444"/>
        <c:overlap val="-90"/>
        <c:axId val="171608816"/>
        <c:axId val="171609472"/>
      </c:barChart>
      <c:catAx>
        <c:axId val="171608816"/>
        <c:scaling>
          <c:orientation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400" b="0" i="0" u="none" strike="noStrike" kern="1200" cap="all" spc="120" normalizeH="0" baseline="0" smtId="4294967295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sz="1400" b="0" i="0" u="none" strike="noStrike" kern="1200" cap="all" spc="120" normalizeH="0" baseline="0" smtId="4294967295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c:txPr>
        <c:crossAx val="171609472"/>
        <c:crosses val="autoZero"/>
        <c:auto val="0"/>
        <c:lblAlgn val="ctr"/>
        <c:lblOffset/>
        <c:noMultiLvlLbl val="0"/>
      </c:catAx>
      <c:valAx>
        <c:axId val="171609472"/>
        <c:scaling>
          <c:orientation/>
        </c:scaling>
        <c:delete val="1"/>
        <c:axPos val="l"/>
        <c:numFmt formatCode="#,##0.00" sourceLinked="1"/>
        <c:majorTickMark val="none"/>
        <c:minorTickMark val="none"/>
        <c:crossAx val="171608816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400" b="0" i="0" u="none" strike="noStrike" kern="1200" baseline="0" smtId="4294967295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sz="1400" b="0" i="0" u="none" strike="noStrike" kern="1200" baseline="0" smtId="4294967295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/>
      </a:solidFill>
      <a:round/>
    </a:ln>
    <a:effectLst/>
  </c:spPr>
  <c:txPr>
    <a:bodyPr/>
    <a:p>
      <a:pPr>
        <a:defRPr sz="1400" smtId="4294967295">
          <a:solidFill>
            <a:sysClr val="windowText" lastClr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sz="1400" smtId="4294967295">
        <a:solidFill>
          <a:sysClr val="windowText" lastClr="000000"/>
        </a:solidFill>
        <a:latin typeface="Calibri" panose="020f0502020204030204" pitchFamily="34" charset="0"/>
        <a:cs typeface="Calibri" panose="020f0502020204030204" pitchFamily="34" charset="0"/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pPr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pPr/>
            <a:fld id="{937928C6-BA60-4288-8294-054D4ED65875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pPr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pPr/>
            <a:fld id="{05B4CE31-6DE7-45F3-95CF-1654736712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17735"/>
      </p:ext>
    </p:extLst>
  </p:cSld>
  <p:clrMap bg1="lt1" tx1="dk1" bg2="lt2" tx2="dk2" accent1="accent1" accent2="accent2" accent3="accent3" accent4="accent4" accent5="accent5" accent6="accent6" hlink="hlink" folHlink="folHlink"/>
  <p:notesStyle>
    <a:defPPr/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75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64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690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8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08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4948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912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32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297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294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694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048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085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047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25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05B4CE31-6DE7-45F3-95CF-1654736712C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497719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/>
          </a:lstStyle>
          <a:p/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33046406-E553-47CE-B3E8-22D7919CB46E}" type="datetime1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A897165A-551A-48BC-820A-2B6675CA242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15920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pPr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pPr/>
            <a:fld id="{64020309-C970-4B6D-AE97-077F40C01049}" type="datetime1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pPr/>
            <a:fld id="{A897165A-551A-48BC-820A-2B6675CA2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18721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/>
          </a:lstStyle>
          <a:p/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/>
            <a:fld id="{4892EB44-216C-4FE0-9DC8-CF896C48DB60}" type="datetime1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/>
            <a:fld id="{A897165A-551A-48BC-820A-2B6675CA24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3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Relationship Id="rId3" Type="http://schemas.openxmlformats.org/officeDocument/2006/relationships/chart" Target="../charts/char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0.xml" /><Relationship Id="rId3" Type="http://schemas.openxmlformats.org/officeDocument/2006/relationships/chart" Target="../charts/char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4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5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6.xml" /><Relationship Id="rId3" Type="http://schemas.openxmlformats.org/officeDocument/2006/relationships/image" Target="../media/image1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7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281" y="2239862"/>
            <a:ext cx="11719420" cy="1518406"/>
          </a:xfrm>
        </p:spPr>
        <p:txBody>
          <a:bodyPr>
            <a:normAutofit/>
          </a:bodyPr>
          <a:lstStyle>
            <a:defPPr/>
          </a:lstStyle>
          <a:p>
            <a:pPr algn="ctr"/>
            <a:r>
              <a:rPr lang="ru-RU" sz="5400" smtClean="0">
                <a:latin typeface="Calibri" panose="020f0502020204030204" pitchFamily="34" charset="0"/>
                <a:cs typeface="Calibri" panose="020f0502020204030204" pitchFamily="34" charset="0"/>
              </a:rPr>
              <a:t>ОТЧЕТ</a:t>
            </a:r>
            <a:br>
              <a:rPr lang="ru-RU" sz="2800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о результатах </a:t>
            </a:r>
            <a:r>
              <a:rPr lang="ru-RU" sz="2400" smtClean="0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 мероприятия</a:t>
            </a:r>
            <a:endParaRPr lang="ru-RU" sz="28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4842" y="3920150"/>
            <a:ext cx="9228201" cy="2257961"/>
          </a:xfrm>
        </p:spPr>
        <p:txBody>
          <a:bodyPr>
            <a:noAutofit/>
          </a:bodyPr>
          <a:lstStyle>
            <a:defPPr/>
          </a:lstStyle>
          <a:p>
            <a:r>
              <a:rPr lang="ru-RU" sz="1800" b="1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b="1">
                <a:latin typeface="Calibri" panose="020f0502020204030204" pitchFamily="34" charset="0"/>
                <a:cs typeface="Calibri" panose="020f0502020204030204" pitchFamily="34" charset="0"/>
              </a:rPr>
              <a:t>Анализ планирования и исполнения прогнозного плана (программы) приватизации муниципального имущества Петропавловск-Камчатского городского округа» за 2020-2022 </a:t>
            </a:r>
            <a:r>
              <a:rPr lang="ru-RU" b="1" smtClean="0">
                <a:latin typeface="Calibri" panose="020f0502020204030204" pitchFamily="34" charset="0"/>
                <a:cs typeface="Calibri" panose="020f0502020204030204" pitchFamily="34" charset="0"/>
              </a:rPr>
              <a:t>годы»</a:t>
            </a:r>
            <a:endParaRPr lang="ru-RU" sz="18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15414" y="5855516"/>
            <a:ext cx="847288" cy="1036542"/>
          </a:xfrm>
        </p:spPr>
        <p:txBody>
          <a:bodyPr/>
          <a:lstStyle>
            <a:defPPr/>
          </a:lstStyle>
          <a:p>
            <a:fld id="{A897165A-551A-48BC-820A-2B6675CA2424}" type="slidenum">
              <a:rPr lang="ru-RU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ru-RU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3126" y="1361564"/>
            <a:ext cx="11223056" cy="98488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endParaRPr lang="ru-RU"/>
          </a:p>
          <a:p>
            <a:pPr algn="ctr"/>
            <a:r>
              <a:rPr lang="ru-RU" sz="2000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Контрольно-счетная палата </a:t>
            </a:r>
          </a:p>
          <a:p>
            <a:pPr algn="ctr"/>
            <a:r>
              <a:rPr lang="ru-RU" sz="2000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Петропавловск-Камчатского </a:t>
            </a:r>
            <a:r>
              <a:rPr lang="ru-RU"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городского округа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0" y="355689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1197226" y="5930782"/>
            <a:ext cx="683664" cy="6580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485924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307498" y="436485"/>
            <a:ext cx="11624970" cy="6010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i="1" smtClean="0">
                <a:latin typeface="Calibri" panose="020f0502020204030204" pitchFamily="34" charset="0"/>
                <a:cs typeface="Calibri" panose="020f0502020204030204" pitchFamily="34" charset="0"/>
              </a:rPr>
              <a:t>Анализ </a:t>
            </a:r>
            <a:r>
              <a:rPr lang="ru-RU" sz="2000" b="1" i="1">
                <a:latin typeface="Calibri" panose="020f0502020204030204" pitchFamily="34" charset="0"/>
                <a:cs typeface="Calibri" panose="020f0502020204030204" pitchFamily="34" charset="0"/>
              </a:rPr>
              <a:t>планирования приватизации муниципального имущества и его исполнение на 2022 год и плановый период 2023-2024 годов </a:t>
            </a:r>
            <a:endParaRPr lang="ru-RU" sz="2000" i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Решение Городской Думы городского округа от 29.09.2021 № 1023-р «Об утверждении Прогнозного плана приватизации муниципального имущества Петропавловск-Камчатского городского округа на 2022 год и плановый период 2023-2024 годов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 изменения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вносились 2 раза (в редакции от 22.12.2021 № 1092-р, от 24.08.2022 № 1218-р). Данные изменения представлены в таблице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20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Согласно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отчета о выполнении Прогнозного плана приватизации, утвержденного Решением Городской Думы городского округа от 15.02.2023 №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89-р,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2022 году реализованы 3 объекта на общую стоимость 2 461 101,95 рублей, что составляет 21,92 % от их оценочной рыночной стоимости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Перечень реализованных объектов муниципальной собственности в 2022 году представлен в таблице.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707903"/>
              </p:ext>
            </p:extLst>
          </p:nvPr>
        </p:nvGraphicFramePr>
        <p:xfrm>
          <a:off x="404602" y="2142777"/>
          <a:ext cx="11397443" cy="1907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9">
                  <a:extLst>
                    <a:ext uri="{9D8B030D-6E8A-4147-A177-3AD203B41FA5}">
                      <a16:colId xmlns:a16="http://schemas.microsoft.com/office/drawing/2014/main" val="784581741"/>
                    </a:ext>
                  </a:extLst>
                </a:gridCol>
                <a:gridCol w="1273724">
                  <a:extLst>
                    <a:ext uri="{9D8B030D-6E8A-4147-A177-3AD203B41FA5}">
                      <a16:colId xmlns:a16="http://schemas.microsoft.com/office/drawing/2014/main" val="2161392259"/>
                    </a:ext>
                  </a:extLst>
                </a:gridCol>
                <a:gridCol w="1399922">
                  <a:extLst>
                    <a:ext uri="{9D8B030D-6E8A-4147-A177-3AD203B41FA5}">
                      <a16:colId xmlns:a16="http://schemas.microsoft.com/office/drawing/2014/main" val="165487448"/>
                    </a:ext>
                  </a:extLst>
                </a:gridCol>
                <a:gridCol w="2335353">
                  <a:extLst>
                    <a:ext uri="{9D8B030D-6E8A-4147-A177-3AD203B41FA5}">
                      <a16:colId xmlns:a16="http://schemas.microsoft.com/office/drawing/2014/main" val="696135042"/>
                    </a:ext>
                  </a:extLst>
                </a:gridCol>
                <a:gridCol w="1022841">
                  <a:extLst>
                    <a:ext uri="{9D8B030D-6E8A-4147-A177-3AD203B41FA5}">
                      <a16:colId xmlns:a16="http://schemas.microsoft.com/office/drawing/2014/main" val="4089130870"/>
                    </a:ext>
                  </a:extLst>
                </a:gridCol>
                <a:gridCol w="1472751">
                  <a:extLst>
                    <a:ext uri="{9D8B030D-6E8A-4147-A177-3AD203B41FA5}">
                      <a16:colId xmlns:a16="http://schemas.microsoft.com/office/drawing/2014/main" val="248947961"/>
                    </a:ext>
                  </a:extLst>
                </a:gridCol>
                <a:gridCol w="1227739">
                  <a:extLst>
                    <a:ext uri="{9D8B030D-6E8A-4147-A177-3AD203B41FA5}">
                      <a16:colId xmlns:a16="http://schemas.microsoft.com/office/drawing/2014/main" val="1492909722"/>
                    </a:ext>
                  </a:extLst>
                </a:gridCol>
                <a:gridCol w="1188537">
                  <a:extLst>
                    <a:ext uri="{9D8B030D-6E8A-4147-A177-3AD203B41FA5}">
                      <a16:colId xmlns:a16="http://schemas.microsoft.com/office/drawing/2014/main" val="4212216027"/>
                    </a:ext>
                  </a:extLst>
                </a:gridCol>
                <a:gridCol w="1188537">
                  <a:extLst>
                    <a:ext uri="{9D8B030D-6E8A-4147-A177-3AD203B41FA5}">
                      <a16:colId xmlns:a16="http://schemas.microsoft.com/office/drawing/2014/main" val="977873005"/>
                    </a:ext>
                  </a:extLst>
                </a:gridCol>
              </a:tblGrid>
              <a:tr h="120188"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Адрес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Характеристика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Сроки привати-зации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Фактическая реализация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Решение Городской Думы городского округа от 26.08.2021 № 1023-р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726801"/>
                  </a:ext>
                </a:extLst>
              </a:tr>
              <a:tr h="245926"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Первоначальная 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редакция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Изменения от 22.12.2021 № 1092-р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Изменения от 24.08.2022 № </a:t>
                      </a:r>
                      <a:r>
                        <a:rPr lang="en-US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218-р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8989393"/>
                  </a:ext>
                </a:extLst>
              </a:tr>
              <a:tr h="120188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5066646"/>
                  </a:ext>
                </a:extLst>
              </a:tr>
              <a:tr h="245926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 помещение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ул. Гастелло, д. 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 помещение,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этаж № 1, к/н 41:01:0010126:3290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Реализован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6479195"/>
                  </a:ext>
                </a:extLst>
              </a:tr>
              <a:tr h="371664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 помещения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ул. Капитана Беляева,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д. 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 помещения,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поз. 1-4 цок. эт.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жилом доме, к/н 41:01:0010127:1952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Реализован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115058"/>
                  </a:ext>
                </a:extLst>
              </a:tr>
              <a:tr h="245926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 здание земельный участок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ул. Высотная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 здание, к/н 41:01:0000000:340 и земельный участок, к/н 41:01:0010126:3962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Реализован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0500381"/>
                  </a:ext>
                </a:extLst>
              </a:tr>
              <a:tr h="245926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движимое имущество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металлический лом, весом 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106,401 тонны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Планируется к реализации в 2023 году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8567099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330551"/>
              </p:ext>
            </p:extLst>
          </p:nvPr>
        </p:nvGraphicFramePr>
        <p:xfrm>
          <a:off x="404601" y="4943033"/>
          <a:ext cx="11397443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670">
                  <a:extLst>
                    <a:ext uri="{9D8B030D-6E8A-4147-A177-3AD203B41FA5}">
                      <a16:colId xmlns:a16="http://schemas.microsoft.com/office/drawing/2014/main" val="3293196725"/>
                    </a:ext>
                  </a:extLst>
                </a:gridCol>
                <a:gridCol w="2446803">
                  <a:extLst>
                    <a:ext uri="{9D8B030D-6E8A-4147-A177-3AD203B41FA5}">
                      <a16:colId xmlns:a16="http://schemas.microsoft.com/office/drawing/2014/main" val="3967719827"/>
                    </a:ext>
                  </a:extLst>
                </a:gridCol>
                <a:gridCol w="1169865">
                  <a:extLst>
                    <a:ext uri="{9D8B030D-6E8A-4147-A177-3AD203B41FA5}">
                      <a16:colId xmlns:a16="http://schemas.microsoft.com/office/drawing/2014/main" val="1038646154"/>
                    </a:ext>
                  </a:extLst>
                </a:gridCol>
                <a:gridCol w="823848">
                  <a:extLst>
                    <a:ext uri="{9D8B030D-6E8A-4147-A177-3AD203B41FA5}">
                      <a16:colId xmlns:a16="http://schemas.microsoft.com/office/drawing/2014/main" val="3073931507"/>
                    </a:ext>
                  </a:extLst>
                </a:gridCol>
                <a:gridCol w="869728">
                  <a:extLst>
                    <a:ext uri="{9D8B030D-6E8A-4147-A177-3AD203B41FA5}">
                      <a16:colId xmlns:a16="http://schemas.microsoft.com/office/drawing/2014/main" val="3906231810"/>
                    </a:ext>
                  </a:extLst>
                </a:gridCol>
                <a:gridCol w="2013743">
                  <a:extLst>
                    <a:ext uri="{9D8B030D-6E8A-4147-A177-3AD203B41FA5}">
                      <a16:colId xmlns:a16="http://schemas.microsoft.com/office/drawing/2014/main" val="1875935604"/>
                    </a:ext>
                  </a:extLst>
                </a:gridCol>
                <a:gridCol w="998654">
                  <a:extLst>
                    <a:ext uri="{9D8B030D-6E8A-4147-A177-3AD203B41FA5}">
                      <a16:colId xmlns:a16="http://schemas.microsoft.com/office/drawing/2014/main" val="3736067685"/>
                    </a:ext>
                  </a:extLst>
                </a:gridCol>
                <a:gridCol w="1578348">
                  <a:extLst>
                    <a:ext uri="{9D8B030D-6E8A-4147-A177-3AD203B41FA5}">
                      <a16:colId xmlns:a16="http://schemas.microsoft.com/office/drawing/2014/main" val="3145965403"/>
                    </a:ext>
                  </a:extLst>
                </a:gridCol>
                <a:gridCol w="1261784">
                  <a:extLst>
                    <a:ext uri="{9D8B030D-6E8A-4147-A177-3AD203B41FA5}">
                      <a16:colId xmlns:a16="http://schemas.microsoft.com/office/drawing/2014/main" val="3469158945"/>
                    </a:ext>
                  </a:extLst>
                </a:gridCol>
              </a:tblGrid>
              <a:tr h="273882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имущества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Адрес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Единица измерения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Исполнение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Способ продажи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Дата продажи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Начальная стоимость, согласно отчета об оценке, рублей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Цена продажи, рублей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6256029"/>
                  </a:ext>
                </a:extLst>
              </a:tr>
              <a:tr h="91294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6153778"/>
                  </a:ext>
                </a:extLst>
              </a:tr>
              <a:tr h="189057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 помещение,</a:t>
                      </a:r>
                    </a:p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этаж № 1, к/н 41:01:0010126:3290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</a:t>
                      </a:r>
                    </a:p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ул. Гастелло, </a:t>
                      </a:r>
                      <a:r>
                        <a:rPr lang="ru-RU" sz="90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56,8 кв. м.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продан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посредством публичного предложения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11.02.2022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1 569 167,00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863 041,85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9265329"/>
                  </a:ext>
                </a:extLst>
              </a:tr>
              <a:tr h="273882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 помещения,</a:t>
                      </a:r>
                    </a:p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поз. 1-4 цокольного этажа</a:t>
                      </a:r>
                    </a:p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жилом доме, к/н 41:01:0010127:1952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ул. Капитана </a:t>
                      </a:r>
                      <a:r>
                        <a:rPr lang="ru-RU" sz="90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Беляева,</a:t>
                      </a:r>
                      <a:r>
                        <a:rPr lang="ru-RU" sz="900" baseline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90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56,5 кв. м.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продан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продажа на аукционе с открытой формой подачи предложений о цене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14.09.2022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744 153,00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1 265 060,10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9362156"/>
                  </a:ext>
                </a:extLst>
              </a:tr>
              <a:tr h="182588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 здание, к/н 41:01:0000000:340 и земельный участок, к/н 41:01:0010126:3962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</a:t>
                      </a:r>
                    </a:p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ул. Высотная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240,2 кв. м. и</a:t>
                      </a:r>
                    </a:p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 кв. м.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продан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без объявления цены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14.12.2022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8 915 400,00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333 000,00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263177"/>
                  </a:ext>
                </a:extLst>
              </a:tr>
              <a:tr h="0">
                <a:tc gridSpan="7">
                  <a:txBody>
                    <a:bodyPr vert="horz" wrap="square"/>
                    <a:lstStyle>
                      <a:defPPr/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ИТОГО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11 228 720,00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2 461 101,95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437352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10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4575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11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420786" y="640788"/>
            <a:ext cx="11511681" cy="6010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Более наглядно сравнение прогнозных и фактических поступлений в бюджет городского округа от реализации муниципального имущества в 2020-2022 годах представлено в графике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8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8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8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Так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неисполнение плановых показателей поступлений доходов в бюджет городского округа от приватизации муниципального имущества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составило: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2020 году - 1 372 445,05 рублей (77,65 % от утвержденных бюджетных назначений) и в 2022 году - 5 445 419,88 рублей (37,70 % от утвержденных бюджетных назначений) обусловлено, в том числе, требованиями порядка утверждения прогнозного плана приватизации, установленного Федеральным законом от 21.12.2001 178-ФЗ, Федеральным законом от 29.07.1998 № 135-ФЗ «Об оценочной деятельности», согласно которого отчет об оценке рекомендован для применения в течение 6 месяцев, Методикой прогнозирования поступлений доходов в бюджет городского округа, утвержденной Приказом УИЗО от 02.08.2021 № 236/21. </a:t>
            </a: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Таким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образом, формирование прогнозного поступления доходов бюджета городского округа осуществляется исходя из балансовой стоимости объектов, подлежащих приватизации, а в доходы бюджета включены фактически полученные доходы от реализации приватизируемого имущества. 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59169930"/>
              </p:ext>
            </p:extLst>
          </p:nvPr>
        </p:nvGraphicFramePr>
        <p:xfrm>
          <a:off x="420786" y="1266178"/>
          <a:ext cx="11381259" cy="245615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  <p:extLst>
      <p:ext uri="{BB962C8B-B14F-4D97-AF65-F5344CB8AC3E}">
        <p14:creationId xmlns:p14="http://schemas.microsoft.com/office/powerpoint/2010/main" val="3303091990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12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299405" y="519407"/>
            <a:ext cx="11633062" cy="6010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t>3. Проверка способов реализации приватизации муниципального имущества за анализируемый </a:t>
            </a:r>
            <a:r>
              <a:rPr lang="ru-RU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период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Структура доходов, зачисленных в бюджет городского округа от приватизации объектов муниципальной собственности, представлена в диаграмме.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7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20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25539737"/>
              </p:ext>
            </p:extLst>
          </p:nvPr>
        </p:nvGraphicFramePr>
        <p:xfrm>
          <a:off x="696609" y="1935049"/>
          <a:ext cx="10688885" cy="4410160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  <p:extLst>
      <p:ext uri="{BB962C8B-B14F-4D97-AF65-F5344CB8AC3E}">
        <p14:creationId xmlns:p14="http://schemas.microsoft.com/office/powerpoint/2010/main" val="4262663734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13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274180" y="550258"/>
            <a:ext cx="11527865" cy="58874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i="1">
                <a:latin typeface="Calibri" panose="020f0502020204030204" pitchFamily="34" charset="0"/>
                <a:cs typeface="Calibri" panose="020f0502020204030204" pitchFamily="34" charset="0"/>
              </a:rPr>
              <a:t>Анализ проведения процедуры приватизации муниципального имущества, включенного в Прогнозные планы приватизации на 2020-2022 </a:t>
            </a:r>
            <a:r>
              <a:rPr lang="ru-RU" sz="2000" b="1" i="1" smtClean="0">
                <a:latin typeface="Calibri" panose="020f0502020204030204" pitchFamily="34" charset="0"/>
                <a:cs typeface="Calibri" panose="020f0502020204030204" pitchFamily="34" charset="0"/>
              </a:rPr>
              <a:t>годы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анализируемом периоде 2020-2022 годов Прогнозными планами приватизации была предусмотрена реализация 8 объектов муниципального имущества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Анализ проведения процедуры приватизации данных объектов муниципального имущества в анализируемом периоде показал следующее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ходе проведения анализа предоставленной УИЗО документации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ru-RU" sz="1600" u="sng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объекту «Нежилые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помещения» общей площадью 110,00 кв. м., цокольный этаж, кадастровый номер 41:01:0010117:107591, адрес объекта: г. П-К, ул. Ключевская, д. </a:t>
            </a:r>
            <a:r>
              <a:rPr lang="ru-RU" sz="1600" u="sng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было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выявлено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следующее:</a:t>
            </a: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протоколе подведения итогов продажи имущества без объявления цены отсутствует подпись одного члена комиссии;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Постановлении Администрации городского округа от 30.09.2020 №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1715 дата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протокола признания аукциона в электронной форме открытого по составу участников и открытой формой подачи предложения о цене, назначенного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10.02.2020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несостоявшимся, указана 06.02.2020, в то время как сам протокол составлен 04.02.2020.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акте приема-передачи недвижимого имущества от 23.12.2020 неверно указана дата заключения договора купли-продажи недвижимого имущества, а именно указана дата 11.11.2020.</a:t>
            </a: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объекту </a:t>
            </a:r>
            <a:r>
              <a:rPr lang="ru-RU" sz="1600" u="sng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Сегмент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разборки резервуаров и паромазутопровода (металлолом), весом 90,07 </a:t>
            </a:r>
            <a:r>
              <a:rPr lang="ru-RU" sz="1600" u="sng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тонн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было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выявлено следующее: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договоре купли-продажи отсутствует подпись покупателя, что является нарушением требований пункта 2 статьи 162 ГК РФ, которым установлено, что в случаях, прямо указанных в законе или в соглашении сторон, несоблюдение простой письменной формы сделки влечет ее недействительность;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акт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приема-передачи имущества от 13.05.2020 подписан третьим лицом, которое действовало в интересах Акопяна Р.С. на основании доверенности от 16.03.2020 сроком на 1 месяц, из чего следует, что на момент подписания акта-приема передачи имущества доверенность, выданная на третье лицо, была не действительна. 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269779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14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274180" y="609437"/>
            <a:ext cx="11527865" cy="5796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объекту </a:t>
            </a:r>
            <a:r>
              <a:rPr lang="ru-RU" sz="1600" u="sng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Нежилое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здание с кадастровым номером 41:01:0000000:340, общей площадью 240,2 кв. м., расположенное по адресу: г. П-К, ул. Высотная и земельный участок с кадастровым номером 41:01:0010126:3962, общей площадью 567,0 кв. м.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было выявлено, что акт приема-передачи недвижимого имущества подписан 16.12.2022, в то время как покупатель внес оплату по договору только 20.12.2022, или спустя 4 календарных дня.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Согласно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пункта 2.2. и пункта 2.4. договора купли-продажи от 14.12.2022, покупатель вносит оплату в течении 5 рабочих дней с момента подписания договора купли-продажи, после этого продавец обязан передать покупателю имущество в течении 5 календарных дней с момента оплаты покупателем стоимости имущества в полном объеме. Таким образом, УИЗО нарушены условия договора купли-продажи от 14.12.2022, в части соблюдения сроков передачи муниципального имущества Покупателю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ходе анализа документации по организации электронных аукционов выявлено, что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информационные сообщения о проведении продажи муниципального имущества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в нарушение требований пункта 3 статьи 15 Федерального закона от 21.12.2001 № 178-ФЗ, пункта 14 Постановления Правительства РФ от 27.08.2012 № 860 , пункта 3 статьи 6 Решения Городской Думы городского округа от 06.03.2013 № 41-нд,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содержат информацию о сроках внесения задатка на участие в аукционах.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Таким образом, проанализировать своевременность внесения суммы задатка для участия в аукционе не представляется возможным.</a:t>
            </a: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Следует отметить, что в некоторых договорах купли-продажи </a:t>
            </a:r>
            <a:r>
              <a:rPr lang="ru-RU" sz="160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муницгипального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имущества УИЗО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установлены сроки обращения в орган, осуществляющий государственную регистрацию прав на недвижимое имущество и сделок с ним, для государственной регистрации перехода права собственности на имущество от Продавца к Покупателю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Таким образом, исключение имущества из состава муниципальной казны производится в течении длительного времени с момента продажи и передачи муниципального имущества Покупателю (в срок более 3 месяцев). 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целом, анализ проведения процедуры приватизации объектов муниципального имущества в анализируемом периоде показал, что УИЗО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достаточной мере соблюдает порядок приватизации муниципального имущества и грубых нарушений в части проведения процедуры продажи муниципального имущества в рамках реализации Прогнозных планов приватизации в ходе проведения анализа не установлено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462386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15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274180" y="542166"/>
            <a:ext cx="11527865" cy="5895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t>4. Проверка своевременности и достоверности отражения в бухгалтерском учете операций, по приватизации муниципального имущества за анализируемый </a:t>
            </a:r>
            <a:r>
              <a:rPr lang="ru-RU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период</a:t>
            </a: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соответствии с Решением Городской Думы городского округа от 06.03.2013 № 41-нд в информационных сообщениях о продаже муниципального имущества указано, что задаток, перечисленный победителем аукциона, засчитывается в счет оплаты приобретаемого имущества (в сумму платежа по договору купли-продажи). Согласно представленных договоров купли-продажи недвижимого имущества покупатель перечисляет остаток денежных средств единовременным платежом в течении 10 рабочих дней с момента подписания договора. Анализ зачисления сумм задатка и сумм остатка по договорам купли-продажи недвижимого имущества за анализируемый период представлен в таблице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видно из приведенных данных таблицы, зачисление сумм задатков победителей продаж в бюджет городского округа проходило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течении месяца (в единичном случае в течении двух месяцев) с момента подписания договора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Вместе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тем, согласно требований Постановления Правительства РФ от 27.08.2012 № 860 установлен срок перечисления задатка победителя в бюджет соответствующего уровня бюджетной системы РФ в течение 5 календарных дней со дня истечения срока, установленного для заключения договора купли-продажи имущества. Таким образом, УИЗО несвоевременно перечисляет задаток победителя в бюджет городского округа. </a:t>
            </a: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840038" y="3619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721578"/>
              </p:ext>
            </p:extLst>
          </p:nvPr>
        </p:nvGraphicFramePr>
        <p:xfrm>
          <a:off x="388628" y="2882807"/>
          <a:ext cx="11413417" cy="1312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4743">
                  <a:extLst>
                    <a:ext uri="{9D8B030D-6E8A-4147-A177-3AD203B41FA5}">
                      <a16:colId xmlns:a16="http://schemas.microsoft.com/office/drawing/2014/main" val="3605870870"/>
                    </a:ext>
                  </a:extLst>
                </a:gridCol>
                <a:gridCol w="2262532">
                  <a:extLst>
                    <a:ext uri="{9D8B030D-6E8A-4147-A177-3AD203B41FA5}">
                      <a16:colId xmlns:a16="http://schemas.microsoft.com/office/drawing/2014/main" val="2622720703"/>
                    </a:ext>
                  </a:extLst>
                </a:gridCol>
                <a:gridCol w="1148618">
                  <a:extLst>
                    <a:ext uri="{9D8B030D-6E8A-4147-A177-3AD203B41FA5}">
                      <a16:colId xmlns:a16="http://schemas.microsoft.com/office/drawing/2014/main" val="4084936584"/>
                    </a:ext>
                  </a:extLst>
                </a:gridCol>
                <a:gridCol w="1427376">
                  <a:extLst>
                    <a:ext uri="{9D8B030D-6E8A-4147-A177-3AD203B41FA5}">
                      <a16:colId xmlns:a16="http://schemas.microsoft.com/office/drawing/2014/main" val="688803682"/>
                    </a:ext>
                  </a:extLst>
                </a:gridCol>
                <a:gridCol w="1299753">
                  <a:extLst>
                    <a:ext uri="{9D8B030D-6E8A-4147-A177-3AD203B41FA5}">
                      <a16:colId xmlns:a16="http://schemas.microsoft.com/office/drawing/2014/main" val="3557776469"/>
                    </a:ext>
                  </a:extLst>
                </a:gridCol>
                <a:gridCol w="1412824">
                  <a:extLst>
                    <a:ext uri="{9D8B030D-6E8A-4147-A177-3AD203B41FA5}">
                      <a16:colId xmlns:a16="http://schemas.microsoft.com/office/drawing/2014/main" val="4093553309"/>
                    </a:ext>
                  </a:extLst>
                </a:gridCol>
                <a:gridCol w="1897571">
                  <a:extLst>
                    <a:ext uri="{9D8B030D-6E8A-4147-A177-3AD203B41FA5}">
                      <a16:colId xmlns:a16="http://schemas.microsoft.com/office/drawing/2014/main" val="3001874777"/>
                    </a:ext>
                  </a:extLst>
                </a:gridCol>
              </a:tblGrid>
              <a:tr h="681754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Покупатель (победитель продажи)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Договор купли продажи недвижимого имущества (дата подписания)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Сумма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задатка, рублей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Дата перечисления задатка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Сумма остатка по договору, рублей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Дата перечисления остатка по договору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Дата перечисления задатка в бюджет городского округа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0893216"/>
                  </a:ext>
                </a:extLst>
              </a:tr>
              <a:tr h="210387">
                <a:tc>
                  <a:txBody>
                    <a:bodyPr vert="horz" wrap="square"/>
                    <a:lstStyle>
                      <a:defPPr/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ООО «Мирметалл»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 02.12.2021 № б/н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925 973,00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08.11.2021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6 018 821,00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10.12.2021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17.12.2021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2728547"/>
                  </a:ext>
                </a:extLst>
              </a:tr>
              <a:tr h="210387">
                <a:tc>
                  <a:txBody>
                    <a:bodyPr vert="horz" wrap="square"/>
                    <a:lstStyle>
                      <a:defPPr/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Якшин М.В.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 11.02.2022 № б/н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313 833,40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11.02.2022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549 208,45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22.02.2022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18.03.2022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9314054"/>
                  </a:ext>
                </a:extLst>
              </a:tr>
              <a:tr h="210387">
                <a:tc>
                  <a:txBody>
                    <a:bodyPr vert="horz" wrap="square"/>
                    <a:lstStyle>
                      <a:defPPr/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Антонов Р.Г.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 12.09.2022 № б/н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148 830,60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26.08.2022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1 116 229,50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20.09.2022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25.10.2022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5835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98288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25957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16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274180" y="426876"/>
            <a:ext cx="11527865" cy="6010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Показатели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Отчета об исполнении бюджета (форма 0503127) соответствуют остаткам и оборотам по счету 205.71, отраженным в Главной книге УИЗО, расхождений не установлено.</a:t>
            </a:r>
          </a:p>
          <a:p>
            <a:pPr marL="45720" lv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этом, согласно форме 0503169 «Сведения по дебиторской и кредиторской задолженности» , к отчетности об исполнении бюджета за 2020, 2021 и 2022 год по КБК 906 1 14 13040 04 0000 410 установлено следующее. </a:t>
            </a: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Согласно пояснительной записке к годовой бюджетной отчетности УИЗО за 2022 год (форма 0503160) кредиторская задолженность на 01.01.2022 не соответствует показателям отчета за 2022 год на сумму 13 070 369,62 рублей. Изменение связано с произведенными, согласно представления КСП от 27.06.2022     № 2  и Порядком ведения бюджетного учета единой методологии бюджетного учета, составления, представления и утверждения бюджетной отчетности главных администраторов бюджетных средств городского округа, корректировками по данным раскрытия дебиторской и кредиторской задолженности на начало года (форма 0504169) в соответствии с данными, отраженными в Главной книге (форма 0504072) и оборотно-сальдовой ведомости по счету 205.00.</a:t>
            </a:r>
          </a:p>
          <a:p>
            <a:pPr marL="4572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Начисления по договорам купли-продажи движимого/недвижимого имущества на сумму 13 205 369,62 рублей произведены отделом муниципальных закупок и бухгалтерского учета УИЗО только в 2022 году после регистрации прав собственника. </a:t>
            </a:r>
          </a:p>
          <a:p>
            <a:pPr marL="45720" lv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Отделом муниципальных закупок и бухгалтерского учета УИЗО в нарушение пункта 11 приложения № 2 к приказу Минфина РФ № 157н, пунктов 16, 29 приказа Минфина РФ № 256н начисления по договорам движимого/недвижимого имущества по счету 205.71 по данным бухгалтерского учета производились УЭРИО/УИЗО в 2020 и 2021 годах несвоевременно.</a:t>
            </a:r>
          </a:p>
          <a:p>
            <a:pPr marL="45720" lv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этом, функции и полномочия по организации и управлением процессом приватизации муниципального имущества, осуществление в установленном порядке приватизации объектов муниципальной собственности возложены на отдел имущественных отношений УИЗО согласно Положения об отделе имущественных отношений УИЗО. Следовательно, отделом имущественных отношений своевременно не передавались в отдел муниципальных закупок и бухгалтерского учета УИЗО первичные учетные документы (договоры купли-продажи движимого/недвижимого имущества), необходимые для своевременного отражения фактов хозяйственной деятельности УИЗО в бухгалтерском учете.</a:t>
            </a:r>
          </a:p>
          <a:p>
            <a:pPr marL="45720" lvl="0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93865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17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274180" y="582627"/>
            <a:ext cx="11527865" cy="5855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buNone/>
            </a:pPr>
            <a:r>
              <a:rPr lang="ru-RU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ru-RU" sz="2000" b="1" smtClean="0"/>
              <a:t>Иные </a:t>
            </a:r>
            <a:r>
              <a:rPr lang="ru-RU" sz="2000" b="1"/>
              <a:t>вопросы, возникающие в ходе экспертно-аналитического мероприятия</a:t>
            </a:r>
            <a:endParaRPr lang="ru-RU" sz="2000"/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7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основании пункта 1.1.1 плана деятельности КСП на 2023 год, утвержденного приказом КСП от 15.12.2022 № 45-КСП, в УИЗО проведено контрольное мероприятие «Выборочная проверка эффективности использования муниципального имущества (нежилого фонда) находящегося в казне Петропавловск-Камчатского городского округа». 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рамках вышеуказанного контрольного мероприятия комиссией проведен выборочный визуальный осмотр 77 объектов муниципального имущества (нежилого фонда), находящегося в казне городского округа, что составляет 9,6 % от объема имущества, числящегося в реестре муниципального имущества, который ведет УИЗО. По состоянию на 01.01.2023 в реестре числилось 804 объекта (из них 327 объектов – коммуникации; 2 объекта благоустройства, 475 объектов – нежилые помещения). 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Следует отметить, что Прогнозный план приватизации на 2023 год и плановый период 2024-2025 годов содержит лишь 1 объект муниципальной собственности, а именно движимое имущество – металлический лом, весом 106,401 тонны, балансовой стоимостью – 9,00 рублей, со сроком приватизации – 2023 год. 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целях сокращения неэффективных расходов средств бюджета городского округа на содержание неиспользуемых городским округом объектов недвижимости (охрана, теплоснабжение, содержание общедомового имущества), а также пополнения доходной части местного бюджета от реализации объектов муниципальной собственности, в рамках внесенного руководителю УИЗО представления КСП от 05.05.2023 № 3 предложено провести полную инвентаризацию муниципального имущества (нежилого фонда) путем сверки имеющегося реестра муниципального имущества казны (нежилого фонда) и рассмотреть вопрос о включении объектов муниципального имущества (нежилого фонда) в Прогнозный план приватизации городского округа на 2023 год, плановый период 2024-2025 годов объектов, в том числе, осмотренных в ходе выборочного визуального осмотра.</a:t>
            </a:r>
          </a:p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7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28925" y="21193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89593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477" y="1303700"/>
            <a:ext cx="10756004" cy="5142368"/>
          </a:xfrm>
        </p:spPr>
        <p:txBody>
          <a:bodyPr>
            <a:normAutofit/>
          </a:bodyPr>
          <a:lstStyle>
            <a:defPPr/>
          </a:lstStyle>
          <a:p>
            <a:pPr marL="45720" indent="0" algn="just">
              <a:buNone/>
            </a:pPr>
            <a:endParaRPr lang="ru-RU" sz="20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0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271091" y="6223828"/>
            <a:ext cx="170621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18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Заголовок 1"/>
          <p:cNvSpPr txBox="1"/>
          <p:nvPr/>
        </p:nvSpPr>
        <p:spPr>
          <a:xfrm>
            <a:off x="755477" y="301782"/>
            <a:ext cx="10778638" cy="1291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/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>
                <a:latin typeface="Calibri" panose="020f0502020204030204" pitchFamily="34" charset="0"/>
                <a:cs typeface="Calibri" panose="020f0502020204030204" pitchFamily="34" charset="0"/>
              </a:rPr>
              <a:t>Предложения по результатам экспертно-аналитического мероприятия:</a:t>
            </a:r>
          </a:p>
        </p:txBody>
      </p:sp>
      <p:sp>
        <p:nvSpPr>
          <p:cNvPr id="6" name="Объект 2"/>
          <p:cNvSpPr txBox="1"/>
          <p:nvPr/>
        </p:nvSpPr>
        <p:spPr>
          <a:xfrm>
            <a:off x="623087" y="1704907"/>
            <a:ext cx="11167009" cy="4629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85000"/>
              </a:lnSpc>
              <a:spcBef>
                <a:spcPts val="1200"/>
              </a:spcBef>
              <a:buNone/>
            </a:pPr>
            <a:r>
              <a:rPr lang="ru-RU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Направить отчет для сведения в адрес:</a:t>
            </a:r>
          </a:p>
          <a:p>
            <a:pPr algn="just">
              <a:lnSpc>
                <a:spcPct val="85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Городской </a:t>
            </a:r>
            <a:r>
              <a:rPr lang="ru-RU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Думы Петропавловск-Камчатского городского округа; </a:t>
            </a:r>
          </a:p>
          <a:p>
            <a:pPr algn="just">
              <a:lnSpc>
                <a:spcPct val="85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Главы </a:t>
            </a:r>
            <a:r>
              <a:rPr lang="ru-RU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Петропавловск-Камчатского городского округа.</a:t>
            </a:r>
          </a:p>
          <a:p>
            <a:pPr marL="45720" indent="0" algn="just">
              <a:lnSpc>
                <a:spcPct val="85000"/>
              </a:lnSpc>
              <a:spcBef>
                <a:spcPts val="1200"/>
              </a:spcBef>
              <a:buNone/>
            </a:pPr>
            <a:r>
              <a:rPr lang="ru-RU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Направить информационное письмо объекту экспертно-аналитического мероприятия с предложениями (рекомендациями) по устранению выявленных нарушений, а также с целью дальнейшего использования в работе и недопущения нарушений в дальнейшем.</a:t>
            </a:r>
          </a:p>
          <a:p>
            <a:pPr marL="45720" indent="0" algn="just">
              <a:lnSpc>
                <a:spcPct val="85000"/>
              </a:lnSpc>
              <a:spcBef>
                <a:spcPts val="1200"/>
              </a:spcBef>
              <a:buNone/>
            </a:pPr>
            <a:r>
              <a:rPr lang="ru-RU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Направить информационное письмо о результатах экспертно-аналитического мероприятия Заместителю Главы администрации Петропавловск-Камчатского городского округа – Кокориной Т.П.</a:t>
            </a:r>
          </a:p>
          <a:p>
            <a:pPr marL="45720" indent="0" algn="just">
              <a:lnSpc>
                <a:spcPct val="85000"/>
              </a:lnSpc>
              <a:spcBef>
                <a:spcPts val="1200"/>
              </a:spcBef>
              <a:buNone/>
            </a:pPr>
            <a:endParaRPr lang="ru-RU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43723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535" y="2071561"/>
            <a:ext cx="10959579" cy="4280687"/>
          </a:xfrm>
        </p:spPr>
        <p:txBody>
          <a:bodyPr>
            <a:noAutofit/>
          </a:bodyPr>
          <a:lstStyle>
            <a:defPPr/>
          </a:lstStyle>
          <a:p>
            <a:pPr marL="45720" indent="0" algn="just">
              <a:lnSpc>
                <a:spcPct val="70000"/>
              </a:lnSpc>
              <a:buNone/>
            </a:pPr>
            <a:r>
              <a:rPr lang="ru-RU" sz="19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При </a:t>
            </a:r>
            <a:r>
              <a:rPr lang="ru-RU" sz="1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раскрытии информации на официальном сайте администрации городского округа pkgo.ru о Прогнозных планах приватизации муниципального имущества, утверждаемых Решениями Городской Думы городского округа, информационных сообщений о продаже муниципального имущества, итогов продажи такого имущества, а также при размещении отчетов о результатах приватизации муниципального имущества руководствоваться требованиями Решения Городской Думы городского округа от 06.03.2013 № 41-нд.</a:t>
            </a:r>
          </a:p>
          <a:p>
            <a:pPr marL="45720" indent="0" algn="just">
              <a:lnSpc>
                <a:spcPct val="70000"/>
              </a:lnSpc>
              <a:buNone/>
            </a:pPr>
            <a:r>
              <a:rPr lang="ru-RU" sz="19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В </a:t>
            </a:r>
            <a:r>
              <a:rPr lang="ru-RU" sz="1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целях корректного отражения информации при реализации Прогнозных планов приватизации муниципального имущества, утверждаемых Решениями Городской Думы городского округа, при составлении отчетов о результатах приватизации муниципального имущества, а также при предоставлении информации о результатах реализации вышеуказанных Прогнозных планов приватизации муниципального имущества в адрес Главы городского округа строго руководствоваться требованиями Решения Городской Думы городского округа от 06.03.2013 № 41-нд.</a:t>
            </a:r>
          </a:p>
          <a:p>
            <a:pPr marL="45720" indent="0" algn="just">
              <a:lnSpc>
                <a:spcPct val="70000"/>
              </a:lnSpc>
              <a:buNone/>
            </a:pPr>
            <a:r>
              <a:rPr lang="ru-RU" sz="19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При </a:t>
            </a:r>
            <a:r>
              <a:rPr lang="ru-RU" sz="1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составлении информационных сообщений о проведении продажи муниципального имущества включать информацию о сроках внесения задатка на участие в аукционах в соответствии с требованиями пункта 3 статьи 15 Федерального закона от 21.12.2001 № 178-ФЗ, пункта 14 Постановления Правительства РФ от 27.08.2012 № 860 «Об организации и проведении продажи государственного или муниципального имущества в электронной форме</a:t>
            </a:r>
            <a:r>
              <a:rPr lang="ru-RU" sz="19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», </a:t>
            </a:r>
            <a:r>
              <a:rPr lang="ru-RU" sz="1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пункта 3 статьи 6 Решения Городской Думы городского округа от 06.03.203 № 41-нд.</a:t>
            </a:r>
          </a:p>
          <a:p>
            <a:pPr marL="502920" lvl="0" indent="-457200" algn="just">
              <a:lnSpc>
                <a:spcPct val="70000"/>
              </a:lnSpc>
              <a:buFont typeface="+mj-lt"/>
              <a:buAutoNum type="arabicPeriod"/>
            </a:pPr>
            <a:endParaRPr lang="ru-RU" sz="19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2920" indent="-457200" algn="just">
              <a:lnSpc>
                <a:spcPct val="70000"/>
              </a:lnSpc>
              <a:buFont typeface="+mj-lt"/>
              <a:buAutoNum type="arabicPeriod"/>
            </a:pPr>
            <a:endParaRPr lang="ru-RU" sz="19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82813" y="403889"/>
            <a:ext cx="5323966" cy="6003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ru-RU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Предложения по итогам экспертно-аналитического мероприятия</a:t>
            </a:r>
            <a:endParaRPr lang="ru-RU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512747" y="948349"/>
            <a:ext cx="11021367" cy="13503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/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t>целью дальнейшего использования в работе и недопущения нарушений в </a:t>
            </a:r>
            <a:r>
              <a:rPr lang="ru-RU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дальнейшем</a:t>
            </a:r>
            <a:r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Контрольно-счетной палатой Управлению имущественных и земельных отношений предложено следующее:</a:t>
            </a:r>
          </a:p>
        </p:txBody>
      </p:sp>
      <p:sp>
        <p:nvSpPr>
          <p:cNvPr id="8" name="Номер слайда 3"/>
          <p:cNvSpPr txBox="1"/>
          <p:nvPr/>
        </p:nvSpPr>
        <p:spPr>
          <a:xfrm>
            <a:off x="10271091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/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413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637563"/>
            <a:ext cx="10753725" cy="5663650"/>
          </a:xfrm>
        </p:spPr>
        <p:txBody>
          <a:bodyPr>
            <a:normAutofit fontScale="92500" lnSpcReduction="10000"/>
          </a:bodyPr>
          <a:lstStyle>
            <a:defPPr/>
          </a:lstStyle>
          <a:p>
            <a:pPr marL="45720" indent="0" algn="just">
              <a:buNone/>
            </a:pPr>
            <a:r>
              <a:rPr lang="ru-RU" b="1" u="sng" smtClean="0">
                <a:latin typeface="Calibri" panose="020f0502020204030204" pitchFamily="34" charset="0"/>
                <a:cs typeface="Calibri" panose="020f0502020204030204" pitchFamily="34" charset="0"/>
              </a:rPr>
              <a:t>1. Основание для проведения контрольного мероприятия:</a:t>
            </a:r>
            <a:r>
              <a:rPr lang="ru-RU" b="1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пункт 2.1.1. плана деятельности Контрольно-счетной палаты Петропавловск-Камчатского городского округа  на 2023 год, утвержденный приказом Контрольно-счетной палаты от 15.12.2022 № </a:t>
            </a:r>
            <a:r>
              <a:rPr lang="ru-RU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45-КСП.</a:t>
            </a:r>
          </a:p>
          <a:p>
            <a:pPr marL="45720" indent="0" algn="just">
              <a:buNone/>
            </a:pPr>
            <a:r>
              <a:rPr lang="ru-RU" b="1" u="sng" smtClean="0">
                <a:latin typeface="Calibri" panose="020f0502020204030204" pitchFamily="34" charset="0"/>
                <a:cs typeface="Calibri" panose="020f0502020204030204" pitchFamily="34" charset="0"/>
              </a:rPr>
              <a:t>2. Цель </a:t>
            </a:r>
            <a:r>
              <a:rPr lang="ru-RU" b="1" u="sng">
                <a:latin typeface="Calibri" panose="020f0502020204030204" pitchFamily="34" charset="0"/>
                <a:cs typeface="Calibri" panose="020f0502020204030204" pitchFamily="34" charset="0"/>
              </a:rPr>
              <a:t>контрольного мероприятия:</a:t>
            </a:r>
            <a:r>
              <a:rPr lang="ru-RU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осуществление контроля за реализацией плана (программы) приватизации муниципального имущества, а также полноты и своевременности поступлений соответствующих доходов в бюджет Петропавловск-Камчатского городского </a:t>
            </a:r>
            <a:r>
              <a:rPr lang="ru-RU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округа*.</a:t>
            </a:r>
          </a:p>
          <a:p>
            <a:pPr marL="45720" indent="0" algn="just">
              <a:buNone/>
            </a:pPr>
            <a:r>
              <a:rPr lang="ru-RU" b="1" u="sng" smtClean="0">
                <a:latin typeface="Calibri" panose="020f0502020204030204" pitchFamily="34" charset="0"/>
                <a:cs typeface="Calibri" panose="020f0502020204030204" pitchFamily="34" charset="0"/>
              </a:rPr>
              <a:t>3. Предмет </a:t>
            </a:r>
            <a:r>
              <a:rPr lang="ru-RU" b="1" u="sng">
                <a:latin typeface="Calibri" panose="020f0502020204030204" pitchFamily="34" charset="0"/>
                <a:cs typeface="Calibri" panose="020f0502020204030204" pitchFamily="34" charset="0"/>
              </a:rPr>
              <a:t>контрольного мероприятия</a:t>
            </a:r>
            <a:r>
              <a:rPr lang="ru-RU" b="1" u="sng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b="1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объекты </a:t>
            </a:r>
            <a:r>
              <a:rPr lang="ru-RU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муниципального имущества городского округа, включенные в прогнозный план (перечень) приватизации;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доходы </a:t>
            </a:r>
            <a:r>
              <a:rPr lang="ru-RU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приватизации объектов муниципальной собственности</a:t>
            </a:r>
            <a:r>
              <a:rPr lang="ru-RU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" indent="0" algn="just">
              <a:buNone/>
            </a:pPr>
            <a:r>
              <a:rPr lang="ru-RU" sz="2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4. Проверяемый </a:t>
            </a:r>
            <a:r>
              <a:rPr lang="ru-RU" sz="2400" b="1" u="sng">
                <a:latin typeface="Calibri" panose="020f0502020204030204" pitchFamily="34" charset="0"/>
                <a:cs typeface="Calibri" panose="020f0502020204030204" pitchFamily="34" charset="0"/>
              </a:rPr>
              <a:t>период: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2020-2022 годы (иные периоды в случае необходимости</a:t>
            </a:r>
            <a:r>
              <a:rPr lang="ru-RU" sz="24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45720" indent="0" algn="just">
              <a:buNone/>
            </a:pPr>
            <a:r>
              <a:rPr lang="ru-RU" sz="2400" b="1" u="sng">
                <a:latin typeface="Calibri" panose="020f0502020204030204" pitchFamily="34" charset="0"/>
                <a:cs typeface="Calibri" panose="020f0502020204030204" pitchFamily="34" charset="0"/>
              </a:rPr>
              <a:t>5. Объект контроля:</a:t>
            </a:r>
            <a:r>
              <a:rPr lang="ru-RU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Управление имущественных и земельных отношений администрации ПКГО – муниципальное учреждение*. Юридический адрес: 683001, Камчатский край, г. Петропавловск-Камчатский, ул. Ленинская, д. 12. ОГРН 1024101028291, свидетельство от 14.12.2020, ИНН 4101027609, КПП 410101001</a:t>
            </a:r>
            <a:r>
              <a:rPr lang="ru-RU" sz="24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4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6656" y="6127024"/>
            <a:ext cx="3048000" cy="4525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/>
          </a:lstStyle>
          <a:p>
            <a:pPr/>
            <a:r>
              <a:rPr lang="ru-RU" sz="1200" smtClean="0">
                <a:latin typeface="Calibri" panose="020f0502020204030204" pitchFamily="34" charset="0"/>
                <a:cs typeface="Calibri" panose="020f0502020204030204" pitchFamily="34" charset="0"/>
              </a:rPr>
              <a:t>__________________</a:t>
            </a:r>
          </a:p>
          <a:p>
            <a:pPr/>
            <a:r>
              <a:rPr lang="ru-RU" sz="1200" smtClean="0">
                <a:latin typeface="Calibri" panose="020f0502020204030204" pitchFamily="34" charset="0"/>
                <a:cs typeface="Calibri" panose="020f0502020204030204" pitchFamily="34" charset="0"/>
              </a:rPr>
              <a:t>*Далее – городской округ, ПКГО. </a:t>
            </a:r>
            <a:endParaRPr lang="ru-RU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07087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786" y="588216"/>
            <a:ext cx="11361218" cy="5818174"/>
          </a:xfrm>
        </p:spPr>
        <p:txBody>
          <a:bodyPr>
            <a:noAutofit/>
          </a:bodyPr>
          <a:lstStyle>
            <a:defPPr/>
          </a:lstStyle>
          <a:p>
            <a:pPr marL="45720" indent="0" algn="just">
              <a:lnSpc>
                <a:spcPct val="70000"/>
              </a:lnSpc>
              <a:buNone/>
            </a:pP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Отделу 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имущественных отношений Управления в соответствии с требованиями Федерального закона от 21.12.2001 № 178-ФЗ, Постановления Правительства РФ от 27.08.2012 № 860, Решения Городской Думы городского округа от 05.07.2016 № 453-нд , Решения Городской Думы городского округа от 06.03.203 № 41-нд усилить контроль за сопровождением и оформлением процедур реализации приватизации муниципального имущества и сделок купли-продажи такого имущества.</a:t>
            </a:r>
          </a:p>
          <a:p>
            <a:pPr marL="45720" indent="0" algn="just">
              <a:lnSpc>
                <a:spcPct val="70000"/>
              </a:lnSpc>
              <a:buNone/>
            </a:pP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Отделу 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муниципальных закупок и бухгалтерского учета Управления в соответствии с требованиями Постановления Правительства РФ от 27.08.2012 № 860 своевременно производить внесение задатка в бюджет городского округа.</a:t>
            </a:r>
          </a:p>
          <a:p>
            <a:pPr marL="45720" indent="0" algn="just">
              <a:lnSpc>
                <a:spcPct val="70000"/>
              </a:lnSpc>
              <a:buNone/>
            </a:pP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Отделу 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муниципальных закупок и бухгалтерского учета Управления в соответствии с требованиями пункта 11 приложения № 2 к приказу Минфина РФ № 157н, пунктов 16, 29 приказа Минфина РФ № 256н своевременно производить начисления по договорам движимого/недвижимого имущества по счету 205.71.</a:t>
            </a:r>
          </a:p>
          <a:p>
            <a:pPr marL="45720" indent="0" algn="just">
              <a:lnSpc>
                <a:spcPct val="70000"/>
              </a:lnSpc>
              <a:buNone/>
            </a:pP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Отделу 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имущественных отношений Управления своевременно передавать в отдел муниципальных закупок и бухгалтерского учета Управления первичные учетные документы, необходимые для своевременного отражения фактов хозяйственной деятельности Управления в бухгалтерском </a:t>
            </a: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учете.</a:t>
            </a:r>
            <a:endParaRPr lang="ru-RU" sz="18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70000"/>
              </a:lnSpc>
              <a:buNone/>
            </a:pP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Провести 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полную инвентаризацию муниципального имущества (нежилого фонда) с целью выявления незадействованного в обеспечении функций (полномочий) органов местного самоуправления городского округа муниципального имущества с дальнейшим их включением в Прогнозный план приватизации муниципального имущества на текущий год и плановый период последующих годов (2024-2025 годов).</a:t>
            </a:r>
          </a:p>
          <a:p>
            <a:pPr marL="45720" indent="0" algn="just">
              <a:lnSpc>
                <a:spcPct val="70000"/>
              </a:lnSpc>
              <a:buNone/>
            </a:pP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целью недопущения в дальнейшем выявленных экспертно-аналитическим мероприятием нарушений (недостатков), предлагаем Управлению имущественных и земельных отношений строго руководствоваться действующим законодательством Российской Федерации, нормативно-правовыми актами, а также рассмотреть вопрос о применении мер материальной и (или) дисциплинарной ответственности в отношении виновных лиц, допустивших нарушения и недочеты, установленные экспертно-аналитическим мероприятием. 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ru-RU" sz="18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 algn="just">
              <a:lnSpc>
                <a:spcPct val="70000"/>
              </a:lnSpc>
              <a:buNone/>
            </a:pPr>
            <a:endParaRPr lang="ru-RU" sz="18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Номер слайда 3"/>
          <p:cNvSpPr txBox="1"/>
          <p:nvPr/>
        </p:nvSpPr>
        <p:spPr>
          <a:xfrm>
            <a:off x="10271091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/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50446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167" y="3163315"/>
            <a:ext cx="11719420" cy="1518406"/>
          </a:xfrm>
        </p:spPr>
        <p:txBody>
          <a:bodyPr>
            <a:normAutofit/>
          </a:bodyPr>
          <a:lstStyle>
            <a:defPPr/>
          </a:lstStyle>
          <a:p>
            <a:pPr algn="ctr"/>
            <a:r>
              <a:rPr lang="ru-RU" sz="5400" b="1" i="1" smtClean="0">
                <a:latin typeface="Calibri" panose="020f0502020204030204" pitchFamily="34" charset="0"/>
                <a:cs typeface="Calibri" panose="020f0502020204030204" pitchFamily="34" charset="0"/>
              </a:rPr>
              <a:t>СПАСИБО ЗА ВНИМАНИЕ!</a:t>
            </a:r>
            <a:endParaRPr lang="ru-RU" sz="2800" b="1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349" y="2368636"/>
            <a:ext cx="11223056" cy="98488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/>
            <a:endParaRPr lang="ru-RU"/>
          </a:p>
          <a:p>
            <a:pPr algn="ctr"/>
            <a:r>
              <a:rPr lang="ru-RU" sz="2000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Контрольно-счетная палата </a:t>
            </a:r>
          </a:p>
          <a:p>
            <a:pPr algn="ctr"/>
            <a:r>
              <a:rPr lang="ru-RU" sz="2000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Петропавловск-Камчатского </a:t>
            </a:r>
            <a:r>
              <a:rPr lang="ru-RU"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городского округа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18" y="1181726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8705018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447219"/>
            <a:ext cx="10753725" cy="5663650"/>
          </a:xfrm>
        </p:spPr>
        <p:txBody>
          <a:bodyPr>
            <a:noAutofit/>
          </a:bodyPr>
          <a:lstStyle>
            <a:defPPr/>
          </a:lstStyle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6. Срок проведения контрольного мероприятия:</a:t>
            </a:r>
            <a:r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24.04.2023 по 23.05.2023.</a:t>
            </a: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7. Источники информации: </a:t>
            </a:r>
            <a:r>
              <a:rPr lang="ru-RU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материалы и документы, представленные по запросу КСП исх. от 30.03.2023 № 01-КСП-01/218/23 объектом экспертно-аналитического мероприятия (письмо исх. от 14.04.2023 № 01-06-01/2527/23);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данные, размещенные в информационно-телекоммуникационной сети «Интернет» на сайте                   </a:t>
            </a:r>
            <a:r>
              <a:rPr lang="ru-RU" sz="2000" u="sng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lot-online.ru</a:t>
            </a: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данные, размещенные в информационно-телекоммуникационной сети «Интернет» на сайте </a:t>
            </a:r>
            <a:r>
              <a:rPr lang="ru-RU" sz="2000" u="sng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torgi.gov.ru</a:t>
            </a: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данные, размещенные в информационно-телекоммуникационной сети «Интернет» на сайте </a:t>
            </a:r>
            <a:r>
              <a:rPr lang="ru-RU" sz="2000" u="sng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pkgo.ru</a:t>
            </a: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данные, размещенные в информационно-телекоммуникационной сети «Интернет» на сайте </a:t>
            </a:r>
            <a:r>
              <a:rPr lang="ru-RU" sz="2000" u="sng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consultant.ru</a:t>
            </a: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8. Отчет </a:t>
            </a:r>
            <a:r>
              <a:rPr lang="ru-RU" sz="2000" b="1" u="sng">
                <a:latin typeface="Calibri" panose="020f0502020204030204" pitchFamily="34" charset="0"/>
                <a:cs typeface="Calibri" panose="020f0502020204030204" pitchFamily="34" charset="0"/>
              </a:rPr>
              <a:t>о результатах контрольного мероприятия </a:t>
            </a:r>
            <a:r>
              <a:rPr lang="ru-RU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утвержден Решением коллегии Контрольно-счетной палаты Петропавловск-Камчатского городского округа </a:t>
            </a: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31.05.2023 № </a:t>
            </a:r>
            <a:r>
              <a:rPr lang="ru-RU" sz="2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19.</a:t>
            </a:r>
            <a:endParaRPr lang="ru-RU" sz="20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4974" y="6195700"/>
            <a:ext cx="2654956" cy="452928"/>
          </a:xfrm>
        </p:spPr>
        <p:txBody>
          <a:bodyPr/>
          <a:lstStyle>
            <a:defPPr/>
          </a:lstStyle>
          <a:p>
            <a:pPr/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6656" y="6110869"/>
            <a:ext cx="7303562" cy="4525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/>
          </a:lstStyle>
          <a:p>
            <a:pPr/>
            <a:r>
              <a:rPr lang="ru-RU" sz="1200" smtClean="0">
                <a:latin typeface="Calibri" panose="020f0502020204030204" pitchFamily="34" charset="0"/>
                <a:cs typeface="Calibri" panose="020f0502020204030204" pitchFamily="34" charset="0"/>
              </a:rPr>
              <a:t>__________________</a:t>
            </a:r>
          </a:p>
          <a:p>
            <a:pPr/>
            <a:r>
              <a:rPr lang="ru-RU" sz="1200" smtClean="0">
                <a:latin typeface="Calibri" panose="020f0502020204030204" pitchFamily="34" charset="0"/>
                <a:cs typeface="Calibri" panose="020f0502020204030204" pitchFamily="34" charset="0"/>
              </a:rPr>
              <a:t>*Далее – Управление имущественных отношений, Управление, УИЗО. </a:t>
            </a:r>
            <a:endParaRPr lang="ru-RU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5192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607205" y="640788"/>
            <a:ext cx="11009353" cy="5703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1. Анализ </a:t>
            </a:r>
            <a:r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t>нормативной правовой базы в сфере приватизации имущества</a:t>
            </a:r>
            <a:endParaRPr lang="ru-RU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Прогнозный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приватизации, Решения об условиях приватизации муниципального имущества, информационное сообщение о продаже муниципального имущества и об итогах его продажи, отчеты о результатах приватизации муниципального имущества, в соответствии с пунктом 1 статьи 6 Решения Городской Думы городского округа от 06.03.2013 № 41-нд «О порядке приватизации имущества, находящегося в муниципальной собственности Петропавловск-Камчатского городского округа», подлежат размещению на официальном сайте администрации городского округа в информационно-телекоммуникационной сети общего пользования «Интернет». 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ходе проведения анализа полноты и своевременности размещения вышеперечисленной информации установлено, что администрацией городского округа, в лице УИЗО, на официальном сайте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pkgo.ru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разделе «Объявления о сдаче в аренду и о продаже муниципального имущества» в нарушение статьи 6 Решения Городской Думы городского округа от 06.03.2013 № 41-нд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размещается информация об итогах продажи муниципального имущества посредством приватизации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Кроме того, в разделе «Приватизация муниципального имущества» не размещен Прогнозный план приватизации на 2022 год и плановый период 2023-2024 годов, утвержденный Решением Городской Думы городского округа от 29.09.2021 № 1023-р, а также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размещены отчеты о результатах приватизации муниципального имущества за весь проверяемый период (2020-2022 годы).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Вышеуказанная информация размещается администрацией городского округа на сайте администрации городского округа в разделе «Учрежденные СМИ/ Электронный архив газеты «Град Петра и Павла». </a:t>
            </a: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Анализ нормативных правовых актов в части реализации муниципального имущества посредством приватизации показал, что в действующих нормативных правовых актах отсутствуют требования по установлению сроков исключения объектов муниципальной собственности из состава муниципальной казны органов местного самоуправления. 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основании данного факта провести качественный анализ своевременности исключения объектов муниципальной собственности из состава казны городского округа Контрольно-счетной палате не представилось возможным. 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363" indent="-314325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363" indent="-314325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17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8987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607205" y="640788"/>
            <a:ext cx="11325262" cy="6010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2. Проверка </a:t>
            </a:r>
            <a:r>
              <a:rPr lang="ru-RU" sz="2000" b="1">
                <a:latin typeface="Calibri" panose="020f0502020204030204" pitchFamily="34" charset="0"/>
                <a:cs typeface="Calibri" panose="020f0502020204030204" pitchFamily="34" charset="0"/>
              </a:rPr>
              <a:t>планирования приватизации муниципального имущества и его исполнение</a:t>
            </a:r>
            <a:endParaRPr lang="ru-RU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7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Прогнозирование </a:t>
            </a: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поступлений доходов в бюджет городского округа осуществляется на основании приказа УИЗО от 23.08.2021 № 236/21 «Об утверждении Методики прогнозирования поступлений доходов в бюджет Петропавловск-Камчатского городского округа», в соответствии с которым доходы от приватизации имущества, находящегося в собственности городских округов, в части приватизации нефинансовых активов имущества казны рассчитываются методом прямого расчета согласно следующей формулы:</a:t>
            </a:r>
          </a:p>
          <a:p>
            <a:pPr marL="46038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70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Пд = Иi * С, где: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70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Пд – прогноз доходов;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70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Иi – объект/имущество;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– стоимость (по балансовой стоимости).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Согласно вышеназванной методики, приватизация муниципального имущества осуществляется: </a:t>
            </a:r>
          </a:p>
          <a:p>
            <a:pPr marL="360363" indent="-314325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соответствии с Прогнозным планом приватизации, утверждаемым Решением Городской Думы городского округа на срок от одного года до трех лет;</a:t>
            </a:r>
          </a:p>
          <a:p>
            <a:pPr marL="360363" indent="-314325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заявлению арендатора на выкуп. 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Средства, планируемые от приватизации муниципального имущества, учитываются в бюджете городского округа на соответствующий финансовый год (финансовый год и плановый период). Бюджет городского округа на 2020-2022 годы утверждался Решениями Городской Думы городского округа от 06.11.2019 № 211-нд (редакция от 23.12.2020</a:t>
            </a:r>
            <a:r>
              <a:rPr lang="ru-RU" sz="17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 25.11.2020 № 317-нд (редакция от </a:t>
            </a:r>
            <a:r>
              <a:rPr lang="ru-RU" sz="17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23.12.2021), от </a:t>
            </a: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26.11.2021 № 424-нд (редакция от 21.12.2022) </a:t>
            </a:r>
            <a:r>
              <a:rPr lang="ru-RU" sz="17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соответственно</a:t>
            </a:r>
            <a:r>
              <a:rPr lang="ru-RU" sz="17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363" indent="-314325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17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9954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607205" y="640788"/>
            <a:ext cx="11194840" cy="6010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i="1" smtClean="0">
                <a:latin typeface="Calibri" panose="020f0502020204030204" pitchFamily="34" charset="0"/>
                <a:cs typeface="Calibri" panose="020f0502020204030204" pitchFamily="34" charset="0"/>
              </a:rPr>
              <a:t>Анализ </a:t>
            </a:r>
            <a:r>
              <a:rPr lang="ru-RU" sz="2000" b="1" i="1">
                <a:latin typeface="Calibri" panose="020f0502020204030204" pitchFamily="34" charset="0"/>
                <a:cs typeface="Calibri" panose="020f0502020204030204" pitchFamily="34" charset="0"/>
              </a:rPr>
              <a:t>планирования приватизации муниципального имущества и его исполнение </a:t>
            </a:r>
            <a:r>
              <a:rPr lang="ru-RU" sz="2000" b="1" i="1" smtClean="0"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2000" b="1" i="1">
                <a:latin typeface="Calibri" panose="020f0502020204030204" pitchFamily="34" charset="0"/>
                <a:cs typeface="Calibri" panose="020f0502020204030204" pitchFamily="34" charset="0"/>
              </a:rPr>
              <a:t>2020 год и плановый период 2021-2022 годов </a:t>
            </a:r>
            <a:endParaRPr lang="ru-RU" sz="2000" i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Решение Городской Думы городского округа от 28.08.2019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№ 488-р «Об утверждении Прогнозного плана приватизации муниципального имущества Петропавловск-Камчатского городского округа на 2020 год и плановый период 2021-2022 годов»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раза вносились изменения (редакции от 20.05.2020 № 662-р, от 25.11.2020 № 795-р). Данные изменения подробно представлены в таблице.</a:t>
            </a:r>
          </a:p>
          <a:p>
            <a:pPr marL="360363" indent="-314325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17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371096"/>
              </p:ext>
            </p:extLst>
          </p:nvPr>
        </p:nvGraphicFramePr>
        <p:xfrm>
          <a:off x="513654" y="2419671"/>
          <a:ext cx="11288391" cy="3741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223">
                  <a:extLst>
                    <a:ext uri="{9D8B030D-6E8A-4147-A177-3AD203B41FA5}">
                      <a16:colId xmlns:a16="http://schemas.microsoft.com/office/drawing/2014/main" val="2930796446"/>
                    </a:ext>
                  </a:extLst>
                </a:gridCol>
                <a:gridCol w="1867979">
                  <a:extLst>
                    <a:ext uri="{9D8B030D-6E8A-4147-A177-3AD203B41FA5}">
                      <a16:colId xmlns:a16="http://schemas.microsoft.com/office/drawing/2014/main" val="4128702783"/>
                    </a:ext>
                  </a:extLst>
                </a:gridCol>
                <a:gridCol w="1336571">
                  <a:extLst>
                    <a:ext uri="{9D8B030D-6E8A-4147-A177-3AD203B41FA5}">
                      <a16:colId xmlns:a16="http://schemas.microsoft.com/office/drawing/2014/main" val="2037852895"/>
                    </a:ext>
                  </a:extLst>
                </a:gridCol>
                <a:gridCol w="2109529">
                  <a:extLst>
                    <a:ext uri="{9D8B030D-6E8A-4147-A177-3AD203B41FA5}">
                      <a16:colId xmlns:a16="http://schemas.microsoft.com/office/drawing/2014/main" val="288453785"/>
                    </a:ext>
                  </a:extLst>
                </a:gridCol>
                <a:gridCol w="847723">
                  <a:extLst>
                    <a:ext uri="{9D8B030D-6E8A-4147-A177-3AD203B41FA5}">
                      <a16:colId xmlns:a16="http://schemas.microsoft.com/office/drawing/2014/main" val="4131905556"/>
                    </a:ext>
                  </a:extLst>
                </a:gridCol>
                <a:gridCol w="1299567">
                  <a:extLst>
                    <a:ext uri="{9D8B030D-6E8A-4147-A177-3AD203B41FA5}">
                      <a16:colId xmlns:a16="http://schemas.microsoft.com/office/drawing/2014/main" val="3955196634"/>
                    </a:ext>
                  </a:extLst>
                </a:gridCol>
                <a:gridCol w="1161965">
                  <a:extLst>
                    <a:ext uri="{9D8B030D-6E8A-4147-A177-3AD203B41FA5}">
                      <a16:colId xmlns:a16="http://schemas.microsoft.com/office/drawing/2014/main" val="3065417371"/>
                    </a:ext>
                  </a:extLst>
                </a:gridCol>
                <a:gridCol w="1161965">
                  <a:extLst>
                    <a:ext uri="{9D8B030D-6E8A-4147-A177-3AD203B41FA5}">
                      <a16:colId xmlns:a16="http://schemas.microsoft.com/office/drawing/2014/main" val="1604569564"/>
                    </a:ext>
                  </a:extLst>
                </a:gridCol>
                <a:gridCol w="1156869">
                  <a:extLst>
                    <a:ext uri="{9D8B030D-6E8A-4147-A177-3AD203B41FA5}">
                      <a16:colId xmlns:a16="http://schemas.microsoft.com/office/drawing/2014/main" val="2698114109"/>
                    </a:ext>
                  </a:extLst>
                </a:gridCol>
              </a:tblGrid>
              <a:tr h="195394"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Адрес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Характеристика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Сроки привати-зации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Фактическая реализация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 gridSpan="3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Решение Городской Думы городского округа от 28.08.2019 № 488-р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448719"/>
                  </a:ext>
                </a:extLst>
              </a:tr>
              <a:tr h="165107"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Первоначальная 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редакция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Изменения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 20.05.2020 № 662-р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Изменения от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25.11.2020 № 795-р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extLst>
                  <a:ext uri="{0D108BD9-81ED-4DB2-BD59-A6C34878D82A}">
                    <a16:rowId xmlns:a16="http://schemas.microsoft.com/office/drawing/2014/main" val="434671780"/>
                  </a:ext>
                </a:extLst>
              </a:tr>
              <a:tr h="98789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extLst>
                  <a:ext uri="{0D108BD9-81ED-4DB2-BD59-A6C34878D82A}">
                    <a16:rowId xmlns:a16="http://schemas.microsoft.com/office/drawing/2014/main" val="406836955"/>
                  </a:ext>
                </a:extLst>
              </a:tr>
              <a:tr h="305545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 помещения, позиция 1-7 цокольного этажа в здании жилого дома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ул. Океанская,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д. 111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нежилые, общая площадь 80,7 кв. м., этаж цокольный, номера на поэтажном плане - позиции 1-7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квартал 2020 года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Исключен из перечня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Исключен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extLst>
                  <a:ext uri="{0D108BD9-81ED-4DB2-BD59-A6C34878D82A}">
                    <a16:rowId xmlns:a16="http://schemas.microsoft.com/office/drawing/2014/main" val="1095260489"/>
                  </a:ext>
                </a:extLst>
              </a:tr>
              <a:tr h="305545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 помещения позиция 1-6 цокольного этажа в здании жилого дома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ул. Океанская,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д. 86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нежилые, общая площадь 106,1 кв. м., этаж цокольный, номера на поэтажном плане - позиции 1-6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квартал 2020 года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 реализован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extLst>
                  <a:ext uri="{0D108BD9-81ED-4DB2-BD59-A6C34878D82A}">
                    <a16:rowId xmlns:a16="http://schemas.microsoft.com/office/drawing/2014/main" val="2866379583"/>
                  </a:ext>
                </a:extLst>
              </a:tr>
              <a:tr h="305545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 помещения библиотеки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 П-К,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ул. Петра Ильичева,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д. 63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этажей 2, общей площадью 202,6 кв. м.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1-2 квартал 2020 года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Исключен из перечня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Исключен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extLst>
                  <a:ext uri="{0D108BD9-81ED-4DB2-BD59-A6C34878D82A}">
                    <a16:rowId xmlns:a16="http://schemas.microsoft.com/office/drawing/2014/main" val="130030904"/>
                  </a:ext>
                </a:extLst>
              </a:tr>
              <a:tr h="305545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 помещение, позиция 26 1 этажа в 2 этажном здании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ул. Гастелло, д. 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нежилое, этаж 1, общая площадь 56,8 кв. м., позиция 26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квартал 2021 года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Планируется к реализации в 2021 году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extLst>
                  <a:ext uri="{0D108BD9-81ED-4DB2-BD59-A6C34878D82A}">
                    <a16:rowId xmlns:a16="http://schemas.microsoft.com/office/drawing/2014/main" val="1987137471"/>
                  </a:ext>
                </a:extLst>
              </a:tr>
              <a:tr h="305545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 здание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ул. Высотная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этажей 2, общая площадь 240,2 кв. м.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2-3 квартал 2022 года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Планируется в реализации в 2022 году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extLst>
                  <a:ext uri="{0D108BD9-81ED-4DB2-BD59-A6C34878D82A}">
                    <a16:rowId xmlns:a16="http://schemas.microsoft.com/office/drawing/2014/main" val="2180347319"/>
                  </a:ext>
                </a:extLst>
              </a:tr>
              <a:tr h="408923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 помещения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ул. Ключевская, д. 45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 помещения общей площадью 110,0 кв. м., цокольный этаж, кадастровый номер 41:01:0010117:107591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год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Реализован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extLst>
                  <a:ext uri="{0D108BD9-81ED-4DB2-BD59-A6C34878D82A}">
                    <a16:rowId xmlns:a16="http://schemas.microsoft.com/office/drawing/2014/main" val="2720126518"/>
                  </a:ext>
                </a:extLst>
              </a:tr>
              <a:tr h="408923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Сегменты от разборки резервуаров и парамазуто-провода (металлолом) весом 90,07 тонн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сегменты от разборки резервуаров и парамазуто-провода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(металлолом) весом 90,07 тонн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год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Реализован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446" marR="45446" marT="0" marB="0" anchor="ctr"/>
                </a:tc>
                <a:extLst>
                  <a:ext uri="{0D108BD9-81ED-4DB2-BD59-A6C34878D82A}">
                    <a16:rowId xmlns:a16="http://schemas.microsoft.com/office/drawing/2014/main" val="331422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484166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364142" y="640788"/>
            <a:ext cx="11568325" cy="6010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Решением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Городской Думы городского округа от 06.11.2019 № 211-нд,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утверждены плановые показатели по доходам от приватизации в сумме 1 797 545,05 рублей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Согласно отчета о выполнении Прогнозного плана приватизации на 2020 год, утвержденного Решением Городской Думы городского округа от 21.04.2021 №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900-р,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реализовано 2 объекта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муниципальной собственности (посредством продажи без объявления цены)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сумму 395 100,00 рублей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что составило 22,3% от утвержденных прогнозных назначений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Перечень реализованных объектов муниципальной собственности в 2020 году представлен в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таблице.</a:t>
            </a:r>
          </a:p>
          <a:p>
            <a:pPr marL="4572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17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17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17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17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Прогнозного плана приватизации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реализован в 2020 году объект «Нежилые помещения, общая площадь 106,1 кв. м., этаж цокольный, номера на поэтажном плане - позиции 1-6, адрес объекта: г. П-К, ул. Океанская, д. 86»,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причине отсутствия заявок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участие в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аукционе,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связи с чем аукцион был признан несостоявшимся. </a:t>
            </a:r>
          </a:p>
          <a:p>
            <a:pPr marL="4572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Фактически данный объект реализован в 2021 году посредством продажи без объявления цены. При этом объект не был включен в План приватизации на 2021 год, утвержденного Решением городской Думы городского округа от 26.08.2020 № 706-р, а также не нашел своего отражения в отчете о выполнении Прогнозного плана приватизации муниципального имущества городского округа за 2021 год, утвержденном Решением Городской Думы городского округа от 30.03.2022 № 1145-р, что является нарушением требований статьи 3 Порядка приватизации муниципального имущества, установленного Решением Городской Думы городского округа от 06.03.2013 № 41-нд.</a:t>
            </a:r>
          </a:p>
          <a:p>
            <a:pPr marL="4572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17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17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94615"/>
              </p:ext>
            </p:extLst>
          </p:nvPr>
        </p:nvGraphicFramePr>
        <p:xfrm>
          <a:off x="478206" y="2076955"/>
          <a:ext cx="11323839" cy="1467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105">
                  <a:extLst>
                    <a:ext uri="{9D8B030D-6E8A-4147-A177-3AD203B41FA5}">
                      <a16:colId xmlns:a16="http://schemas.microsoft.com/office/drawing/2014/main" val="1792344278"/>
                    </a:ext>
                  </a:extLst>
                </a:gridCol>
                <a:gridCol w="2233708">
                  <a:extLst>
                    <a:ext uri="{9D8B030D-6E8A-4147-A177-3AD203B41FA5}">
                      <a16:colId xmlns:a16="http://schemas.microsoft.com/office/drawing/2014/main" val="311614043"/>
                    </a:ext>
                  </a:extLst>
                </a:gridCol>
                <a:gridCol w="1329524">
                  <a:extLst>
                    <a:ext uri="{9D8B030D-6E8A-4147-A177-3AD203B41FA5}">
                      <a16:colId xmlns:a16="http://schemas.microsoft.com/office/drawing/2014/main" val="1667019592"/>
                    </a:ext>
                  </a:extLst>
                </a:gridCol>
                <a:gridCol w="1205613">
                  <a:extLst>
                    <a:ext uri="{9D8B030D-6E8A-4147-A177-3AD203B41FA5}">
                      <a16:colId xmlns:a16="http://schemas.microsoft.com/office/drawing/2014/main" val="2547999809"/>
                    </a:ext>
                  </a:extLst>
                </a:gridCol>
                <a:gridCol w="912025">
                  <a:extLst>
                    <a:ext uri="{9D8B030D-6E8A-4147-A177-3AD203B41FA5}">
                      <a16:colId xmlns:a16="http://schemas.microsoft.com/office/drawing/2014/main" val="1688020530"/>
                    </a:ext>
                  </a:extLst>
                </a:gridCol>
                <a:gridCol w="1251383">
                  <a:extLst>
                    <a:ext uri="{9D8B030D-6E8A-4147-A177-3AD203B41FA5}">
                      <a16:colId xmlns:a16="http://schemas.microsoft.com/office/drawing/2014/main" val="15219207"/>
                    </a:ext>
                  </a:extLst>
                </a:gridCol>
                <a:gridCol w="1150915">
                  <a:extLst>
                    <a:ext uri="{9D8B030D-6E8A-4147-A177-3AD203B41FA5}">
                      <a16:colId xmlns:a16="http://schemas.microsoft.com/office/drawing/2014/main" val="3175968240"/>
                    </a:ext>
                  </a:extLst>
                </a:gridCol>
                <a:gridCol w="1711302">
                  <a:extLst>
                    <a:ext uri="{9D8B030D-6E8A-4147-A177-3AD203B41FA5}">
                      <a16:colId xmlns:a16="http://schemas.microsoft.com/office/drawing/2014/main" val="278398922"/>
                    </a:ext>
                  </a:extLst>
                </a:gridCol>
                <a:gridCol w="1202264">
                  <a:extLst>
                    <a:ext uri="{9D8B030D-6E8A-4147-A177-3AD203B41FA5}">
                      <a16:colId xmlns:a16="http://schemas.microsoft.com/office/drawing/2014/main" val="4224815968"/>
                    </a:ext>
                  </a:extLst>
                </a:gridCol>
              </a:tblGrid>
              <a:tr h="357182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имущества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Адрес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Единица измерения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Испол-нение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Способ продажи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Дата продажи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Начальная стоимость, согласно отчета об оценке, рублей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Цена продажи, рублей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4872216"/>
                  </a:ext>
                </a:extLst>
              </a:tr>
              <a:tr h="174894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4316454"/>
                  </a:ext>
                </a:extLst>
              </a:tr>
              <a:tr h="349787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 помещения, цокольный этаж, к/н 41:01:0010117:107591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ул. Ключевская, д. 45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110,0 кв.м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продан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продажа без объявления цены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12.11.2020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1 208 350,00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120 000,00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8484300"/>
                  </a:ext>
                </a:extLst>
              </a:tr>
              <a:tr h="410598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Сегменты от разборки резервуаров и паромазутопровода (металлолом)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90,07 тонн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продан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продажа без объявления цены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28.02.2020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923 217,50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275 100,00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3532559"/>
                  </a:ext>
                </a:extLst>
              </a:tr>
              <a:tr h="174894">
                <a:tc gridSpan="7">
                  <a:txBody>
                    <a:bodyPr vert="horz" wrap="square"/>
                    <a:lstStyle>
                      <a:defPPr/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ИТОГО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2 131 567,50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395 100,00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5835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35943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469336" y="478947"/>
            <a:ext cx="11463129" cy="6010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i="1" smtClean="0">
                <a:latin typeface="Calibri" panose="020f0502020204030204" pitchFamily="34" charset="0"/>
                <a:cs typeface="Calibri" panose="020f0502020204030204" pitchFamily="34" charset="0"/>
              </a:rPr>
              <a:t>Анализ </a:t>
            </a:r>
            <a:r>
              <a:rPr lang="ru-RU" sz="2000" b="1" i="1">
                <a:latin typeface="Calibri" panose="020f0502020204030204" pitchFamily="34" charset="0"/>
                <a:cs typeface="Calibri" panose="020f0502020204030204" pitchFamily="34" charset="0"/>
              </a:rPr>
              <a:t>планирования приватизации муниципального имущества и его исполнение на 2021 год и плановый период 2022-2023 годов </a:t>
            </a:r>
            <a:endParaRPr lang="ru-RU" sz="2000" i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Решение Городской Думы городского округа от 26.08.2020 № 706-р «Об утверждении Прогнозного плана приватизации муниципального имущества Петропавловск-Камчатского городского округа на 2021 год и плановый период 2022-2023 годов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 изменения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вносились 2 раза (редакции от 23.06.2021 № 930-р, от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22.12.2021 №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1091-р). Данные изменения представлены в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таблице.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lv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Решением Городской Думы городского округа от 25.11.2020 № 317-нд, утверждены 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плановые показатели по доходам от приватизации в сумме 12 582 422,06 рублей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По итогам приватизации муниципального имущества </a:t>
            </a:r>
            <a:r>
              <a:rPr lang="ru-RU" sz="1600" u="sng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2021 году в бюджет поступили денежные средства в размере 13 085 369,62 рублей</a:t>
            </a:r>
            <a:r>
              <a:rPr lang="ru-RU" sz="16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что составило 104,00 % от утвержденных прогнозных назначений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Перечень реализованных </a:t>
            </a:r>
            <a:r>
              <a:rPr lang="ru-RU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объектов </a:t>
            </a:r>
            <a:r>
              <a:rPr lang="ru-RU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муниципальной собственности в 2021 году представлен в таблице. </a:t>
            </a:r>
          </a:p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ru-RU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363" indent="-314325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17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216645"/>
              </p:ext>
            </p:extLst>
          </p:nvPr>
        </p:nvGraphicFramePr>
        <p:xfrm>
          <a:off x="521749" y="2220828"/>
          <a:ext cx="11280296" cy="2054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186">
                  <a:extLst>
                    <a:ext uri="{9D8B030D-6E8A-4147-A177-3AD203B41FA5}">
                      <a16:colId xmlns:a16="http://schemas.microsoft.com/office/drawing/2014/main" val="678644781"/>
                    </a:ext>
                  </a:extLst>
                </a:gridCol>
                <a:gridCol w="1780248">
                  <a:extLst>
                    <a:ext uri="{9D8B030D-6E8A-4147-A177-3AD203B41FA5}">
                      <a16:colId xmlns:a16="http://schemas.microsoft.com/office/drawing/2014/main" val="1637909131"/>
                    </a:ext>
                  </a:extLst>
                </a:gridCol>
                <a:gridCol w="1221897">
                  <a:extLst>
                    <a:ext uri="{9D8B030D-6E8A-4147-A177-3AD203B41FA5}">
                      <a16:colId xmlns:a16="http://schemas.microsoft.com/office/drawing/2014/main" val="1134030440"/>
                    </a:ext>
                  </a:extLst>
                </a:gridCol>
                <a:gridCol w="2095745">
                  <a:extLst>
                    <a:ext uri="{9D8B030D-6E8A-4147-A177-3AD203B41FA5}">
                      <a16:colId xmlns:a16="http://schemas.microsoft.com/office/drawing/2014/main" val="1347090020"/>
                    </a:ext>
                  </a:extLst>
                </a:gridCol>
                <a:gridCol w="1023606">
                  <a:extLst>
                    <a:ext uri="{9D8B030D-6E8A-4147-A177-3AD203B41FA5}">
                      <a16:colId xmlns:a16="http://schemas.microsoft.com/office/drawing/2014/main" val="1463927641"/>
                    </a:ext>
                  </a:extLst>
                </a:gridCol>
                <a:gridCol w="1316654">
                  <a:extLst>
                    <a:ext uri="{9D8B030D-6E8A-4147-A177-3AD203B41FA5}">
                      <a16:colId xmlns:a16="http://schemas.microsoft.com/office/drawing/2014/main" val="3533075073"/>
                    </a:ext>
                  </a:extLst>
                </a:gridCol>
                <a:gridCol w="1176320">
                  <a:extLst>
                    <a:ext uri="{9D8B030D-6E8A-4147-A177-3AD203B41FA5}">
                      <a16:colId xmlns:a16="http://schemas.microsoft.com/office/drawing/2014/main" val="386913061"/>
                    </a:ext>
                  </a:extLst>
                </a:gridCol>
                <a:gridCol w="1176320">
                  <a:extLst>
                    <a:ext uri="{9D8B030D-6E8A-4147-A177-3AD203B41FA5}">
                      <a16:colId xmlns:a16="http://schemas.microsoft.com/office/drawing/2014/main" val="1668441342"/>
                    </a:ext>
                  </a:extLst>
                </a:gridCol>
                <a:gridCol w="1176320">
                  <a:extLst>
                    <a:ext uri="{9D8B030D-6E8A-4147-A177-3AD203B41FA5}">
                      <a16:colId xmlns:a16="http://schemas.microsoft.com/office/drawing/2014/main" val="2923221627"/>
                    </a:ext>
                  </a:extLst>
                </a:gridCol>
              </a:tblGrid>
              <a:tr h="117203"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Адрес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Характеристика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Сроки привати-зации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Фактическая реализация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Решение Городской Думы городского округа от 26.08.2020 № 706-р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621671"/>
                  </a:ext>
                </a:extLst>
              </a:tr>
              <a:tr h="225029"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v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Первоначальная 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редакция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Изменения от 23.06.2021 № 930-р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Изменения от 22.12.2021 № 1091-р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5352673"/>
                  </a:ext>
                </a:extLst>
              </a:tr>
              <a:tr h="109976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3815393"/>
                  </a:ext>
                </a:extLst>
              </a:tr>
              <a:tr h="225029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 помещение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ул. Гастелло, д. 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нежилое, этаж № 1, общая площадь 56,8 кв. м., к/н 41:01:0010126:3290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 год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Планируется к реализации в 2021 году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7531975"/>
                  </a:ext>
                </a:extLst>
              </a:tr>
              <a:tr h="455136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нежилое здание и земельный участок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ул. Высотная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кол-во этажей 2, в том числе подземных 0, площадь 240,2 кв. м., к/н 41:01:0000000:340 и общая площадь 567 +/- 8 кв. м., к/н 41:01:0010126:3962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 год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Планируется к реализации в 2022 году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023324"/>
                  </a:ext>
                </a:extLst>
              </a:tr>
              <a:tr h="225029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 помещения поз. 1-4 цокольного этажа в жилом доме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П-К, ул. Беляева,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д. 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нежилые, общая площадь 56,5 кв. м., этаж цокольный, позиции 1-4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 год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Планируется к реализации в 2023 году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5131970"/>
                  </a:ext>
                </a:extLst>
              </a:tr>
              <a:tr h="225029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движимое имущество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металлический лом, весом 414,342 тонны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 год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Реализован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Включен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Числится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390638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611994"/>
              </p:ext>
            </p:extLst>
          </p:nvPr>
        </p:nvGraphicFramePr>
        <p:xfrm>
          <a:off x="521750" y="5260596"/>
          <a:ext cx="11280297" cy="969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574">
                  <a:extLst>
                    <a:ext uri="{9D8B030D-6E8A-4147-A177-3AD203B41FA5}">
                      <a16:colId xmlns:a16="http://schemas.microsoft.com/office/drawing/2014/main" val="1028110074"/>
                    </a:ext>
                  </a:extLst>
                </a:gridCol>
                <a:gridCol w="1396290">
                  <a:extLst>
                    <a:ext uri="{9D8B030D-6E8A-4147-A177-3AD203B41FA5}">
                      <a16:colId xmlns:a16="http://schemas.microsoft.com/office/drawing/2014/main" val="773937003"/>
                    </a:ext>
                  </a:extLst>
                </a:gridCol>
                <a:gridCol w="988193">
                  <a:extLst>
                    <a:ext uri="{9D8B030D-6E8A-4147-A177-3AD203B41FA5}">
                      <a16:colId xmlns:a16="http://schemas.microsoft.com/office/drawing/2014/main" val="3684044680"/>
                    </a:ext>
                  </a:extLst>
                </a:gridCol>
                <a:gridCol w="1128142">
                  <a:extLst>
                    <a:ext uri="{9D8B030D-6E8A-4147-A177-3AD203B41FA5}">
                      <a16:colId xmlns:a16="http://schemas.microsoft.com/office/drawing/2014/main" val="3780122289"/>
                    </a:ext>
                  </a:extLst>
                </a:gridCol>
                <a:gridCol w="1229631">
                  <a:extLst>
                    <a:ext uri="{9D8B030D-6E8A-4147-A177-3AD203B41FA5}">
                      <a16:colId xmlns:a16="http://schemas.microsoft.com/office/drawing/2014/main" val="3372342377"/>
                    </a:ext>
                  </a:extLst>
                </a:gridCol>
                <a:gridCol w="1502052">
                  <a:extLst>
                    <a:ext uri="{9D8B030D-6E8A-4147-A177-3AD203B41FA5}">
                      <a16:colId xmlns:a16="http://schemas.microsoft.com/office/drawing/2014/main" val="2114078488"/>
                    </a:ext>
                  </a:extLst>
                </a:gridCol>
                <a:gridCol w="1217881">
                  <a:extLst>
                    <a:ext uri="{9D8B030D-6E8A-4147-A177-3AD203B41FA5}">
                      <a16:colId xmlns:a16="http://schemas.microsoft.com/office/drawing/2014/main" val="627453948"/>
                    </a:ext>
                  </a:extLst>
                </a:gridCol>
                <a:gridCol w="162358">
                  <a:extLst>
                    <a:ext uri="{9D8B030D-6E8A-4147-A177-3AD203B41FA5}">
                      <a16:colId xmlns:a16="http://schemas.microsoft.com/office/drawing/2014/main" val="2037494325"/>
                    </a:ext>
                  </a:extLst>
                </a:gridCol>
                <a:gridCol w="1801181">
                  <a:extLst>
                    <a:ext uri="{9D8B030D-6E8A-4147-A177-3AD203B41FA5}">
                      <a16:colId xmlns:a16="http://schemas.microsoft.com/office/drawing/2014/main" val="1967695522"/>
                    </a:ext>
                  </a:extLst>
                </a:gridCol>
                <a:gridCol w="1276637">
                  <a:extLst>
                    <a:ext uri="{9D8B030D-6E8A-4147-A177-3AD203B41FA5}">
                      <a16:colId xmlns:a16="http://schemas.microsoft.com/office/drawing/2014/main" val="1528980597"/>
                    </a:ext>
                  </a:extLst>
                </a:gridCol>
                <a:gridCol w="162358">
                  <a:extLst>
                    <a:ext uri="{9D8B030D-6E8A-4147-A177-3AD203B41FA5}">
                      <a16:colId xmlns:a16="http://schemas.microsoft.com/office/drawing/2014/main" val="2865443125"/>
                    </a:ext>
                  </a:extLst>
                </a:gridCol>
              </a:tblGrid>
              <a:tr h="132934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имущества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Адрес объекта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Единица измерения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Исполнение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Способ продажи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Дата продажи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Начальная стоимость, согласно отчета об оценке, рублей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grid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Цена продажи, рублей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6275"/>
                  </a:ext>
                </a:extLst>
              </a:tr>
              <a:tr h="0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grid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808568"/>
                  </a:ext>
                </a:extLst>
              </a:tr>
              <a:tr h="199401"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металлический лом, весом 414,342 тонны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г. П-К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414,342 тонны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продан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продажа на аукционе с открытой формой подачи предложений о цене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30.11.2021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4 629 865,00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gridSpan="2"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6 944 794,50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556062"/>
                  </a:ext>
                </a:extLst>
              </a:tr>
              <a:tr h="0">
                <a:tc gridSpan="8">
                  <a:txBody>
                    <a:bodyPr vert="horz" wrap="square"/>
                    <a:lstStyle>
                      <a:defPPr/>
                    </a:lstStyle>
                    <a:p>
                      <a:pPr algn="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ИТОГО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>
                      <a:defPPr/>
                    </a:lstStyle>
                    <a:p>
                      <a:pPr/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4 629 865,00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6 944 794,50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 vert="horz" wrap="square"/>
                    <a:lstStyle>
                      <a:defPPr/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7424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178734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46" y="168425"/>
            <a:ext cx="10809799" cy="472363"/>
          </a:xfrm>
        </p:spPr>
        <p:txBody>
          <a:bodyPr>
            <a:noAutofit/>
          </a:bodyPr>
          <a:lstStyle>
            <a:defPPr/>
          </a:lstStyle>
          <a:p>
            <a:pPr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400" b="1">
                <a:latin typeface="Calibri" panose="020f0502020204030204" pitchFamily="34" charset="0"/>
                <a:cs typeface="Calibri" panose="020f0502020204030204" pitchFamily="34" charset="0"/>
              </a:rPr>
              <a:t>экспертно-аналитического </a:t>
            </a:r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мероприятия:</a:t>
            </a:r>
            <a:endParaRPr lang="ru-RU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>
            <a:defPPr/>
          </a:lstStyle>
          <a:p>
            <a:pPr/>
            <a:fld id="{A897165A-551A-48BC-820A-2B6675CA2424}" type="slidenum"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pPr/>
              <a:t>9</a:t>
            </a:fld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/>
          <p:nvPr/>
        </p:nvSpPr>
        <p:spPr>
          <a:xfrm>
            <a:off x="307497" y="640788"/>
            <a:ext cx="11624970" cy="6010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8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году ООО «Реальная Камчатка» реализовано преимущественное право выкупа арендуемого муниципального имущества в соответствии с Федеральным законом от 22.07.2008 № 159-ФЗ , а именно: «Встроенные нежилые помещения поз. 1-12; 1-20; 45-61 первого этажа; поз. 1-9; 11; 12; 14-16 подвала в здании КФЦ «Авангард», расположенного по адресу: г. П-К, пр-кт Победы, д. 27, общей площадью 1 203,4 кв. м.» с рассрочкой платежа на 5 лет, </a:t>
            </a:r>
            <a:r>
              <a:rPr lang="ru-RU" sz="18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связи с чем в бюджет городского округа в 2021 году поступило 6 005 895,12 рублей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8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8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 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Прогнозного плана приватизации в 2021 году, утвержденного Решением Городской Думы городского округа от 26.08.2020 № 706-р, </a:t>
            </a:r>
            <a:r>
              <a:rPr lang="ru-RU" sz="18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реализован объект «Нежилое помещение, общая площадь 56,8 кв. м, этаж № 1, кадастровый номер объекта 41:01:0010126:3290, адрес объекта: г. П-К, ул. Гастелло, д. 5»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по причине отсутствия поданных заявок от претендентов и признания торгов несостоявшимися. Данный объект не реализованный на торгах в 2021 году, включен в Прогнозный план приватизации на 2022 год и плановый период 2023-2024.</a:t>
            </a:r>
          </a:p>
          <a:p>
            <a:pPr marL="46038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Кроме того, в 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отчете о деятельности Главы городского округа и деятельности администрации городского округа за 2021 </a:t>
            </a: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год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утвержденном </a:t>
            </a: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Решением 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Городской Думы городского округа от 24.08.2022 № 1222-р «Об отчете о деятельности Главы Петропавловск-Камчатского городского округа и деятельности администрации Петропавловск-Камчатского городского округа за 2021 год» </a:t>
            </a:r>
            <a:r>
              <a:rPr lang="ru-RU" sz="18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неверно указана информация о реализации одного из объектов недвижимого имущества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который включен в перечень муниципального имущества подлежащего приватизации в 2020 году согласно Прогнозному плану приватизации на 2020 год, </a:t>
            </a:r>
            <a:r>
              <a:rPr lang="ru-RU" sz="18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части характеристик объекта «Нежилые помещения поз. 1-6 цокольного этажа в здании жилого дома, расположенный по адресу: г. П-К, ул. Океанская, д. 86, кадастровый номер: 41:01:010127:4029»</a:t>
            </a:r>
            <a:r>
              <a:rPr lang="ru-R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8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что в целом приводит к искажению данных в части фактического отражения реализации муниципального имущества.</a:t>
            </a:r>
          </a:p>
          <a:p>
            <a:pPr marL="360363" indent="-314325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363" indent="-314325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ru-RU" sz="160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90864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Базис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Базис">
      <a:majorFont>
        <a:latin typeface="Corbel" panose="020b0503020204020204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TM03457444[[fn=Базис]]</Template>
  <Company/>
  <PresentationFormat>Широкоэкранный</PresentationFormat>
  <Paragraphs>142</Paragraphs>
  <Slides>21</Slides>
  <Notes>16</Notes>
  <TotalTime>5739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28">
      <vt:lpstr>Arial</vt:lpstr>
      <vt:lpstr>Corbel</vt:lpstr>
      <vt:lpstr>Calibri Light</vt:lpstr>
      <vt:lpstr>Calibri</vt:lpstr>
      <vt:lpstr>Wingdings</vt:lpstr>
      <vt:lpstr>Times New Roman</vt:lpstr>
      <vt:lpstr>Базис</vt:lpstr>
      <vt:lpstr>ОТЧЕТо результатах экспертно-аналитического мероприятия</vt:lpstr>
      <vt:lpstr>PowerPoint Presentation</vt:lpstr>
      <vt:lpstr>PowerPoint Presentation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Результаты экспертно-аналитического мероприятия:</vt:lpstr>
      <vt:lpstr>PowerPoint Presentation</vt:lpstr>
      <vt:lpstr>PowerPoint Presentation</vt:lpstr>
      <vt:lpstr>PowerPoint Presentation</vt:lpstr>
      <vt:lpstr>СПАСИБО ЗА ВНИМАНИЕ!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Аналитическая записка</dc:title>
  <dc:creator>Курмаева Светлана Рашидовна</dc:creator>
  <cp:lastModifiedBy>Аноприенко Елизавета Дмитриевна</cp:lastModifiedBy>
  <cp:revision>377</cp:revision>
  <cp:lastPrinted>2023-05-31T00:30:19.000</cp:lastPrinted>
  <dcterms:created xsi:type="dcterms:W3CDTF">2022-03-02T21:34:15Z</dcterms:created>
  <dcterms:modified xsi:type="dcterms:W3CDTF">2023-05-31T21:13:39Z</dcterms:modified>
</cp:coreProperties>
</file>