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4143" r:id="rId1"/>
  </p:sldMasterIdLst>
  <p:notesMasterIdLst>
    <p:notesMasterId r:id="rId14"/>
  </p:notesMasterIdLst>
  <p:sldIdLst>
    <p:sldId id="256" r:id="rId2"/>
    <p:sldId id="257" r:id="rId3"/>
    <p:sldId id="334" r:id="rId4"/>
    <p:sldId id="265" r:id="rId5"/>
    <p:sldId id="335" r:id="rId6"/>
    <p:sldId id="338" r:id="rId7"/>
    <p:sldId id="339" r:id="rId8"/>
    <p:sldId id="364" r:id="rId9"/>
    <p:sldId id="365" r:id="rId10"/>
    <p:sldId id="344" r:id="rId11"/>
    <p:sldId id="363" r:id="rId12"/>
    <p:sldId id="288" r:id="rId13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46" autoAdjust="0"/>
  </p:normalViewPr>
  <p:slideViewPr>
    <p:cSldViewPr snapToGrid="0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928C6-BA60-4288-8294-054D4ED65875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4CE31-6DE7-45F3-95CF-165473671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11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7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73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F59-E365-42EF-A193-276CAB8E738C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1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700B-C59D-4415-91AB-9CBA236D1199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58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A3E5-0D9D-490B-83A6-AB38AFAC469A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913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91C9-BAB8-4378-8AAF-31D11051462C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486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23F-C2CD-451D-9048-1B56E23D7700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106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4751-44B8-473A-AB95-34229A07E5F9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067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2AB1-C6EB-42E0-9BD8-F01A7C2D959D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55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C11E-9A2F-46AC-9015-FF4B19CE04C8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17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1109-0AD5-4AEC-945A-6E40C5DB45BD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1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14D-7048-4A17-93F2-3E5B6E52F014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14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FD36-0540-4856-BA5F-38C134CD9231}" type="datetime1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56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D388-8E6D-46AE-86F2-603FE7860D24}" type="datetime1">
              <a:rPr lang="ru-RU" smtClean="0"/>
              <a:t>14.12.2023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5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2E40-41A8-43FA-AFE3-E94BDF8AB422}" type="datetime1">
              <a:rPr lang="ru-RU" smtClean="0"/>
              <a:t>14.12.2023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4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9C6C-2F63-4203-B36D-CFCC07CC6B8C}" type="datetime1">
              <a:rPr lang="ru-RU" smtClean="0"/>
              <a:t>14.12.2023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9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A894-5C19-4B52-B054-417B079689B2}" type="datetime1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ED99-B788-4FAC-819B-CCB41ADC4D49}" type="datetime1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8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D24EB-0D52-434D-8DCD-F15348342010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89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  <p:sldLayoutId id="2147484156" r:id="rId13"/>
    <p:sldLayoutId id="2147484157" r:id="rId14"/>
    <p:sldLayoutId id="2147484158" r:id="rId15"/>
    <p:sldLayoutId id="21474841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282" y="1770611"/>
            <a:ext cx="11719420" cy="14102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контрольного мероприятия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9091" y="2776452"/>
            <a:ext cx="9676014" cy="2951017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«Выборочная проверка законности и результативности расходования средств бюджета Петропавловск-Камчатского городского округа, выделенных на организацию предоставления дополнительных мер муниципальной социальной поддержки для отдельных категорий граждан, проживающих на территории Петропавловск-Камчатского городского округа в рамках реализации подпрограммы «Реализация социальной политики городского округа» муниципальной программы «Реализация социальной политики в Петропавловск-Камчатском городском округе»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Управлении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образования администрации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Петропавловск-Камчатского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городского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округа</a:t>
            </a: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 (иные периоды)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0" y="355689"/>
            <a:ext cx="1359517" cy="130677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024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514" y="590204"/>
            <a:ext cx="11540972" cy="5885411"/>
          </a:xfrm>
        </p:spPr>
        <p:txBody>
          <a:bodyPr>
            <a:normAutofit fontScale="25000" lnSpcReduction="20000"/>
          </a:bodyPr>
          <a:lstStyle/>
          <a:p>
            <a:pPr marL="46800" indent="0" algn="just">
              <a:buNone/>
            </a:pPr>
            <a:r>
              <a:rPr lang="ru-RU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8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сравнительным </a:t>
            </a:r>
            <a:r>
              <a:rPr lang="ru-RU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анализом содержания отдельных положений Порядка и административных регламентов установлены </a:t>
            </a:r>
            <a:r>
              <a:rPr lang="ru-RU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расхождения;</a:t>
            </a:r>
            <a:endParaRPr lang="ru-RU" sz="8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проверкой </a:t>
            </a:r>
            <a:r>
              <a:rPr lang="ru-RU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процедуры заключения контрактов нормам Федерального закона </a:t>
            </a:r>
            <a:r>
              <a:rPr lang="ru-RU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№ </a:t>
            </a:r>
            <a:r>
              <a:rPr lang="ru-RU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44-ФЗ установлено, что договор № Ф/4072/04/2021 заключен без применения норм Федерального </a:t>
            </a:r>
            <a:r>
              <a:rPr lang="ru-RU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№ </a:t>
            </a:r>
            <a:r>
              <a:rPr lang="ru-RU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44-ФЗ;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части 1 статьи 103 Федерального закона № 44-ФЗ реестр контрактов Управления не содержит информацию о заключении </a:t>
            </a:r>
            <a:r>
              <a:rPr lang="ru-RU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№ </a:t>
            </a:r>
            <a:r>
              <a:rPr lang="ru-RU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Ф/4072/04/2021. 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450215" algn="l"/>
              </a:tabLst>
            </a:pP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8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942362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10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399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29292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Иные вопросы, возникающие в ходе проведения контрольного мероприятия.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786" y="225468"/>
            <a:ext cx="11799518" cy="65987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результатам контрольного мероприятия:</a:t>
            </a:r>
          </a:p>
          <a:p>
            <a:pPr marL="4572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4572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Отчет о результатах контрольного мероприятия направить для сведения: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Городскую Думу Петропавловск-Камчатского городского округа;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Главе Петропавловск-Камчатского городского округа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914400">
              <a:lnSpc>
                <a:spcPct val="137000"/>
              </a:lnSpc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Направить представление в Управление образования для принятия мер по устранению выявленных нарушений и недостатков, их причин и условий, им способствующих.</a:t>
            </a:r>
          </a:p>
          <a:p>
            <a:pPr marL="0" indent="0" algn="just" defTabSz="914400">
              <a:lnSpc>
                <a:spcPct val="137000"/>
              </a:lnSpc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Направить информационное письмо в Управление Федеральной антимонопольной службы России по Камчатскому краю в части нарушения Управлением требований Федерального закона № 44-ФЗ.</a:t>
            </a:r>
          </a:p>
          <a:p>
            <a:pPr indent="0" algn="just">
              <a:lnSpc>
                <a:spcPct val="107000"/>
              </a:lnSpc>
              <a:buNone/>
            </a:pP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08661" y="6367549"/>
            <a:ext cx="683339" cy="456691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11</a:t>
            </a:fld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55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583" y="2861078"/>
            <a:ext cx="11719420" cy="151840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349" y="2368636"/>
            <a:ext cx="1122305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Контрольно-счетная палата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Петропавловск-Камчатского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городского округа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18" y="1181726"/>
            <a:ext cx="1359517" cy="130677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870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538" y="337352"/>
            <a:ext cx="11265764" cy="6520648"/>
          </a:xfrm>
        </p:spPr>
        <p:txBody>
          <a:bodyPr>
            <a:normAutofit fontScale="25000" lnSpcReduction="20000"/>
          </a:bodyPr>
          <a:lstStyle/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5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5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Основание для проведения контрольного мероприятия: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1.3.5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деятельности Контрольно-счетной палаты Петропавловск-Камчатского городского округа на 2023 год, утвержденного приказом Контрольно-счетной палаты от 15.12.2022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№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45-КСП.</a:t>
            </a:r>
          </a:p>
          <a:p>
            <a:pPr marL="331200" indent="-284400" algn="just">
              <a:buNone/>
            </a:pP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Отчет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на основании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проведения контрольного мероприятия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15.11.2023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№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01-06/13-1.3.5.</a:t>
            </a:r>
          </a:p>
          <a:p>
            <a:pPr marL="331200" indent="-284400" algn="just">
              <a:buNone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Цель </a:t>
            </a:r>
            <a:r>
              <a:rPr lang="ru-RU" sz="8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мероприятия:</a:t>
            </a:r>
            <a:r>
              <a:rPr 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осуществление контроля за целевым и эффективным использованием средств бюджета Петропавловск-Камчатского городского округа</a:t>
            </a:r>
            <a:endParaRPr lang="ru-RU" sz="8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8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Предмет </a:t>
            </a:r>
            <a:r>
              <a:rPr lang="ru-RU" sz="8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мероприятия:</a:t>
            </a:r>
            <a:r>
              <a:rPr 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нормативно-правовые акты, документы, регламентирующие и обосновывающие правомерное использование средств бюджета Петропавловск-Камчатского городского округа.</a:t>
            </a: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942362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720" y="363255"/>
            <a:ext cx="10753725" cy="6494745"/>
          </a:xfrm>
        </p:spPr>
        <p:txBody>
          <a:bodyPr>
            <a:normAutofit/>
          </a:bodyPr>
          <a:lstStyle/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Проверяемый период: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(иные периоды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Объект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образования администрации Петропавловск-Камчатского городского округа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Юридический адрес: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683000, Камчатский край,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Петропавловск-Камчатский, ул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Ленинская,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14; ОГРН 1064101002790, ИНН/КПП  4101105705/410101001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Срок проведения контрольного мероприятия: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.10.2023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15.11.2023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Наличие пояснений и/или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замечаний, поступивших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Управления образования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 результатах проведения контрольного мероприятия: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отсутствуют.</a:t>
            </a: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Объем проверенных средств и/или имущества: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18 540 541,83 рубль.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Результаты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мероприятия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Выборочная проверка законности и результативности расходования средств бюджета Петропавловск-Камчатского городского округа, выделенных на организацию предоставления дополнительных мер муниципальной социальной поддержки для отдельных категорий граждан, проживающих на территории Петропавловск-Камчатского городского округа в рамках реализации подпрограммы «Реализация социальной политики городского округа» муниципальной программы «Реализация социальной политики в Петропавловск-Камчатском городском округе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2022 год:</a:t>
            </a:r>
            <a:endParaRPr lang="ru-RU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ru-RU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4973" y="5816321"/>
            <a:ext cx="2917027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32467" cy="2826327"/>
          </a:xfrm>
        </p:spPr>
        <p:txBody>
          <a:bodyPr>
            <a:noAutofit/>
          </a:bodyPr>
          <a:lstStyle/>
          <a:p>
            <a:pPr indent="450215"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Анализ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выделенных бюджетных средств и достижения целевых показателей (индикаторов) установленных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подмероприятием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«Организация предоставления дополнительных мер муниципальной социальной поддержки для отдельных категорий граждан, проживающих на территории Петропавловск-Камчатского городского округа» подпрограммы 1 «Реализация социальной политики городского округа» муниципальной программы «Реализация социальной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политики в Петропавловск-Камчатском городском округе» показал следующее.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94560"/>
            <a:ext cx="11740060" cy="5134046"/>
          </a:xfrm>
        </p:spPr>
        <p:txBody>
          <a:bodyPr>
            <a:normAutofit/>
          </a:bodyPr>
          <a:lstStyle/>
          <a:p>
            <a:pPr indent="0" algn="just">
              <a:lnSpc>
                <a:spcPct val="127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исполнение части 1 статьи 13 Федерального закона от 27.07.2010 № 210-ФЗ «Об организации предоставления государственных и муниципальных услуг» в городском округе Постановлениями № 1651, № 1806, № 1847 утверждены административные регламенты по предоставлению муниципальной услуги «Предоставление дополнительных мер муниципальной социальной поддержки для отдельных категорий граждан, проживающих на территории городского округа». </a:t>
            </a:r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7000"/>
              </a:lnSpc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Решением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Городской Думы ПКГО от 25.04.2019 № 167-нд «О дополнительных мерах муниципальной социальной поддержки для отдельных категорий граждан, проживающих на территории Петропавловск-Камчатского городского округа» установлен перечень дополнительных мер социальной поддержки для отдельных категорий граждан, проживающих на территории городского округа.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862470" cy="365125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endParaRPr lang="ru-RU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3165"/>
            <a:ext cx="11945923" cy="652064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Порядок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мер социальной поддержки в соответствии с Решением 167-нд, требования к содержанию документов, необходимых для предоставления дополнительных мер муниципальной социальной поддержки, а также максимальные (предельные) размеры утверждены Постановлением администрации городского округа от 18.07.2019 № 1521 «О порядке реализации дополнительных мер муниципальной социальной поддержки для отдельных категорий граждан, проживающих на территории Петропавловск-Камчатского городского округа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Объем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утвержденных бюджетных назначений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округа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фактическое исполнение представлено в таблице: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indent="0" algn="just">
              <a:lnSpc>
                <a:spcPct val="127000"/>
              </a:lnSpc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indent="0" algn="just">
              <a:lnSpc>
                <a:spcPct val="12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Бюджетные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ассигнования на организацию предоставления дополнительных мер муниципальной социальной поддержки для отдельных категорий граждан, проживающих на территории городского округа, не освоены на сумму 1 972 214,31 рублей. Целевые показатели (индикаторы) установленные муниципальной программой, не достигнуты на 1 054 человек по причине низкой активности целевой группы.</a:t>
            </a:r>
          </a:p>
          <a:p>
            <a:pPr indent="0" algn="just">
              <a:lnSpc>
                <a:spcPct val="12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36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1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1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942362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63196"/>
              </p:ext>
            </p:extLst>
          </p:nvPr>
        </p:nvGraphicFramePr>
        <p:xfrm>
          <a:off x="548515" y="2776451"/>
          <a:ext cx="11288808" cy="1667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0400">
                  <a:extLst>
                    <a:ext uri="{9D8B030D-6E8A-4147-A177-3AD203B41FA5}">
                      <a16:colId xmlns:a16="http://schemas.microsoft.com/office/drawing/2014/main" val="791779757"/>
                    </a:ext>
                  </a:extLst>
                </a:gridCol>
                <a:gridCol w="1767408">
                  <a:extLst>
                    <a:ext uri="{9D8B030D-6E8A-4147-A177-3AD203B41FA5}">
                      <a16:colId xmlns:a16="http://schemas.microsoft.com/office/drawing/2014/main" val="1857781309"/>
                    </a:ext>
                  </a:extLst>
                </a:gridCol>
                <a:gridCol w="1498080">
                  <a:extLst>
                    <a:ext uri="{9D8B030D-6E8A-4147-A177-3AD203B41FA5}">
                      <a16:colId xmlns:a16="http://schemas.microsoft.com/office/drawing/2014/main" val="815963550"/>
                    </a:ext>
                  </a:extLst>
                </a:gridCol>
                <a:gridCol w="1080582">
                  <a:extLst>
                    <a:ext uri="{9D8B030D-6E8A-4147-A177-3AD203B41FA5}">
                      <a16:colId xmlns:a16="http://schemas.microsoft.com/office/drawing/2014/main" val="1503239314"/>
                    </a:ext>
                  </a:extLst>
                </a:gridCol>
                <a:gridCol w="1375287">
                  <a:extLst>
                    <a:ext uri="{9D8B030D-6E8A-4147-A177-3AD203B41FA5}">
                      <a16:colId xmlns:a16="http://schemas.microsoft.com/office/drawing/2014/main" val="1601893288"/>
                    </a:ext>
                  </a:extLst>
                </a:gridCol>
                <a:gridCol w="1277051">
                  <a:extLst>
                    <a:ext uri="{9D8B030D-6E8A-4147-A177-3AD203B41FA5}">
                      <a16:colId xmlns:a16="http://schemas.microsoft.com/office/drawing/2014/main" val="3227323047"/>
                    </a:ext>
                  </a:extLst>
                </a:gridCol>
              </a:tblGrid>
              <a:tr h="22230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Программное мероприятие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объем бюджетных ассигнований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Фактически исполнено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260320"/>
                  </a:ext>
                </a:extLst>
              </a:tr>
              <a:tr h="363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рублях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рублях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32802388"/>
                  </a:ext>
                </a:extLst>
              </a:tr>
              <a:tr h="9853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Организация предоставления дополнительных мер муниципальной социальной поддержки для отдельных категорий граждан, проживающих на территории Петропавловск-Камчатского городского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20 512 756,14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18 540 541,83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90,39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1 972 214,31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7665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6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085" y="301842"/>
            <a:ext cx="11540972" cy="6520648"/>
          </a:xfrm>
        </p:spPr>
        <p:txBody>
          <a:bodyPr>
            <a:normAutofit fontScale="32500" lnSpcReduction="20000"/>
          </a:bodyPr>
          <a:lstStyle/>
          <a:p>
            <a:pPr marL="46800" indent="450215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ru-RU" sz="6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2. Выборочной проверкой соблюдения требований и порядка реализации дополнительных мер муниципальной социальной поддержки для отдельных граждан, проживающих на территории городского округа, а также требования к документам, необходимым для предоставления установлено следующее.</a:t>
            </a:r>
          </a:p>
          <a:p>
            <a:pPr marL="46800" indent="0" algn="just">
              <a:buNone/>
            </a:pP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6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6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6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получатели </a:t>
            </a: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дополнительных мер социальной поддержки соответствуют категориям и критериям, установленным положениями Решения № 167-нд, Постановления № </a:t>
            </a:r>
            <a:r>
              <a:rPr lang="ru-RU" sz="6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1521;</a:t>
            </a: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6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</a:t>
            </a: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сроков предоставления муниципальных услуг не </a:t>
            </a:r>
            <a:r>
              <a:rPr lang="ru-RU" sz="6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установлено;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представленном Управлением пакете документов для получения мер социальной поддержки </a:t>
            </a:r>
            <a:r>
              <a:rPr lang="ru-RU" sz="6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отсутствовал </a:t>
            </a: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полный перечень документов, установленный пунктами 17.3.7, 18.2.5 Постановления           № </a:t>
            </a:r>
            <a:r>
              <a:rPr lang="ru-RU" sz="6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1521: </a:t>
            </a:r>
            <a:endParaRPr lang="ru-RU" sz="6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endParaRPr lang="ru-RU" sz="6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942362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309213"/>
              </p:ext>
            </p:extLst>
          </p:nvPr>
        </p:nvGraphicFramePr>
        <p:xfrm>
          <a:off x="681644" y="4580319"/>
          <a:ext cx="10881360" cy="1864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755">
                  <a:extLst>
                    <a:ext uri="{9D8B030D-6E8A-4147-A177-3AD203B41FA5}">
                      <a16:colId xmlns:a16="http://schemas.microsoft.com/office/drawing/2014/main" val="2712876851"/>
                    </a:ext>
                  </a:extLst>
                </a:gridCol>
                <a:gridCol w="2601184">
                  <a:extLst>
                    <a:ext uri="{9D8B030D-6E8A-4147-A177-3AD203B41FA5}">
                      <a16:colId xmlns:a16="http://schemas.microsoft.com/office/drawing/2014/main" val="1402535088"/>
                    </a:ext>
                  </a:extLst>
                </a:gridCol>
                <a:gridCol w="3170483">
                  <a:extLst>
                    <a:ext uri="{9D8B030D-6E8A-4147-A177-3AD203B41FA5}">
                      <a16:colId xmlns:a16="http://schemas.microsoft.com/office/drawing/2014/main" val="1104620862"/>
                    </a:ext>
                  </a:extLst>
                </a:gridCol>
                <a:gridCol w="4454938">
                  <a:extLst>
                    <a:ext uri="{9D8B030D-6E8A-4147-A177-3AD203B41FA5}">
                      <a16:colId xmlns:a16="http://schemas.microsoft.com/office/drawing/2014/main" val="2045540687"/>
                    </a:ext>
                  </a:extLst>
                </a:gridCol>
              </a:tblGrid>
              <a:tr h="324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заявителя, дата заявления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мер социальной поддержки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Отсутствующие документы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878459"/>
                  </a:ext>
                </a:extLst>
              </a:tr>
              <a:tr h="49179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Гражданин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С.Ю., заявление от </a:t>
                      </a: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26.10.2022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материальная помощь при рождении третьего и каждого последующего ребенка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документ, подтверждающий проживание ребенка по месту пребывания (по месту жительства) на территории ПКГО, не вписан ребенок в поквартирную </a:t>
                      </a: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карточку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51480331"/>
                  </a:ext>
                </a:extLst>
              </a:tr>
              <a:tr h="38481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Гражданка Е.Г., заявление от 16.09.2022</a:t>
                      </a:r>
                      <a:endParaRPr lang="ru-RU" sz="13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материальная помощь малообеспеченным семьям с несовершеннолетними детьми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доходах за период с 12.08.2022 по 31.08.2022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90883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80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571" y="523702"/>
            <a:ext cx="11483647" cy="5292619"/>
          </a:xfrm>
        </p:spPr>
        <p:txBody>
          <a:bodyPr>
            <a:normAutofit fontScale="85000" lnSpcReduction="10000"/>
          </a:bodyPr>
          <a:lstStyle/>
          <a:p>
            <a:pPr marL="285750" indent="-285750" algn="just" defTabSz="914400">
              <a:lnSpc>
                <a:spcPct val="137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нарушение пункта 23.2.5 Постановления № 1521, пунктов 2.6.3, 3.3.10 Постановления № 1621 Управлением образования оказана материальная помощь супружеским парам, состоящим в зарегистрированном браке 50 и более лет на сумму 10 000,00 рублей в наличной форме, через кассу Управления, а не в безналичной форме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расчета;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37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пункта 10.6.3 Приказа Минфина РФ № 209н расходы в рамках оказания дополнительных мер муниципальной социальной поддержки ветеранам и инвалидам Великой Отечественной войны, в виде подписки на периодические издания произведены по КВР 323 с применением подстатьи КОСГУ 226, а не КОСГУ 263.</a:t>
            </a:r>
          </a:p>
          <a:p>
            <a:pPr marL="0" indent="0" algn="just" defTabSz="914400">
              <a:lnSpc>
                <a:spcPct val="137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Указанное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также привело к искажению отчетных данных форм годовой бюджетной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отчетности, 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частности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форм: 0503121, 0503123, 0503169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 defTabSz="914400">
              <a:lnSpc>
                <a:spcPct val="137000"/>
              </a:lnSpc>
              <a:buFont typeface="Wingdings" panose="05000000000000000000" pitchFamily="2" charset="2"/>
              <a:buChar char="Ø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нарушение пункта 387 Приказа Минфина РФ № 157н отражение расчетов по исполнению обязательств через третьих лиц (через отделения Почты России) в целях выплаты материальной помощи произведено без применения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забалансового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счета 30.</a:t>
            </a:r>
          </a:p>
          <a:p>
            <a:pPr marL="0" indent="0" algn="just" defTabSz="914400">
              <a:lnSpc>
                <a:spcPct val="137000"/>
              </a:lnSpc>
              <a:buNone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Несоблюдение порядка применения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забалансового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счета 30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привело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искажению бюджетной отчетности за 2022 год; </a:t>
            </a: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505460" y="5816321"/>
            <a:ext cx="686540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571" y="615142"/>
            <a:ext cx="11483647" cy="5201179"/>
          </a:xfrm>
        </p:spPr>
        <p:txBody>
          <a:bodyPr>
            <a:normAutofit/>
          </a:bodyPr>
          <a:lstStyle/>
          <a:p>
            <a:pPr marL="285750" indent="-285750" algn="just" defTabSz="914400">
              <a:lnSpc>
                <a:spcPct val="137000"/>
              </a:lnSpc>
              <a:buFont typeface="Wingdings" panose="05000000000000000000" pitchFamily="2" charset="2"/>
              <a:buChar char="Ø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нарушение пункта 3.3.7 договора № Ф/4072/04/2021 отсутствуют ежемесячные акты сверок взаиморасчетов; </a:t>
            </a:r>
          </a:p>
          <a:p>
            <a:pPr marL="285750" indent="-285750" algn="just" defTabSz="914400">
              <a:lnSpc>
                <a:spcPct val="137000"/>
              </a:lnSpc>
              <a:buFont typeface="Wingdings" panose="05000000000000000000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перечисление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денежных средств (пособий социальной поддержки) отделению Почты России, подлежащих выплате физическим лицам производится Управлением с применением счета 206.62;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нарушение Приказов Минфина РФ № 157н, 162н в случае возврата сумм почтовых переводов от АО «Почта России», при невозможности выплаты (истечения срока хранения социальной выплаты), Управлением применяются проводки сторнирования суммы ранее начисленных социальных пособий методом «Красное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сторно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а в случае повторного перечисления – повторное начисление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505460" y="5816321"/>
            <a:ext cx="686540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8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571" y="457199"/>
            <a:ext cx="11483647" cy="6143105"/>
          </a:xfrm>
        </p:spPr>
        <p:txBody>
          <a:bodyPr>
            <a:normAutofit fontScale="85000" lnSpcReduction="20000"/>
          </a:bodyPr>
          <a:lstStyle/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нарушение Приказа Минфина РФ № 52н Управление отражало в регистрах бухгалтерского учета начисление оказанных услуг по доставке и выплате мер социальной поддержки на основании внутренних приказов, а не актов оказанных услуг (первичного документа, подтверждающего факт оказания услуг, а также стоимость услуг, оказываемых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исполнителем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нарушение статьи 395 ГК РФ, пункта 5.6 договора № Ф/4072/04/2021 претензия, содержащая размер пени за ненадлежащее исполнение договора, Управлением в адрес АО «Почта России» не направлена, что привело к допущению потери дохода бюджета городского округа в виде штрафных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санкций;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</a:pP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длительное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невозвращение (с 01.01.2022 по 10.04.2023) бюджетных средств в городской бюджет в сумме 440 000,00 рублей, которые могли быть использованы на оказание мер социальной поддержки для отдельных категорий граждан (или на исполнение иных расходных обязательств бюджета городского округа)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классифицируются как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неэффективное использование средств бюджета - нарушение статьи 34 БК РФ;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факты нецелевого использования бюджетных средств не выявлены.</a:t>
            </a:r>
          </a:p>
          <a:p>
            <a:pPr marL="285750" indent="-285750" algn="just" defTabSz="914400">
              <a:lnSpc>
                <a:spcPct val="137000"/>
              </a:lnSpc>
              <a:buFont typeface="Wingdings" panose="05000000000000000000" pitchFamily="2" charset="2"/>
              <a:buChar char="Ø"/>
            </a:pP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505460" y="5816321"/>
            <a:ext cx="686540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59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8602</TotalTime>
  <Words>786</Words>
  <Application>Microsoft Office PowerPoint</Application>
  <PresentationFormat>Широкоэкранный</PresentationFormat>
  <Paragraphs>147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Отчет о результатах контрольного мероприятия </vt:lpstr>
      <vt:lpstr>Презентация PowerPoint</vt:lpstr>
      <vt:lpstr>Презентация PowerPoint</vt:lpstr>
      <vt:lpstr>1.  Анализ выделенных бюджетных средств и достижения целевых показателей (индикаторов) установленных подмероприятием «Организация предоставления дополнительных мер муниципальной социальной поддержки для отдельных категорий граждан, проживающих на территории Петропавловск-Камчатского городского округа» подпрограммы 1 «Реализация социальной политики городского округа» муниципальной программы «Реализация социальной политики в Петропавловск-Камчатском городском округе» показал следующее.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записка</dc:title>
  <dc:creator>Курмаева Светлана Рашидовна</dc:creator>
  <cp:lastModifiedBy>Долиба Ольга Федоровна</cp:lastModifiedBy>
  <cp:revision>290</cp:revision>
  <cp:lastPrinted>2023-12-14T02:14:24Z</cp:lastPrinted>
  <dcterms:created xsi:type="dcterms:W3CDTF">2022-03-02T21:34:15Z</dcterms:created>
  <dcterms:modified xsi:type="dcterms:W3CDTF">2023-12-14T02:14:42Z</dcterms:modified>
</cp:coreProperties>
</file>