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6">
  <p:sldMasterIdLst>
    <p:sldMasterId id="2147484143" r:id="rId1"/>
  </p:sldMasterIdLst>
  <p:notesMasterIdLst>
    <p:notesMasterId r:id="rId24"/>
  </p:notesMasterIdLst>
  <p:sldIdLst>
    <p:sldId id="256" r:id="rId2"/>
    <p:sldId id="257" r:id="rId3"/>
    <p:sldId id="334" r:id="rId4"/>
    <p:sldId id="265" r:id="rId5"/>
    <p:sldId id="335" r:id="rId6"/>
    <p:sldId id="336" r:id="rId7"/>
    <p:sldId id="337" r:id="rId8"/>
    <p:sldId id="338" r:id="rId9"/>
    <p:sldId id="339" r:id="rId10"/>
    <p:sldId id="341" r:id="rId11"/>
    <p:sldId id="342" r:id="rId12"/>
    <p:sldId id="344" r:id="rId13"/>
    <p:sldId id="324" r:id="rId14"/>
    <p:sldId id="349" r:id="rId15"/>
    <p:sldId id="348" r:id="rId16"/>
    <p:sldId id="351" r:id="rId17"/>
    <p:sldId id="350" r:id="rId18"/>
    <p:sldId id="354" r:id="rId19"/>
    <p:sldId id="357" r:id="rId20"/>
    <p:sldId id="356" r:id="rId21"/>
    <p:sldId id="363" r:id="rId22"/>
    <p:sldId id="288" r:id="rId23"/>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46" autoAdjust="0"/>
  </p:normalViewPr>
  <p:slideViewPr>
    <p:cSldViewPr snapToGrid="0">
      <p:cViewPr varScale="1">
        <p:scale>
          <a:sx n="115" d="100"/>
          <a:sy n="115" d="100"/>
        </p:scale>
        <p:origin x="39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37928C6-BA60-4288-8294-054D4ED65875}" type="datetimeFigureOut">
              <a:rPr lang="ru-RU" smtClean="0"/>
              <a:t>25.08.2023</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5B4CE31-6DE7-45F3-95CF-1654736712CA}" type="slidenum">
              <a:rPr lang="ru-RU" smtClean="0"/>
              <a:t>‹#›</a:t>
            </a:fld>
            <a:endParaRPr lang="ru-RU"/>
          </a:p>
        </p:txBody>
      </p:sp>
    </p:spTree>
    <p:extLst>
      <p:ext uri="{BB962C8B-B14F-4D97-AF65-F5344CB8AC3E}">
        <p14:creationId xmlns:p14="http://schemas.microsoft.com/office/powerpoint/2010/main" val="2125117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1</a:t>
            </a:fld>
            <a:endParaRPr lang="ru-RU"/>
          </a:p>
        </p:txBody>
      </p:sp>
    </p:spTree>
    <p:extLst>
      <p:ext uri="{BB962C8B-B14F-4D97-AF65-F5344CB8AC3E}">
        <p14:creationId xmlns:p14="http://schemas.microsoft.com/office/powerpoint/2010/main" val="920975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22</a:t>
            </a:fld>
            <a:endParaRPr lang="ru-RU"/>
          </a:p>
        </p:txBody>
      </p:sp>
    </p:spTree>
    <p:extLst>
      <p:ext uri="{BB962C8B-B14F-4D97-AF65-F5344CB8AC3E}">
        <p14:creationId xmlns:p14="http://schemas.microsoft.com/office/powerpoint/2010/main" val="798732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69B0F59-E365-42EF-A193-276CAB8E738C}" type="datetime1">
              <a:rPr lang="ru-RU" smtClean="0"/>
              <a:t>25.08.2023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415218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35E700B-C59D-4415-91AB-9CBA236D1199}" type="datetime1">
              <a:rPr lang="ru-RU" smtClean="0"/>
              <a:t>25.08.2023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3322588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722A3E5-0D9D-490B-83A6-AB38AFAC469A}" type="datetime1">
              <a:rPr lang="ru-RU" smtClean="0"/>
              <a:t>25.08.2023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97165A-551A-48BC-820A-2B6675CA2424}"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5913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DBD91C9-BAB8-4378-8AAF-31D11051462C}" type="datetime1">
              <a:rPr lang="ru-RU" smtClean="0"/>
              <a:t>25.08.2023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2990486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0F8E23F-C2CD-451D-9048-1B56E23D7700}" type="datetime1">
              <a:rPr lang="ru-RU" smtClean="0"/>
              <a:t>25.08.2023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97165A-551A-48BC-820A-2B6675CA2424}"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89106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A134751-44B8-473A-AB95-34229A07E5F9}" type="datetime1">
              <a:rPr lang="ru-RU" smtClean="0"/>
              <a:t>25.08.2023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1790067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6B62AB1-C6EB-42E0-9BD8-F01A7C2D959D}" type="datetime1">
              <a:rPr lang="ru-RU" smtClean="0"/>
              <a:t>25.08.2023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3665655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54DC11E-9A2F-46AC-9015-FF4B19CE04C8}" type="datetime1">
              <a:rPr lang="ru-RU" smtClean="0"/>
              <a:t>25.08.2023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2941177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EA91109-0AD5-4AEC-945A-6E40C5DB45BD}" type="datetime1">
              <a:rPr lang="ru-RU" smtClean="0"/>
              <a:t>25.08.2023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222510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66A14D-7048-4A17-93F2-3E5B6E52F014}" type="datetime1">
              <a:rPr lang="ru-RU" smtClean="0"/>
              <a:t>25.08.2023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1402141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3D2FD36-0540-4856-BA5F-38C134CD9231}" type="datetime1">
              <a:rPr lang="ru-RU" smtClean="0"/>
              <a:t>25.08.2023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3552561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47FD388-8E6D-46AE-86F2-603FE7860D24}" type="datetime1">
              <a:rPr lang="ru-RU" smtClean="0"/>
              <a:t>25.08.2023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306755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C0B2E40-41A8-43FA-AFE3-E94BDF8AB422}" type="datetime1">
              <a:rPr lang="ru-RU" smtClean="0"/>
              <a:t>25.08.2023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62654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F9C6C-2F63-4203-B36D-CFCC07CC6B8C}" type="datetime1">
              <a:rPr lang="ru-RU" smtClean="0"/>
              <a:t>25.08.2023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1501095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487A894-5C19-4B52-B054-417B079689B2}" type="datetime1">
              <a:rPr lang="ru-RU" smtClean="0"/>
              <a:t>25.08.2023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129773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A10ED99-B788-4FAC-819B-CCB41ADC4D49}" type="datetime1">
              <a:rPr lang="ru-RU" smtClean="0"/>
              <a:t>25.08.2023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1193980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6D24EB-0D52-434D-8DCD-F15348342010}" type="datetime1">
              <a:rPr lang="ru-RU" smtClean="0"/>
              <a:t>25.08.2023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897165A-551A-48BC-820A-2B6675CA2424}" type="slidenum">
              <a:rPr lang="ru-RU" smtClean="0"/>
              <a:t>‹#›</a:t>
            </a:fld>
            <a:endParaRPr lang="ru-RU"/>
          </a:p>
        </p:txBody>
      </p:sp>
    </p:spTree>
    <p:extLst>
      <p:ext uri="{BB962C8B-B14F-4D97-AF65-F5344CB8AC3E}">
        <p14:creationId xmlns:p14="http://schemas.microsoft.com/office/powerpoint/2010/main" val="1197899837"/>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 id="2147484157" r:id="rId14"/>
    <p:sldLayoutId id="2147484158" r:id="rId15"/>
    <p:sldLayoutId id="21474841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3282" y="1662466"/>
            <a:ext cx="11719420" cy="1518406"/>
          </a:xfrm>
        </p:spPr>
        <p:txBody>
          <a:bodyPr>
            <a:normAutofit/>
          </a:bodyPr>
          <a:lstStyle/>
          <a:p>
            <a:pPr algn="ctr"/>
            <a:r>
              <a:rPr lang="ru-RU" sz="5400" b="1" dirty="0" smtClean="0">
                <a:solidFill>
                  <a:schemeClr val="tx1"/>
                </a:solidFill>
                <a:latin typeface="Times New Roman" panose="02020603050405020304" pitchFamily="18" charset="0"/>
                <a:cs typeface="Times New Roman" panose="02020603050405020304" pitchFamily="18" charset="0"/>
              </a:rPr>
              <a:t>Отчет</a:t>
            </a:r>
            <a:r>
              <a:rPr lang="ru-RU" sz="2800" b="1" dirty="0">
                <a:solidFill>
                  <a:schemeClr val="tx1"/>
                </a:solidFill>
                <a:latin typeface="Times New Roman" panose="02020603050405020304" pitchFamily="18" charset="0"/>
                <a:cs typeface="Times New Roman" panose="02020603050405020304" pitchFamily="18" charset="0"/>
              </a:rPr>
              <a:t/>
            </a:r>
            <a:br>
              <a:rPr lang="ru-RU" sz="2800" b="1" dirty="0">
                <a:solidFill>
                  <a:schemeClr val="tx1"/>
                </a:solidFill>
                <a:latin typeface="Times New Roman" panose="02020603050405020304" pitchFamily="18" charset="0"/>
                <a:cs typeface="Times New Roman" panose="02020603050405020304" pitchFamily="18" charset="0"/>
              </a:rPr>
            </a:br>
            <a:r>
              <a:rPr lang="ru-RU" sz="2400" b="1" dirty="0" smtClean="0">
                <a:solidFill>
                  <a:schemeClr val="tx1"/>
                </a:solidFill>
                <a:latin typeface="Times New Roman" panose="02020603050405020304" pitchFamily="18" charset="0"/>
                <a:cs typeface="Times New Roman" panose="02020603050405020304" pitchFamily="18" charset="0"/>
              </a:rPr>
              <a:t>о результатах контрольного мероприятия</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039091" y="3374966"/>
            <a:ext cx="9676014" cy="2518757"/>
          </a:xfrm>
        </p:spPr>
        <p:txBody>
          <a:bodyPr>
            <a:noAutofit/>
          </a:bodyPr>
          <a:lstStyle/>
          <a:p>
            <a:pPr algn="ctr">
              <a:lnSpc>
                <a:spcPct val="107000"/>
              </a:lnSpc>
            </a:pPr>
            <a:r>
              <a:rPr lang="ru-RU"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«Выборочная проверка</a:t>
            </a:r>
            <a:r>
              <a:rPr 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соблюдения цели, порядка и условий предоставления из бюджета Петропавловск-Камчатского городского округа субсидий юридическим лицам, индивидуальным предпринимателям, некоммерческим организациям, предоставляющим услуги в сфере дошкольного образования и (или) осуществляющим присмотр и уход за детьми»</a:t>
            </a:r>
            <a:endParaRPr lang="ru-RU"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r>
              <a:rPr lang="ru-RU" b="1" dirty="0" smtClean="0">
                <a:solidFill>
                  <a:schemeClr val="tx1"/>
                </a:solidFill>
                <a:latin typeface="Times New Roman" panose="02020603050405020304" pitchFamily="18" charset="0"/>
                <a:ea typeface="Calibri" panose="020F0502020204030204" pitchFamily="34" charset="0"/>
              </a:rPr>
              <a:t>в </a:t>
            </a:r>
            <a:r>
              <a:rPr lang="ru-RU" b="1" dirty="0">
                <a:solidFill>
                  <a:schemeClr val="tx1"/>
                </a:solidFill>
                <a:latin typeface="Times New Roman" panose="02020603050405020304" pitchFamily="18" charset="0"/>
                <a:ea typeface="Calibri" panose="020F0502020204030204" pitchFamily="34" charset="0"/>
              </a:rPr>
              <a:t>Управлении </a:t>
            </a:r>
            <a:r>
              <a:rPr lang="ru-RU" b="1" dirty="0" smtClean="0">
                <a:solidFill>
                  <a:schemeClr val="tx1"/>
                </a:solidFill>
                <a:latin typeface="Times New Roman" panose="02020603050405020304" pitchFamily="18" charset="0"/>
                <a:ea typeface="Calibri" panose="020F0502020204030204" pitchFamily="34" charset="0"/>
              </a:rPr>
              <a:t>образования администрации </a:t>
            </a:r>
            <a:r>
              <a:rPr lang="ru-RU" b="1" dirty="0">
                <a:solidFill>
                  <a:schemeClr val="tx1"/>
                </a:solidFill>
                <a:latin typeface="Times New Roman" panose="02020603050405020304" pitchFamily="18" charset="0"/>
                <a:ea typeface="Calibri" panose="020F0502020204030204" pitchFamily="34" charset="0"/>
              </a:rPr>
              <a:t>Петропавловск-Камчатского </a:t>
            </a:r>
            <a:endParaRPr lang="ru-RU" b="1" dirty="0" smtClean="0">
              <a:solidFill>
                <a:schemeClr val="tx1"/>
              </a:solidFill>
              <a:latin typeface="Times New Roman" panose="02020603050405020304" pitchFamily="18" charset="0"/>
              <a:ea typeface="Calibri" panose="020F0502020204030204" pitchFamily="34" charset="0"/>
            </a:endParaRPr>
          </a:p>
          <a:p>
            <a:pPr algn="ctr"/>
            <a:r>
              <a:rPr lang="ru-RU" b="1" dirty="0" smtClean="0">
                <a:solidFill>
                  <a:schemeClr val="tx1"/>
                </a:solidFill>
                <a:latin typeface="Times New Roman" panose="02020603050405020304" pitchFamily="18" charset="0"/>
                <a:ea typeface="Calibri" panose="020F0502020204030204" pitchFamily="34" charset="0"/>
              </a:rPr>
              <a:t>городского </a:t>
            </a:r>
            <a:r>
              <a:rPr lang="ru-RU" b="1" dirty="0">
                <a:solidFill>
                  <a:schemeClr val="tx1"/>
                </a:solidFill>
                <a:latin typeface="Times New Roman" panose="02020603050405020304" pitchFamily="18" charset="0"/>
                <a:ea typeface="Calibri" panose="020F0502020204030204" pitchFamily="34" charset="0"/>
              </a:rPr>
              <a:t>округа</a:t>
            </a:r>
          </a:p>
          <a:p>
            <a:pPr algn="ctr"/>
            <a:r>
              <a:rPr lang="ru-RU" sz="1800" b="1" dirty="0" smtClean="0">
                <a:solidFill>
                  <a:schemeClr val="tx1"/>
                </a:solidFill>
                <a:latin typeface="Times New Roman" panose="02020603050405020304" pitchFamily="18" charset="0"/>
                <a:cs typeface="Times New Roman" panose="02020603050405020304" pitchFamily="18" charset="0"/>
              </a:rPr>
              <a:t>за 2022 год (иные периоды)</a:t>
            </a:r>
            <a:endParaRPr lang="ru-RU" sz="1800" b="1" dirty="0">
              <a:solidFill>
                <a:schemeClr val="tx1"/>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stretch>
            <a:fillRect/>
          </a:stretch>
        </p:blipFill>
        <p:spPr>
          <a:xfrm>
            <a:off x="5318120" y="355689"/>
            <a:ext cx="1359517" cy="1306777"/>
          </a:xfrm>
          <a:prstGeom prst="ellipse">
            <a:avLst/>
          </a:prstGeom>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02485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6330" y="337352"/>
            <a:ext cx="11540972" cy="6520648"/>
          </a:xfrm>
        </p:spPr>
        <p:txBody>
          <a:bodyPr>
            <a:normAutofit/>
          </a:bodyPr>
          <a:lstStyle/>
          <a:p>
            <a:pPr marL="628650" indent="-285750" algn="just">
              <a:lnSpc>
                <a:spcPct val="127000"/>
              </a:lnSpc>
              <a:buFontTx/>
              <a:buChar char="-"/>
            </a:pPr>
            <a:endParaRPr lang="ru-RU" sz="19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46800" indent="0" algn="just">
              <a:buNone/>
            </a:pPr>
            <a:endParaRPr lang="ru-RU" sz="2400" u="sng" dirty="0" smtClean="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sz="8800" dirty="0" smtClean="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sz="8800" dirty="0" smtClean="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dirty="0" smtClean="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dirty="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dirty="0">
              <a:solidFill>
                <a:schemeClr val="tx1"/>
              </a:solidFill>
              <a:latin typeface="Times New Roman" panose="02020603050405020304" pitchFamily="18" charset="0"/>
              <a:cs typeface="Times New Roman" panose="02020603050405020304" pitchFamily="18" charset="0"/>
            </a:endParaRPr>
          </a:p>
          <a:p>
            <a:pPr marL="46800" indent="0" algn="just">
              <a:buNone/>
            </a:pPr>
            <a:r>
              <a:rPr lang="ru-RU" dirty="0" smtClean="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a:p>
            <a:pPr marL="331470" indent="-285750" algn="just">
              <a:buFont typeface="Wingdings" panose="05000000000000000000" pitchFamily="2" charset="2"/>
              <a:buChar char="Ø"/>
            </a:pPr>
            <a:endParaRPr lang="ru-RU" dirty="0">
              <a:solidFill>
                <a:schemeClr val="tx1"/>
              </a:solidFill>
            </a:endParaRPr>
          </a:p>
        </p:txBody>
      </p:sp>
      <p:sp>
        <p:nvSpPr>
          <p:cNvPr id="4" name="Номер слайда 3"/>
          <p:cNvSpPr>
            <a:spLocks noGrp="1"/>
          </p:cNvSpPr>
          <p:nvPr>
            <p:ph type="sldNum" sz="quarter" idx="12"/>
          </p:nvPr>
        </p:nvSpPr>
        <p:spPr>
          <a:xfrm>
            <a:off x="11249638" y="5931017"/>
            <a:ext cx="696285" cy="926983"/>
          </a:xfrm>
        </p:spPr>
        <p:txBody>
          <a:bodyPr/>
          <a:lstStyle/>
          <a:p>
            <a:fld id="{A897165A-551A-48BC-820A-2B6675CA2424}" type="slidenum">
              <a:rPr lang="ru-RU" sz="3600" b="1"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fld>
            <a:endParaRPr lang="ru-RU" sz="36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Прямоугольник 1"/>
          <p:cNvSpPr/>
          <p:nvPr/>
        </p:nvSpPr>
        <p:spPr>
          <a:xfrm>
            <a:off x="405274" y="231715"/>
            <a:ext cx="11540972" cy="1264962"/>
          </a:xfrm>
          <a:prstGeom prst="rect">
            <a:avLst/>
          </a:prstGeom>
        </p:spPr>
        <p:txBody>
          <a:bodyPr wrap="square">
            <a:spAutoFit/>
          </a:bodyPr>
          <a:lstStyle/>
          <a:p>
            <a:pPr algn="just">
              <a:lnSpc>
                <a:spcPct val="127000"/>
              </a:lnSpc>
              <a:spcBef>
                <a:spcPts val="1000"/>
              </a:spcBef>
              <a:buClr>
                <a:schemeClr val="accent1"/>
              </a:buClr>
              <a:buSzPct val="80000"/>
            </a:pPr>
            <a:r>
              <a:rPr lang="ru-RU" sz="2000" dirty="0">
                <a:solidFill>
                  <a:schemeClr val="tx1">
                    <a:lumMod val="75000"/>
                    <a:lumOff val="25000"/>
                  </a:schemeClr>
                </a:solidFill>
                <a:latin typeface="Times New Roman" panose="02020603050405020304" pitchFamily="18" charset="0"/>
              </a:rPr>
              <a:t>	</a:t>
            </a:r>
            <a:r>
              <a:rPr lang="ru-RU" sz="2000" dirty="0" smtClean="0">
                <a:latin typeface="Times New Roman" panose="02020603050405020304" pitchFamily="18" charset="0"/>
              </a:rPr>
              <a:t>В </a:t>
            </a:r>
            <a:r>
              <a:rPr lang="ru-RU" sz="2000" dirty="0">
                <a:latin typeface="Times New Roman" panose="02020603050405020304" pitchFamily="18" charset="0"/>
              </a:rPr>
              <a:t>проверяемом периоде субсидии из бюджета городского округа получили 8 дошкольных частных организаций (из них два получателя одновременно получили субсидии на возмещение недополученных доходов и в целях возмещения затрат на содержание детей):</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708" y="2276344"/>
            <a:ext cx="3490134" cy="3564836"/>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7843" y="3177549"/>
            <a:ext cx="3975652" cy="3564837"/>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496" y="2219068"/>
            <a:ext cx="4598504" cy="3564838"/>
          </a:xfrm>
          <a:prstGeom prst="rect">
            <a:avLst/>
          </a:prstGeom>
        </p:spPr>
      </p:pic>
    </p:spTree>
    <p:extLst>
      <p:ext uri="{BB962C8B-B14F-4D97-AF65-F5344CB8AC3E}">
        <p14:creationId xmlns:p14="http://schemas.microsoft.com/office/powerpoint/2010/main" val="2808852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89720" y="1194350"/>
            <a:ext cx="10753725" cy="5663650"/>
          </a:xfrm>
        </p:spPr>
        <p:txBody>
          <a:bodyPr>
            <a:normAutofit/>
          </a:bodyPr>
          <a:lstStyle/>
          <a:p>
            <a:pPr marL="46800" indent="0" algn="just">
              <a:buNone/>
            </a:pP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a:p>
            <a:pPr indent="0" algn="just">
              <a:lnSpc>
                <a:spcPct val="107000"/>
              </a:lnSpc>
              <a:buNone/>
            </a:pPr>
            <a:endParaRPr lang="ru-RU"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628650" indent="-285750" algn="just">
              <a:lnSpc>
                <a:spcPct val="107000"/>
              </a:lnSpc>
              <a:buFontTx/>
              <a:buChar char="-"/>
            </a:pPr>
            <a:endPar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628650" indent="-285750" algn="just">
              <a:lnSpc>
                <a:spcPct val="107000"/>
              </a:lnSpc>
              <a:buFontTx/>
              <a:buChar char="-"/>
            </a:pPr>
            <a:endPar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45720" indent="0" algn="just">
              <a:buNone/>
            </a:pPr>
            <a:endParaRPr lang="ru-RU" sz="2800" dirty="0" smtClean="0">
              <a:latin typeface="Calibri" panose="020F0502020204030204" pitchFamily="34" charset="0"/>
              <a:cs typeface="Calibri" panose="020F0502020204030204" pitchFamily="34" charset="0"/>
            </a:endParaRPr>
          </a:p>
          <a:p>
            <a:pPr marL="45720" indent="0">
              <a:buNone/>
            </a:pPr>
            <a:endParaRPr lang="ru-RU" sz="2500" dirty="0" smtClean="0">
              <a:latin typeface="Calibri" panose="020F0502020204030204" pitchFamily="34" charset="0"/>
              <a:cs typeface="Calibri" panose="020F0502020204030204" pitchFamily="34" charset="0"/>
            </a:endParaRPr>
          </a:p>
          <a:p>
            <a:endParaRPr lang="ru-RU" dirty="0"/>
          </a:p>
        </p:txBody>
      </p:sp>
      <p:sp>
        <p:nvSpPr>
          <p:cNvPr id="6" name="Номер слайда 1"/>
          <p:cNvSpPr>
            <a:spLocks noGrp="1"/>
          </p:cNvSpPr>
          <p:nvPr>
            <p:ph type="sldNum" sz="quarter" idx="12"/>
          </p:nvPr>
        </p:nvSpPr>
        <p:spPr>
          <a:xfrm>
            <a:off x="9274973" y="5816321"/>
            <a:ext cx="2680003" cy="1041679"/>
          </a:xfrm>
        </p:spPr>
        <p:txBody>
          <a:bodyPr/>
          <a:lstStyle/>
          <a:p>
            <a:r>
              <a:rPr lang="ru-RU" sz="3600" b="1" dirty="0" smtClean="0">
                <a:solidFill>
                  <a:schemeClr val="accent1">
                    <a:lumMod val="50000"/>
                  </a:schemeClr>
                </a:solidFill>
                <a:effectLst>
                  <a:outerShdw blurRad="38100" dist="38100" dir="2700000" algn="tl">
                    <a:srgbClr val="000000">
                      <a:alpha val="43137"/>
                    </a:srgbClr>
                  </a:outerShdw>
                </a:effectLst>
              </a:rPr>
              <a:t>12</a:t>
            </a:r>
            <a:endParaRPr lang="ru-RU" sz="3600" b="1" dirty="0">
              <a:solidFill>
                <a:schemeClr val="accent1">
                  <a:lumMod val="50000"/>
                </a:schemeClr>
              </a:solidFill>
              <a:effectLst>
                <a:outerShdw blurRad="38100" dist="38100" dir="2700000" algn="tl">
                  <a:srgbClr val="000000">
                    <a:alpha val="43137"/>
                  </a:srgbClr>
                </a:outerShdw>
              </a:effectLst>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76550" cy="3458817"/>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6550" y="-1"/>
            <a:ext cx="3393385" cy="3458817"/>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7413" y="1"/>
            <a:ext cx="3009072" cy="3458816"/>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6761" y="-1"/>
            <a:ext cx="3355240" cy="3458817"/>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458816"/>
            <a:ext cx="2815551" cy="3399184"/>
          </a:xfrm>
          <a:prstGeom prst="rect">
            <a:avLst/>
          </a:prstGeom>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4321" y="3458816"/>
            <a:ext cx="3485322" cy="3399184"/>
          </a:xfrm>
          <a:prstGeom prst="rect">
            <a:avLst/>
          </a:prstGeom>
        </p:spPr>
      </p:pic>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37414" y="3458815"/>
            <a:ext cx="3009072" cy="3399185"/>
          </a:xfrm>
          <a:prstGeom prst="rect">
            <a:avLst/>
          </a:prstGeom>
        </p:spPr>
      </p:pic>
      <p:pic>
        <p:nvPicPr>
          <p:cNvPr id="11" name="Рисунок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6193" y="3458814"/>
            <a:ext cx="3065807" cy="3399186"/>
          </a:xfrm>
          <a:prstGeom prst="rect">
            <a:avLst/>
          </a:prstGeom>
        </p:spPr>
      </p:pic>
    </p:spTree>
    <p:extLst>
      <p:ext uri="{BB962C8B-B14F-4D97-AF65-F5344CB8AC3E}">
        <p14:creationId xmlns:p14="http://schemas.microsoft.com/office/powerpoint/2010/main" val="779116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5514" y="1738939"/>
            <a:ext cx="11540972" cy="4736676"/>
          </a:xfrm>
        </p:spPr>
        <p:txBody>
          <a:bodyPr>
            <a:normAutofit fontScale="25000" lnSpcReduction="20000"/>
          </a:bodyPr>
          <a:lstStyle/>
          <a:p>
            <a:pPr marL="46800" indent="0" algn="just">
              <a:buNone/>
            </a:pPr>
            <a:r>
              <a:rPr lang="ru-RU" sz="8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000" u="sng" dirty="0">
                <a:solidFill>
                  <a:schemeClr val="tx1"/>
                </a:solidFill>
                <a:latin typeface="Times New Roman" panose="02020603050405020304" pitchFamily="18" charset="0"/>
                <a:cs typeface="Times New Roman" panose="02020603050405020304" pitchFamily="18" charset="0"/>
              </a:rPr>
              <a:t>Выводы</a:t>
            </a:r>
            <a:r>
              <a:rPr lang="ru-RU" sz="8000" u="sng" dirty="0" smtClean="0">
                <a:solidFill>
                  <a:schemeClr val="tx1"/>
                </a:solidFill>
                <a:latin typeface="Times New Roman" panose="02020603050405020304" pitchFamily="18" charset="0"/>
                <a:cs typeface="Times New Roman" panose="02020603050405020304" pitchFamily="18" charset="0"/>
              </a:rPr>
              <a:t>:</a:t>
            </a:r>
          </a:p>
          <a:p>
            <a:pPr marL="285750" indent="-285750" algn="just" defTabSz="914400">
              <a:lnSpc>
                <a:spcPct val="147000"/>
              </a:lnSpc>
              <a:buFont typeface="Wingdings" panose="05000000000000000000" pitchFamily="2" charset="2"/>
              <a:buChar char="Ø"/>
              <a:tabLst>
                <a:tab pos="450215" algn="l"/>
              </a:tabLst>
            </a:pPr>
            <a:r>
              <a:rPr lang="ru-RU" sz="8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ru-RU" sz="8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Проверкой соответствия получателей субсидий критериям отбора нарушений не установлено.</a:t>
            </a:r>
          </a:p>
          <a:p>
            <a:pPr marL="285750" indent="-285750" algn="just" defTabSz="914400">
              <a:lnSpc>
                <a:spcPct val="147000"/>
              </a:lnSpc>
              <a:buFont typeface="Wingdings" panose="05000000000000000000" pitchFamily="2" charset="2"/>
              <a:buChar char="Ø"/>
              <a:tabLst>
                <a:tab pos="450215" algn="l"/>
              </a:tabLst>
            </a:pPr>
            <a:r>
              <a:rPr lang="ru-RU" sz="8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8000" dirty="0">
                <a:solidFill>
                  <a:schemeClr val="tx1">
                    <a:lumMod val="95000"/>
                    <a:lumOff val="5000"/>
                  </a:schemeClr>
                </a:solidFill>
                <a:latin typeface="Times New Roman" panose="02020603050405020304" pitchFamily="18" charset="0"/>
                <a:cs typeface="Times New Roman" panose="02020603050405020304" pitchFamily="18" charset="0"/>
              </a:rPr>
              <a:t>В проверяемом периоде Управлением образования заключено 37 соглашений о предоставлении субсидии с 3 дошкольными частными организациями, осуществляющими образовательную деятельность на общую сумму 21 274 419,10 рублей.</a:t>
            </a:r>
          </a:p>
          <a:p>
            <a:pPr marL="285750" indent="-285750" algn="just" defTabSz="914400">
              <a:lnSpc>
                <a:spcPct val="147000"/>
              </a:lnSpc>
              <a:buFont typeface="Wingdings" panose="05000000000000000000" pitchFamily="2" charset="2"/>
              <a:buChar char="Ø"/>
              <a:tabLst>
                <a:tab pos="450215" algn="l"/>
              </a:tabLst>
            </a:pPr>
            <a:r>
              <a:rPr lang="ru-RU" sz="8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8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 рамках данного контрольного мероприятия произведена выборочная проверка правильности расчета размера субсидий. </a:t>
            </a:r>
          </a:p>
          <a:p>
            <a:pPr marL="0" indent="0" algn="just" defTabSz="914400">
              <a:lnSpc>
                <a:spcPct val="147000"/>
              </a:lnSpc>
              <a:buNone/>
              <a:tabLst>
                <a:tab pos="450215" algn="l"/>
              </a:tabLst>
            </a:pPr>
            <a:r>
              <a:rPr lang="ru-RU" sz="8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В </a:t>
            </a:r>
            <a:r>
              <a:rPr lang="ru-RU" sz="8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результате сверки расчета субсидии за октябрь 2022 года по получателю Общество с ограниченной ответственностью «Негосударственная дошкольная образовательная организация «Маленькая страна» </a:t>
            </a:r>
            <a:r>
              <a:rPr lang="ru-RU" sz="8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выявлена </a:t>
            </a:r>
            <a:r>
              <a:rPr lang="ru-RU" sz="8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арифметическая ошибка в сумме 2 667,26 </a:t>
            </a:r>
            <a:r>
              <a:rPr lang="ru-RU" sz="8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рублей, </a:t>
            </a:r>
            <a:r>
              <a:rPr lang="ru-RU" sz="8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что привело к необоснованному перечислению субсидии.</a:t>
            </a:r>
          </a:p>
          <a:p>
            <a:pPr marL="0" indent="0">
              <a:buNone/>
            </a:pPr>
            <a:endParaRPr lang="ru-RU" sz="80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None/>
            </a:pPr>
            <a:r>
              <a:rPr lang="ru-RU" sz="80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ru-RU" sz="19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46800" indent="0" algn="just">
              <a:buNone/>
            </a:pPr>
            <a:endParaRPr lang="ru-RU" sz="2400" u="sng" dirty="0" smtClean="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sz="8800" dirty="0" smtClean="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sz="8800" dirty="0" smtClean="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dirty="0" smtClean="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dirty="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dirty="0">
              <a:solidFill>
                <a:schemeClr val="tx1"/>
              </a:solidFill>
              <a:latin typeface="Times New Roman" panose="02020603050405020304" pitchFamily="18" charset="0"/>
              <a:cs typeface="Times New Roman" panose="02020603050405020304" pitchFamily="18" charset="0"/>
            </a:endParaRPr>
          </a:p>
          <a:p>
            <a:pPr marL="46800" indent="0" algn="just">
              <a:buNone/>
            </a:pPr>
            <a:r>
              <a:rPr lang="ru-RU" dirty="0" smtClean="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a:p>
            <a:pPr marL="331470" indent="-285750" algn="just">
              <a:buFont typeface="Wingdings" panose="05000000000000000000" pitchFamily="2" charset="2"/>
              <a:buChar char="Ø"/>
            </a:pPr>
            <a:endParaRPr lang="ru-RU" dirty="0">
              <a:solidFill>
                <a:schemeClr val="tx1"/>
              </a:solidFill>
            </a:endParaRPr>
          </a:p>
        </p:txBody>
      </p:sp>
      <p:sp>
        <p:nvSpPr>
          <p:cNvPr id="4" name="Номер слайда 3"/>
          <p:cNvSpPr>
            <a:spLocks noGrp="1"/>
          </p:cNvSpPr>
          <p:nvPr>
            <p:ph type="sldNum" sz="quarter" idx="12"/>
          </p:nvPr>
        </p:nvSpPr>
        <p:spPr>
          <a:xfrm>
            <a:off x="11249638" y="5931017"/>
            <a:ext cx="696285" cy="926983"/>
          </a:xfrm>
        </p:spPr>
        <p:txBody>
          <a:bodyPr/>
          <a:lstStyle/>
          <a:p>
            <a:fld id="{A897165A-551A-48BC-820A-2B6675CA2424}" type="slidenum">
              <a:rPr lang="ru-RU" sz="3600" b="1"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fld>
            <a:endParaRPr lang="ru-RU" sz="36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Прямоугольник 1"/>
          <p:cNvSpPr/>
          <p:nvPr/>
        </p:nvSpPr>
        <p:spPr>
          <a:xfrm>
            <a:off x="0" y="0"/>
            <a:ext cx="12192000" cy="1738938"/>
          </a:xfrm>
          <a:prstGeom prst="rect">
            <a:avLst/>
          </a:prstGeom>
        </p:spPr>
        <p:txBody>
          <a:bodyPr wrap="square">
            <a:spAutoFit/>
          </a:bodyPr>
          <a:lstStyle/>
          <a:p>
            <a:pPr indent="449580" algn="just">
              <a:lnSpc>
                <a:spcPct val="107000"/>
              </a:lnSpc>
              <a:spcAft>
                <a:spcPts val="800"/>
              </a:spcAft>
            </a:pPr>
            <a:r>
              <a:rPr lang="ru-RU" sz="2000" b="1" dirty="0">
                <a:solidFill>
                  <a:srgbClr val="292929"/>
                </a:solidFill>
                <a:latin typeface="Times New Roman" panose="02020603050405020304" pitchFamily="18" charset="0"/>
                <a:ea typeface="Calibri" panose="020F0502020204030204" pitchFamily="34" charset="0"/>
                <a:cs typeface="Times New Roman" panose="02020603050405020304" pitchFamily="18" charset="0"/>
              </a:rPr>
              <a:t>3. </a:t>
            </a: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Выборочной проверкой </a:t>
            </a:r>
            <a:r>
              <a:rPr lang="ru-RU" sz="2000" b="1" dirty="0">
                <a:latin typeface="Times New Roman" panose="02020603050405020304" pitchFamily="18" charset="0"/>
                <a:ea typeface="Calibri" panose="020F0502020204030204" pitchFamily="34" charset="0"/>
                <a:cs typeface="Times New Roman" panose="02020603050405020304" pitchFamily="18" charset="0"/>
              </a:rPr>
              <a:t>соблюдения условий, целей и порядка предоставления из бюджета городского округа субсидий юридическим лицам, индивидуальным предпринимателям, реализующим образовательные программы дошкольного образования, на возмещение недополученных доходов при осуществлении образовательной деятельности по образовательным программам дошкольного образования, присмотру и уходу за </a:t>
            </a: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детьми установлено следующее.</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3764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477" y="1303700"/>
            <a:ext cx="10756004" cy="5142368"/>
          </a:xfrm>
        </p:spPr>
        <p:txBody>
          <a:bodyPr>
            <a:normAutofit/>
          </a:bodyPr>
          <a:lstStyle/>
          <a:p>
            <a:pPr marL="45720" indent="0" algn="just">
              <a:buNone/>
            </a:pPr>
            <a:endParaRPr lang="ru-RU" sz="2000" dirty="0" smtClean="0">
              <a:solidFill>
                <a:schemeClr val="tx1"/>
              </a:solidFill>
              <a:latin typeface="Calibri" panose="020F0502020204030204" pitchFamily="34" charset="0"/>
              <a:cs typeface="Calibri" panose="020F0502020204030204" pitchFamily="34" charset="0"/>
            </a:endParaRPr>
          </a:p>
          <a:p>
            <a:pPr marL="45720" indent="0">
              <a:buNone/>
            </a:pPr>
            <a:endParaRPr lang="ru-RU" sz="2000" dirty="0" smtClean="0">
              <a:solidFill>
                <a:schemeClr val="tx1"/>
              </a:solidFill>
              <a:latin typeface="Calibri" panose="020F0502020204030204" pitchFamily="34" charset="0"/>
              <a:cs typeface="Calibri" panose="020F0502020204030204" pitchFamily="34" charset="0"/>
            </a:endParaRPr>
          </a:p>
        </p:txBody>
      </p:sp>
      <p:sp>
        <p:nvSpPr>
          <p:cNvPr id="4" name="Номер слайда 3"/>
          <p:cNvSpPr>
            <a:spLocks noGrp="1"/>
          </p:cNvSpPr>
          <p:nvPr>
            <p:ph type="sldNum" sz="quarter" idx="12"/>
          </p:nvPr>
        </p:nvSpPr>
        <p:spPr>
          <a:xfrm>
            <a:off x="10271091" y="6223828"/>
            <a:ext cx="1706217" cy="365125"/>
          </a:xfrm>
        </p:spPr>
        <p:txBody>
          <a:bodyPr/>
          <a:lstStyle/>
          <a:p>
            <a:fld id="{A897165A-551A-48BC-820A-2B6675CA2424}" type="slidenum">
              <a:rPr lang="ru-RU" sz="3600" smtClean="0">
                <a:solidFill>
                  <a:schemeClr val="accent1">
                    <a:lumMod val="50000"/>
                  </a:schemeClr>
                </a:solidFill>
                <a:latin typeface="Calibri" panose="020F0502020204030204" pitchFamily="34" charset="0"/>
                <a:cs typeface="Calibri" panose="020F0502020204030204" pitchFamily="34" charset="0"/>
              </a:rPr>
              <a:t>13</a:t>
            </a:fld>
            <a:endParaRPr lang="ru-RU" sz="3600" dirty="0">
              <a:solidFill>
                <a:schemeClr val="accent1">
                  <a:lumMod val="50000"/>
                </a:schemeClr>
              </a:solidFill>
              <a:latin typeface="Calibri" panose="020F0502020204030204" pitchFamily="34" charset="0"/>
              <a:cs typeface="Calibri" panose="020F0502020204030204" pitchFamily="34" charset="0"/>
            </a:endParaRPr>
          </a:p>
        </p:txBody>
      </p:sp>
      <p:sp>
        <p:nvSpPr>
          <p:cNvPr id="8" name="Заголовок 1"/>
          <p:cNvSpPr txBox="1">
            <a:spLocks/>
          </p:cNvSpPr>
          <p:nvPr/>
        </p:nvSpPr>
        <p:spPr>
          <a:xfrm>
            <a:off x="162838" y="125260"/>
            <a:ext cx="12029162" cy="64636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just"/>
            <a:r>
              <a:rPr lang="ru-RU" sz="2800" b="1" dirty="0" smtClean="0">
                <a:solidFill>
                  <a:schemeClr val="tx1"/>
                </a:solidFill>
                <a:latin typeface="Times New Roman" panose="02020603050405020304" pitchFamily="18" charset="0"/>
                <a:cs typeface="Times New Roman" panose="02020603050405020304" pitchFamily="18" charset="0"/>
              </a:rPr>
              <a:t> </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6" name="Объект 2"/>
          <p:cNvSpPr txBox="1">
            <a:spLocks/>
          </p:cNvSpPr>
          <p:nvPr/>
        </p:nvSpPr>
        <p:spPr>
          <a:xfrm>
            <a:off x="1198670" y="2373179"/>
            <a:ext cx="10778638" cy="5772444"/>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just">
              <a:buNone/>
            </a:pPr>
            <a:endParaRPr lang="ru-RU" sz="1800" dirty="0" smtClean="0">
              <a:solidFill>
                <a:schemeClr val="tx1"/>
              </a:solidFill>
              <a:latin typeface="Times New Roman" panose="02020603050405020304" pitchFamily="18" charset="0"/>
              <a:cs typeface="Times New Roman" panose="02020603050405020304" pitchFamily="18" charset="0"/>
            </a:endParaRPr>
          </a:p>
          <a:p>
            <a:pPr marL="45720" indent="0">
              <a:buFont typeface="Corbel" pitchFamily="34" charset="0"/>
              <a:buNone/>
            </a:pPr>
            <a:endParaRPr lang="ru-RU" sz="1800" dirty="0" smtClean="0">
              <a:solidFill>
                <a:schemeClr val="tx1"/>
              </a:solidFill>
              <a:latin typeface="Calibri" panose="020F0502020204030204" pitchFamily="34" charset="0"/>
              <a:cs typeface="Calibri" panose="020F0502020204030204" pitchFamily="34" charset="0"/>
            </a:endParaRPr>
          </a:p>
          <a:p>
            <a:pPr marL="45720" indent="0">
              <a:buFont typeface="Corbel" pitchFamily="34" charset="0"/>
              <a:buNone/>
            </a:pPr>
            <a:endParaRPr lang="ru-RU" sz="1800" dirty="0">
              <a:solidFill>
                <a:schemeClr val="tx1"/>
              </a:solidFill>
              <a:latin typeface="Calibri" panose="020F0502020204030204" pitchFamily="34" charset="0"/>
              <a:cs typeface="Calibri" panose="020F0502020204030204" pitchFamily="34" charset="0"/>
            </a:endParaRPr>
          </a:p>
        </p:txBody>
      </p:sp>
      <p:sp>
        <p:nvSpPr>
          <p:cNvPr id="2" name="Прямоугольник 1"/>
          <p:cNvSpPr/>
          <p:nvPr/>
        </p:nvSpPr>
        <p:spPr>
          <a:xfrm>
            <a:off x="0" y="1"/>
            <a:ext cx="12192000" cy="7053021"/>
          </a:xfrm>
          <a:prstGeom prst="rect">
            <a:avLst/>
          </a:prstGeom>
        </p:spPr>
        <p:txBody>
          <a:bodyPr wrap="square">
            <a:spAutoFit/>
          </a:bodyPr>
          <a:lstStyle/>
          <a:p>
            <a:pPr indent="449580" algn="just">
              <a:spcAft>
                <a:spcPts val="0"/>
              </a:spcAft>
            </a:pPr>
            <a:r>
              <a:rPr lang="ru-RU" sz="2000" b="1" dirty="0">
                <a:latin typeface="Times New Roman" panose="02020603050405020304" pitchFamily="18" charset="0"/>
              </a:rPr>
              <a:t>4. </a:t>
            </a:r>
            <a:r>
              <a:rPr lang="ru-RU" sz="2000" b="1" dirty="0" smtClean="0">
                <a:latin typeface="Times New Roman" panose="02020603050405020304" pitchFamily="18" charset="0"/>
              </a:rPr>
              <a:t>Выборочной проверкой </a:t>
            </a:r>
            <a:r>
              <a:rPr lang="ru-RU" sz="2000" b="1" dirty="0">
                <a:latin typeface="Times New Roman" panose="02020603050405020304" pitchFamily="18" charset="0"/>
              </a:rPr>
              <a:t>соблюдения условий, целей и порядка предоставления субсидий в целях возмещения затрат на содержание детей юридическим лицам, индивидуальным предпринимателям, предоставляющим услуги в сфере дошкольного образования и (или) осуществляющим дневной уход за </a:t>
            </a:r>
            <a:r>
              <a:rPr lang="ru-RU" sz="2000" b="1" dirty="0" smtClean="0">
                <a:latin typeface="Times New Roman" panose="02020603050405020304" pitchFamily="18" charset="0"/>
              </a:rPr>
              <a:t>детьми установлено следующее.</a:t>
            </a:r>
            <a:endParaRPr lang="ru-RU" sz="2000" dirty="0"/>
          </a:p>
          <a:p>
            <a:pPr indent="450000" algn="just">
              <a:lnSpc>
                <a:spcPct val="107000"/>
              </a:lnSpc>
              <a:spcAft>
                <a:spcPts val="0"/>
              </a:spcAft>
            </a:pPr>
            <a:r>
              <a:rPr lang="ru-RU" sz="2000" b="1" dirty="0">
                <a:latin typeface="Times New Roman" panose="02020603050405020304" pitchFamily="18" charset="0"/>
              </a:rPr>
              <a:t> </a:t>
            </a:r>
            <a:endParaRPr lang="ru-RU" sz="2000" b="1" dirty="0" smtClean="0">
              <a:latin typeface="Times New Roman" panose="02020603050405020304" pitchFamily="18" charset="0"/>
            </a:endParaRPr>
          </a:p>
          <a:p>
            <a:pPr indent="450000" algn="just">
              <a:lnSpc>
                <a:spcPct val="107000"/>
              </a:lnSpc>
              <a:spcAft>
                <a:spcPts val="0"/>
              </a:spcAft>
            </a:pPr>
            <a:r>
              <a:rPr lang="ru-RU" sz="2000" u="sng" dirty="0">
                <a:latin typeface="Times New Roman" panose="02020603050405020304" pitchFamily="18" charset="0"/>
                <a:cs typeface="Times New Roman" panose="02020603050405020304" pitchFamily="18" charset="0"/>
              </a:rPr>
              <a:t>Выводы: </a:t>
            </a:r>
            <a:endParaRPr lang="ru-RU" sz="2000" u="sng" dirty="0" smtClean="0">
              <a:latin typeface="Times New Roman" panose="02020603050405020304" pitchFamily="18" charset="0"/>
              <a:cs typeface="Times New Roman" panose="02020603050405020304" pitchFamily="18" charset="0"/>
            </a:endParaRPr>
          </a:p>
          <a:p>
            <a:pPr marL="285750" indent="-285750" algn="just">
              <a:lnSpc>
                <a:spcPct val="127000"/>
              </a:lnSpc>
              <a:spcBef>
                <a:spcPts val="1000"/>
              </a:spcBef>
              <a:buClr>
                <a:schemeClr val="accent1"/>
              </a:buClr>
              <a:buSzPct val="80000"/>
              <a:buFont typeface="Wingdings" panose="05000000000000000000" pitchFamily="2" charset="2"/>
              <a:buChar char="Ø"/>
              <a:tabLst>
                <a:tab pos="540385" algn="l"/>
              </a:tabLs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Проверкой соответствия получателей субсидий критериям отбора нарушений не установлено</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lnSpc>
                <a:spcPct val="127000"/>
              </a:lnSpc>
              <a:spcBef>
                <a:spcPts val="1000"/>
              </a:spcBef>
              <a:buClr>
                <a:schemeClr val="accent1"/>
              </a:buClr>
              <a:buSzPct val="80000"/>
              <a:buFont typeface="Wingdings" panose="05000000000000000000" pitchFamily="2" charset="2"/>
              <a:buChar char="Ø"/>
              <a:tabLst>
                <a:tab pos="540385" algn="l"/>
              </a:tabLs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В проверяемом </a:t>
            </a:r>
            <a:r>
              <a:rPr lang="ru-RU" sz="2000" dirty="0">
                <a:latin typeface="Times New Roman" panose="02020603050405020304" pitchFamily="18" charset="0"/>
                <a:ea typeface="Calibri" panose="020F0502020204030204" pitchFamily="34" charset="0"/>
                <a:cs typeface="Times New Roman" panose="02020603050405020304" pitchFamily="18" charset="0"/>
              </a:rPr>
              <a:t>периоде Управлением образования заключено 99 соглашений о предоставлении субсидии с 7 частными дошкольными организациями на общую сумму 7 868 967,28 рублей. </a:t>
            </a:r>
            <a:endParaRPr lang="ru-RU"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27000"/>
              </a:lnSpc>
              <a:spcBef>
                <a:spcPts val="1000"/>
              </a:spcBef>
              <a:buClr>
                <a:schemeClr val="accent1"/>
              </a:buClr>
              <a:buSzPct val="80000"/>
              <a:buFont typeface="Wingdings" panose="05000000000000000000" pitchFamily="2" charset="2"/>
              <a:buChar char="Ø"/>
              <a:tabLst>
                <a:tab pos="540385" algn="l"/>
              </a:tabLs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В ходе </a:t>
            </a:r>
            <a:r>
              <a:rPr lang="ru-RU" sz="2000" dirty="0">
                <a:latin typeface="Times New Roman" panose="02020603050405020304" pitchFamily="18" charset="0"/>
                <a:ea typeface="Calibri" panose="020F0502020204030204" pitchFamily="34" charset="0"/>
                <a:cs typeface="Times New Roman" panose="02020603050405020304" pitchFamily="18" charset="0"/>
              </a:rPr>
              <a:t>контрольного мероприятия установлено несвоевременное обращение получателей субсидии с заявлением о заключения соглашений, что нарушает пункт 2.3 Постановления № 1320</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lnSpc>
                <a:spcPct val="127000"/>
              </a:lnSpc>
              <a:spcBef>
                <a:spcPts val="1000"/>
              </a:spcBef>
              <a:buClr>
                <a:schemeClr val="accent1"/>
              </a:buClr>
              <a:buSzPct val="80000"/>
              <a:buFont typeface="Wingdings" panose="05000000000000000000" pitchFamily="2" charset="2"/>
              <a:buChar char="Ø"/>
              <a:tabLst>
                <a:tab pos="540385" algn="l"/>
              </a:tabLs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Выборочной </a:t>
            </a:r>
            <a:r>
              <a:rPr lang="ru-RU" sz="2000" dirty="0">
                <a:latin typeface="Times New Roman" panose="02020603050405020304" pitchFamily="18" charset="0"/>
                <a:ea typeface="Calibri" panose="020F0502020204030204" pitchFamily="34" charset="0"/>
                <a:cs typeface="Times New Roman" panose="02020603050405020304" pitchFamily="18" charset="0"/>
              </a:rPr>
              <a:t>проверкой правильности расчета размера субсидий установлено, что ИП Резниченко А.О. предоставлена субсидия в сумме 167 059,00 рублей на возмещение затрат на содержание детей за апрель 2022 года в рамках заключенного соглашения о предоставлении субсидии от 01.06.2022.</a:t>
            </a:r>
          </a:p>
          <a:p>
            <a:pPr indent="450000" algn="just">
              <a:lnSpc>
                <a:spcPct val="107000"/>
              </a:lnSpc>
            </a:pP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450000" algn="just">
              <a:lnSpc>
                <a:spcPct val="107000"/>
              </a:lnSpc>
              <a:spcAft>
                <a:spcPts val="0"/>
              </a:spcAft>
            </a:pPr>
            <a:endParaRPr lang="ru-RU" sz="2000" dirty="0" smtClean="0">
              <a:latin typeface="Times New Roman" panose="02020603050405020304" pitchFamily="18" charset="0"/>
            </a:endParaRPr>
          </a:p>
          <a:p>
            <a:pPr indent="450000" algn="just">
              <a:lnSpc>
                <a:spcPct val="107000"/>
              </a:lnSpc>
              <a:spcBef>
                <a:spcPts val="1400"/>
              </a:spcBef>
              <a:spcAft>
                <a:spcPts val="0"/>
              </a:spcAft>
              <a:tabLst>
                <a:tab pos="450215" algn="l"/>
              </a:tabLst>
            </a:pPr>
            <a:endParaRPr lang="ru-RU" sz="36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7243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41069"/>
            <a:ext cx="11979623" cy="5800294"/>
          </a:xfrm>
        </p:spPr>
        <p:txBody>
          <a:bodyPr/>
          <a:lstStyle/>
          <a:p>
            <a:pPr marL="0" indent="0" algn="just" defTabSz="914400">
              <a:lnSpc>
                <a:spcPct val="127000"/>
              </a:lnSpc>
              <a:buNone/>
              <a:tabLst>
                <a:tab pos="540385" algn="l"/>
              </a:tabLst>
            </a:pPr>
            <a:r>
              <a:rPr lang="ru-RU" sz="2000" dirty="0">
                <a:latin typeface="Times New Roman" panose="02020603050405020304" pitchFamily="18" charset="0"/>
              </a:rPr>
              <a:t>	</a:t>
            </a:r>
            <a:r>
              <a:rPr lang="ru-RU" sz="2000" dirty="0" smtClean="0">
                <a:latin typeface="Times New Roman" panose="02020603050405020304" pitchFamily="18" charset="0"/>
              </a:rPr>
              <a:t>	</a:t>
            </a:r>
            <a:r>
              <a:rPr lang="ru-RU"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 </a:t>
            </a: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результате анализа приложенных получателем документов к заявлению о предоставлении субсидии установлено, что согласно табелю </a:t>
            </a:r>
            <a:r>
              <a:rPr lang="ru-RU"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посещаемости </a:t>
            </a: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за апрель 2022 года фактические дни посещения ребенка Ш. составили 16 дней, однако расчет субсидии произведен за 17 дней.</a:t>
            </a:r>
          </a:p>
          <a:p>
            <a:pPr marL="0" indent="0" algn="just" defTabSz="914400">
              <a:lnSpc>
                <a:spcPct val="127000"/>
              </a:lnSpc>
              <a:buNone/>
              <a:tabLst>
                <a:tab pos="540385" algn="l"/>
              </a:tabLst>
            </a:pPr>
            <a:r>
              <a:rPr lang="ru-RU"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Таким </a:t>
            </a: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образом, в нарушение пункта 2.1 Постановления № 1320 Управлением образования при расчете субсидии в целях возмещения затрат за содержание детей при реализации альтернативных форм дошкольного образования в ПКГО ошибочно учтен один день посещения </a:t>
            </a:r>
            <a:r>
              <a:rPr lang="ru-RU"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ребенка Ш., </a:t>
            </a: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что привело к переплате субсидии получателю ИП Резниченко А.О. в сумме 175,66 рублей.</a:t>
            </a:r>
          </a:p>
          <a:p>
            <a:pPr marL="0" indent="0" algn="just" defTabSz="914400">
              <a:lnSpc>
                <a:spcPct val="127000"/>
              </a:lnSpc>
              <a:buNone/>
              <a:tabLst>
                <a:tab pos="540385" algn="l"/>
              </a:tabLst>
            </a:pPr>
            <a:r>
              <a:rPr lang="ru-RU"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В </a:t>
            </a: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соответствии с пунктом 2.4 Порядка к заявлению прилагаются в том числе: </a:t>
            </a:r>
            <a:r>
              <a:rPr lang="ru-RU"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список </a:t>
            </a: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детей, принятых в группу согласно приложению 3 к Порядку (пункт 2.4.5), табель учета посещаемости детьми (пункт 2.4.9).</a:t>
            </a:r>
          </a:p>
          <a:p>
            <a:pPr marL="0" indent="0" algn="just" defTabSz="914400">
              <a:lnSpc>
                <a:spcPct val="127000"/>
              </a:lnSpc>
              <a:buNone/>
              <a:tabLst>
                <a:tab pos="540385" algn="l"/>
              </a:tabLst>
            </a:pP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В ходе контрольного мероприятия установлено, что дата расторжения договора, указанная в списке детей, не соответствует информации, отраженной в табеле посещаемости детей. </a:t>
            </a:r>
          </a:p>
          <a:p>
            <a:pPr marL="0" indent="0" algn="just" defTabSz="914400">
              <a:lnSpc>
                <a:spcPct val="127000"/>
              </a:lnSpc>
              <a:buNone/>
              <a:tabLst>
                <a:tab pos="540385" algn="l"/>
              </a:tabLst>
            </a:pP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Так, по следующим получателям выявлены несоответствия:</a:t>
            </a:r>
          </a:p>
          <a:p>
            <a:pPr marL="0" indent="0">
              <a:buNone/>
            </a:pPr>
            <a:endParaRPr lang="ru-RU" dirty="0"/>
          </a:p>
        </p:txBody>
      </p:sp>
      <p:sp>
        <p:nvSpPr>
          <p:cNvPr id="4" name="Номер слайда 3"/>
          <p:cNvSpPr>
            <a:spLocks noGrp="1"/>
          </p:cNvSpPr>
          <p:nvPr>
            <p:ph type="sldNum" sz="quarter" idx="12"/>
          </p:nvPr>
        </p:nvSpPr>
        <p:spPr>
          <a:xfrm>
            <a:off x="11296285" y="6179148"/>
            <a:ext cx="683339" cy="365125"/>
          </a:xfrm>
        </p:spPr>
        <p:txBody>
          <a:bodyPr/>
          <a:lstStyle/>
          <a:p>
            <a:fld id="{A897165A-551A-48BC-820A-2B6675CA2424}" type="slidenum">
              <a:rPr lang="ru-RU" sz="3600" b="1"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fld>
            <a:endParaRPr lang="ru-RU" sz="36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3574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208" y="87682"/>
            <a:ext cx="11761940" cy="6576165"/>
          </a:xfrm>
        </p:spPr>
        <p:txBody>
          <a:bodyPr/>
          <a:lstStyle/>
          <a:p>
            <a:pPr marL="285750" indent="-285750" algn="just" defTabSz="914400">
              <a:lnSpc>
                <a:spcPct val="127000"/>
              </a:lnSpc>
              <a:buFont typeface="Wingdings" panose="05000000000000000000" pitchFamily="2" charset="2"/>
              <a:buChar char="Ø"/>
              <a:tabLst>
                <a:tab pos="540385" algn="l"/>
              </a:tabLst>
            </a:pP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ИП Резниченко А.О. (предоставление субсидии за май 2022 года по соглашению от 27.06.2022 в сумме 173 997,83 рублей).</a:t>
            </a:r>
          </a:p>
          <a:p>
            <a:pPr marL="0" indent="0" algn="just" defTabSz="914400">
              <a:lnSpc>
                <a:spcPct val="127000"/>
              </a:lnSpc>
              <a:buNone/>
              <a:tabLst>
                <a:tab pos="540385" algn="l"/>
              </a:tabLst>
            </a:pPr>
            <a:r>
              <a:rPr lang="ru-RU"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Сравнительный </a:t>
            </a: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анализ данных представленных ИП Резниченко А.О.  списков детей за май 2022 года с табелем посещаемости за май 2022 года отражен в </a:t>
            </a:r>
            <a:r>
              <a:rPr lang="ru-RU"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таблице:</a:t>
            </a:r>
          </a:p>
          <a:p>
            <a:pPr marL="0" indent="0" algn="just" defTabSz="914400">
              <a:lnSpc>
                <a:spcPct val="127000"/>
              </a:lnSpc>
              <a:buNone/>
              <a:tabLst>
                <a:tab pos="540385" algn="l"/>
              </a:tabLst>
            </a:pPr>
            <a:endParaRPr lang="ru-RU"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defTabSz="914400">
              <a:lnSpc>
                <a:spcPct val="127000"/>
              </a:lnSpc>
              <a:buNone/>
              <a:tabLst>
                <a:tab pos="540385" algn="l"/>
              </a:tabLst>
            </a:pP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defTabSz="914400">
              <a:lnSpc>
                <a:spcPct val="127000"/>
              </a:lnSpc>
              <a:buNone/>
              <a:tabLst>
                <a:tab pos="540385" algn="l"/>
              </a:tabLst>
            </a:pPr>
            <a:endParaRPr lang="ru-RU"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defTabSz="914400">
              <a:lnSpc>
                <a:spcPct val="127000"/>
              </a:lnSpc>
              <a:buNone/>
              <a:tabLst>
                <a:tab pos="540385" algn="l"/>
              </a:tabLst>
            </a:pP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defTabSz="914400">
              <a:lnSpc>
                <a:spcPct val="127000"/>
              </a:lnSpc>
              <a:buNone/>
              <a:tabLst>
                <a:tab pos="540385" algn="l"/>
              </a:tabLst>
            </a:pPr>
            <a:endParaRPr lang="ru-RU"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defTabSz="914400">
              <a:lnSpc>
                <a:spcPct val="127000"/>
              </a:lnSpc>
              <a:buNone/>
              <a:tabLst>
                <a:tab pos="540385" algn="l"/>
              </a:tabLst>
            </a:pP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defTabSz="914400">
              <a:lnSpc>
                <a:spcPct val="127000"/>
              </a:lnSpc>
              <a:buNone/>
              <a:tabLst>
                <a:tab pos="540385" algn="l"/>
              </a:tabLs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 </a:t>
            </a: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виду отсутствия документов, подтверждающих дату расторжения договоров, заключенных с родителями (иными законными представителями) КСП не предоставляется возможным определить фактическую дату расторжения договоров.</a:t>
            </a:r>
            <a:endParaRPr lang="ru-RU"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gn="just" defTabSz="914400">
              <a:lnSpc>
                <a:spcPct val="127000"/>
              </a:lnSpc>
              <a:buNone/>
              <a:tabLst>
                <a:tab pos="540385" algn="l"/>
              </a:tabLst>
            </a:pPr>
            <a:endPar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dirty="0"/>
          </a:p>
        </p:txBody>
      </p:sp>
      <p:sp>
        <p:nvSpPr>
          <p:cNvPr id="4" name="Номер слайда 3"/>
          <p:cNvSpPr>
            <a:spLocks noGrp="1"/>
          </p:cNvSpPr>
          <p:nvPr>
            <p:ph type="sldNum" sz="quarter" idx="12"/>
          </p:nvPr>
        </p:nvSpPr>
        <p:spPr>
          <a:xfrm>
            <a:off x="11178809" y="6179149"/>
            <a:ext cx="683339" cy="365125"/>
          </a:xfrm>
        </p:spPr>
        <p:txBody>
          <a:bodyPr/>
          <a:lstStyle/>
          <a:p>
            <a:fld id="{A897165A-551A-48BC-820A-2B6675CA2424}" type="slidenum">
              <a:rPr lang="ru-RU" sz="3600" b="1"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fld>
            <a:endParaRPr lang="ru-RU" sz="36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484923075"/>
              </p:ext>
            </p:extLst>
          </p:nvPr>
        </p:nvGraphicFramePr>
        <p:xfrm>
          <a:off x="363280" y="1908279"/>
          <a:ext cx="10815529" cy="2934970"/>
        </p:xfrm>
        <a:graphic>
          <a:graphicData uri="http://schemas.openxmlformats.org/drawingml/2006/table">
            <a:tbl>
              <a:tblPr firstRow="1" firstCol="1" bandRow="1"/>
              <a:tblGrid>
                <a:gridCol w="3152621">
                  <a:extLst>
                    <a:ext uri="{9D8B030D-6E8A-4147-A177-3AD203B41FA5}">
                      <a16:colId xmlns:a16="http://schemas.microsoft.com/office/drawing/2014/main" val="3694930457"/>
                    </a:ext>
                  </a:extLst>
                </a:gridCol>
                <a:gridCol w="1672819">
                  <a:extLst>
                    <a:ext uri="{9D8B030D-6E8A-4147-A177-3AD203B41FA5}">
                      <a16:colId xmlns:a16="http://schemas.microsoft.com/office/drawing/2014/main" val="132152504"/>
                    </a:ext>
                  </a:extLst>
                </a:gridCol>
                <a:gridCol w="5990089">
                  <a:extLst>
                    <a:ext uri="{9D8B030D-6E8A-4147-A177-3AD203B41FA5}">
                      <a16:colId xmlns:a16="http://schemas.microsoft.com/office/drawing/2014/main" val="1579237282"/>
                    </a:ext>
                  </a:extLst>
                </a:gridCol>
              </a:tblGrid>
              <a:tr h="510455">
                <a:tc>
                  <a:txBody>
                    <a:bodyPr/>
                    <a:lstStyle/>
                    <a:p>
                      <a:pPr algn="ctr">
                        <a:lnSpc>
                          <a:spcPct val="107000"/>
                        </a:lnSpc>
                        <a:spcAft>
                          <a:spcPts val="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ФИО ребенка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Дата расторжения договора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Даты посещения по табелю</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9167082"/>
                  </a:ext>
                </a:extLst>
              </a:tr>
              <a:tr h="323559">
                <a:tc>
                  <a:txBody>
                    <a:bodyPr/>
                    <a:lstStyle/>
                    <a:p>
                      <a:pPr>
                        <a:lnSpc>
                          <a:spcPct val="107000"/>
                        </a:lnSpc>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ребенок Б.</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01.05.2022</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 11.05.2022 по 13.05.2022; с 16.05.2022 по 20.05.2022; с 23.05.2022 по 27.05.2022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032762"/>
                  </a:ext>
                </a:extLst>
              </a:tr>
              <a:tr h="527741">
                <a:tc>
                  <a:txBody>
                    <a:bodyPr/>
                    <a:lstStyle/>
                    <a:p>
                      <a:pPr>
                        <a:lnSpc>
                          <a:spcPct val="107000"/>
                        </a:lnSpc>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ребенок Б.А.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16.05.2022</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 04.05.2022 по 06.05.2022; с 11.05.2022 по 13.05.2022; с 16.05.2022 по 20.05.2022; с 23.05.2022 по 27.05.2022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6359101"/>
                  </a:ext>
                </a:extLst>
              </a:tr>
              <a:tr h="778619">
                <a:tc>
                  <a:txBody>
                    <a:bodyPr/>
                    <a:lstStyle/>
                    <a:p>
                      <a:pPr>
                        <a:lnSpc>
                          <a:spcPct val="107000"/>
                        </a:lnSpc>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ребенок Ш.</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01.05.2022</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 04.05.2022 по 06.05.2022; с 11.05.2022 по 13.05.2022; с 16.05.2022 по 20.05.2022; с 23.05.2022 по 27.05.2022; с 30.05.2022 по 31.05.2022</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3090825"/>
                  </a:ext>
                </a:extLst>
              </a:tr>
            </a:tbl>
          </a:graphicData>
        </a:graphic>
      </p:graphicFrame>
    </p:spTree>
    <p:extLst>
      <p:ext uri="{BB962C8B-B14F-4D97-AF65-F5344CB8AC3E}">
        <p14:creationId xmlns:p14="http://schemas.microsoft.com/office/powerpoint/2010/main" val="1150068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2838" y="187891"/>
            <a:ext cx="11736888" cy="5853472"/>
          </a:xfrm>
        </p:spPr>
        <p:txBody>
          <a:bodyPr>
            <a:normAutofit fontScale="85000" lnSpcReduction="20000"/>
          </a:bodyPr>
          <a:lstStyle/>
          <a:p>
            <a:pPr marL="285750" indent="-285750" algn="just" defTabSz="914400">
              <a:lnSpc>
                <a:spcPct val="147000"/>
              </a:lnSpc>
              <a:buFont typeface="Wingdings" panose="05000000000000000000" pitchFamily="2" charset="2"/>
              <a:buChar char="Ø"/>
              <a:tabLst>
                <a:tab pos="540385" algn="l"/>
              </a:tabLst>
            </a:pPr>
            <a:r>
              <a:rPr lang="ru-RU"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ИП Раевский В.А. (предоставление субсидии за ноябрь 2022 года по соглашению от 19.12.2022 в сумме 157 748,77 рублей).</a:t>
            </a:r>
          </a:p>
          <a:p>
            <a:pPr marL="0" indent="0" algn="just" defTabSz="914400">
              <a:lnSpc>
                <a:spcPct val="147000"/>
              </a:lnSpc>
              <a:buNone/>
              <a:tabLst>
                <a:tab pos="540385" algn="l"/>
              </a:tabLst>
            </a:pP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Сравнительный анализ данных представленных ИП Раевским В.А. списков детей за ноябрь 2022 года с табелем посещаемости за ноябрь 2022 года отражен в таблице:</a:t>
            </a:r>
          </a:p>
          <a:p>
            <a:pPr marL="0" indent="0" algn="just" defTabSz="914400">
              <a:lnSpc>
                <a:spcPct val="127000"/>
              </a:lnSpc>
              <a:buNone/>
              <a:tabLst>
                <a:tab pos="540385" algn="l"/>
              </a:tabLst>
            </a:pPr>
            <a:endPar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dirty="0" smtClean="0"/>
          </a:p>
          <a:p>
            <a:pPr marL="0" indent="0">
              <a:buNone/>
            </a:pPr>
            <a:endParaRPr lang="ru-RU" dirty="0"/>
          </a:p>
          <a:p>
            <a:pPr marL="0" indent="0">
              <a:buNone/>
            </a:pPr>
            <a:endParaRPr lang="ru-RU" dirty="0" smtClean="0"/>
          </a:p>
          <a:p>
            <a:pPr marL="0" indent="0" algn="just" defTabSz="914400">
              <a:lnSpc>
                <a:spcPct val="137000"/>
              </a:lnSpc>
              <a:buNone/>
              <a:tabLst>
                <a:tab pos="540385" algn="l"/>
              </a:tabLst>
            </a:pP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defTabSz="914400">
              <a:lnSpc>
                <a:spcPct val="147000"/>
              </a:lnSpc>
              <a:buNone/>
              <a:tabLst>
                <a:tab pos="540385" algn="l"/>
              </a:tabLst>
            </a:pP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 ходе контрольного мероприятия представлено заявление гражданина К. (мамы ребенка К.) от 11.11.2022 о возврате неизрасходованной платы за содержание ребенка (оплата производилась за счет средств материнского капитала), на расчетный счет территориального органа Пенсионного фонда Российской Федерации. Однако данный документ не содержит информацию подтверждающую фактическое выбытие ребенка, в связи с чем КСП не предоставляется возможным определить фактическую дату расторжения договора.</a:t>
            </a:r>
          </a:p>
          <a:p>
            <a:pPr marL="0" indent="0">
              <a:buNone/>
            </a:pPr>
            <a:endParaRPr lang="ru-RU" dirty="0"/>
          </a:p>
        </p:txBody>
      </p:sp>
      <p:sp>
        <p:nvSpPr>
          <p:cNvPr id="4" name="Номер слайда 3"/>
          <p:cNvSpPr>
            <a:spLocks noGrp="1"/>
          </p:cNvSpPr>
          <p:nvPr>
            <p:ph type="sldNum" sz="quarter" idx="12"/>
          </p:nvPr>
        </p:nvSpPr>
        <p:spPr>
          <a:xfrm>
            <a:off x="11083343" y="6204201"/>
            <a:ext cx="683339" cy="365125"/>
          </a:xfrm>
        </p:spPr>
        <p:txBody>
          <a:bodyPr/>
          <a:lstStyle/>
          <a:p>
            <a:fld id="{A897165A-551A-48BC-820A-2B6675CA2424}" type="slidenum">
              <a:rPr lang="ru-RU" sz="3600" b="1"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fld>
            <a:endParaRPr lang="ru-RU" sz="36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2832421921"/>
              </p:ext>
            </p:extLst>
          </p:nvPr>
        </p:nvGraphicFramePr>
        <p:xfrm>
          <a:off x="415636" y="1965161"/>
          <a:ext cx="10914611" cy="1630680"/>
        </p:xfrm>
        <a:graphic>
          <a:graphicData uri="http://schemas.openxmlformats.org/drawingml/2006/table">
            <a:tbl>
              <a:tblPr firstRow="1" firstCol="1" bandRow="1"/>
              <a:tblGrid>
                <a:gridCol w="3275289">
                  <a:extLst>
                    <a:ext uri="{9D8B030D-6E8A-4147-A177-3AD203B41FA5}">
                      <a16:colId xmlns:a16="http://schemas.microsoft.com/office/drawing/2014/main" val="2260040172"/>
                    </a:ext>
                  </a:extLst>
                </a:gridCol>
                <a:gridCol w="1737909">
                  <a:extLst>
                    <a:ext uri="{9D8B030D-6E8A-4147-A177-3AD203B41FA5}">
                      <a16:colId xmlns:a16="http://schemas.microsoft.com/office/drawing/2014/main" val="2482422226"/>
                    </a:ext>
                  </a:extLst>
                </a:gridCol>
                <a:gridCol w="5901413">
                  <a:extLst>
                    <a:ext uri="{9D8B030D-6E8A-4147-A177-3AD203B41FA5}">
                      <a16:colId xmlns:a16="http://schemas.microsoft.com/office/drawing/2014/main" val="1571353175"/>
                    </a:ext>
                  </a:extLst>
                </a:gridCol>
              </a:tblGrid>
              <a:tr h="864583">
                <a:tc>
                  <a:txBody>
                    <a:bodyPr/>
                    <a:lstStyle/>
                    <a:p>
                      <a:pPr algn="ctr">
                        <a:lnSpc>
                          <a:spcPct val="107000"/>
                        </a:lnSpc>
                        <a:spcAft>
                          <a:spcPts val="0"/>
                        </a:spcAft>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ФИО ребенка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Дата расторжения договора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Даты посещения по табелю</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0447993"/>
                  </a:ext>
                </a:extLst>
              </a:tr>
              <a:tr h="380365">
                <a:tc>
                  <a:txBody>
                    <a:bodyPr/>
                    <a:lstStyle/>
                    <a:p>
                      <a:pPr>
                        <a:lnSpc>
                          <a:spcPct val="107000"/>
                        </a:lnSpc>
                        <a:spcAft>
                          <a:spcPts val="0"/>
                        </a:spcAft>
                      </a:pPr>
                      <a:r>
                        <a:rPr lang="ru-RU"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ребенок К.</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01.11.2022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 01.11.2022 по 03.11.2022; с 07.11.2022 по 11.11.2022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4369761"/>
                  </a:ext>
                </a:extLst>
              </a:tr>
            </a:tbl>
          </a:graphicData>
        </a:graphic>
      </p:graphicFrame>
      <p:sp>
        <p:nvSpPr>
          <p:cNvPr id="10" name="Rectangle 4"/>
          <p:cNvSpPr>
            <a:spLocks noChangeArrowheads="1"/>
          </p:cNvSpPr>
          <p:nvPr/>
        </p:nvSpPr>
        <p:spPr bwMode="auto">
          <a:xfrm>
            <a:off x="1366555" y="21647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9061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87890"/>
            <a:ext cx="11979624" cy="6388273"/>
          </a:xfrm>
        </p:spPr>
        <p:txBody>
          <a:bodyPr>
            <a:normAutofit/>
          </a:bodyPr>
          <a:lstStyle/>
          <a:p>
            <a:pPr marL="285750" indent="-285750" algn="just" defTabSz="914400">
              <a:lnSpc>
                <a:spcPct val="137000"/>
              </a:lnSpc>
              <a:buFont typeface="Wingdings" panose="05000000000000000000" pitchFamily="2" charset="2"/>
              <a:buChar char="Ø"/>
              <a:tabLst>
                <a:tab pos="540385" algn="l"/>
              </a:tabLst>
            </a:pP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ИП Щербенко Е.Г. (предоставление субсидии за январь 2022 года по соглашению от 21.02.2022 в сумме 101 678,06 рублей).</a:t>
            </a:r>
          </a:p>
          <a:p>
            <a:pPr marL="0" indent="0" algn="just" defTabSz="914400">
              <a:lnSpc>
                <a:spcPct val="137000"/>
              </a:lnSpc>
              <a:buNone/>
              <a:tabLst>
                <a:tab pos="540385" algn="l"/>
              </a:tabLst>
            </a:pPr>
            <a:r>
              <a:rPr lang="ru-RU" sz="19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Сравнительный анализ данных представленных ИП Щербенко Е.Г.  списков детей за январь 2022 года с табелем посещаемости за январь 2022 года отражен в </a:t>
            </a:r>
            <a:r>
              <a:rPr lang="ru-RU" sz="19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таблице:</a:t>
            </a:r>
            <a:endParaRPr lang="ru-RU" sz="19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indent="0" algn="just">
              <a:buNone/>
            </a:pPr>
            <a:endParaRPr lang="ru-RU" sz="2000" dirty="0">
              <a:latin typeface="Times New Roman" panose="02020603050405020304" pitchFamily="18" charset="0"/>
            </a:endParaRPr>
          </a:p>
          <a:p>
            <a:pPr indent="0" algn="just">
              <a:buNone/>
            </a:pPr>
            <a:endParaRPr lang="ru-RU" sz="2000" dirty="0" smtClean="0">
              <a:latin typeface="Times New Roman" panose="02020603050405020304" pitchFamily="18" charset="0"/>
            </a:endParaRPr>
          </a:p>
          <a:p>
            <a:pPr indent="0" algn="just">
              <a:buNone/>
            </a:pPr>
            <a:endParaRPr lang="ru-RU" sz="2000" dirty="0">
              <a:latin typeface="Times New Roman" panose="02020603050405020304" pitchFamily="18" charset="0"/>
            </a:endParaRPr>
          </a:p>
          <a:p>
            <a:pPr marL="0" indent="0" algn="just" defTabSz="914400">
              <a:lnSpc>
                <a:spcPct val="137000"/>
              </a:lnSpc>
              <a:buNone/>
              <a:tabLst>
                <a:tab pos="540385" algn="l"/>
              </a:tabLst>
            </a:pPr>
            <a:r>
              <a:rPr lang="ru-RU" sz="2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19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 ходе контрольного мероприятия установлено, что ребенок К., на основании приказа от 10.01.2022 № 1-в, был зачислен в муниципальное бюджетное дошкольное образовательное учреждение «Детский сад № 15 комбинированного вида» и в период с 24.01.2022 по 28.01.2022, 31.01.2022 посещал данный детский сад.</a:t>
            </a:r>
          </a:p>
          <a:p>
            <a:pPr marL="0" indent="0" algn="just" defTabSz="914400">
              <a:lnSpc>
                <a:spcPct val="137000"/>
              </a:lnSpc>
              <a:buNone/>
              <a:tabLst>
                <a:tab pos="540385" algn="l"/>
              </a:tabLst>
            </a:pPr>
            <a:r>
              <a:rPr lang="ru-RU" sz="2000" dirty="0" smtClean="0">
                <a:latin typeface="Times New Roman" panose="02020603050405020304" pitchFamily="18" charset="0"/>
              </a:rPr>
              <a:t>	</a:t>
            </a:r>
            <a:r>
              <a:rPr lang="ru-RU" sz="19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Таким образом, Управлением образования в нарушение пункта 2.10 Порядка допущено необоснованное перечисление средств </a:t>
            </a:r>
            <a:r>
              <a:rPr lang="ru-RU" sz="19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субсидии ИП </a:t>
            </a:r>
            <a:r>
              <a:rPr lang="ru-RU" sz="19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Щербенко Е.Г. в размере 1 383,38 рублей, а также на этапе порядка рассмотрения заявлений и документов (пункт 2.8 Порядка), в целях  выделения субсидий не </a:t>
            </a:r>
            <a:r>
              <a:rPr lang="ru-RU" sz="19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осуществлен </a:t>
            </a:r>
            <a:r>
              <a:rPr lang="ru-RU" sz="19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должный своевременный контроль. </a:t>
            </a:r>
          </a:p>
          <a:p>
            <a:pPr indent="0" algn="just">
              <a:buNone/>
            </a:pPr>
            <a:endParaRPr lang="ru-RU" sz="2000" dirty="0"/>
          </a:p>
          <a:p>
            <a:pPr marL="0" indent="0">
              <a:buNone/>
            </a:pPr>
            <a:endParaRPr lang="ru-RU" dirty="0"/>
          </a:p>
        </p:txBody>
      </p:sp>
      <p:sp>
        <p:nvSpPr>
          <p:cNvPr id="4" name="Номер слайда 3"/>
          <p:cNvSpPr>
            <a:spLocks noGrp="1"/>
          </p:cNvSpPr>
          <p:nvPr>
            <p:ph type="sldNum" sz="quarter" idx="12"/>
          </p:nvPr>
        </p:nvSpPr>
        <p:spPr>
          <a:xfrm>
            <a:off x="11296285" y="6316935"/>
            <a:ext cx="683339" cy="365125"/>
          </a:xfrm>
        </p:spPr>
        <p:txBody>
          <a:bodyPr/>
          <a:lstStyle/>
          <a:p>
            <a:fld id="{A897165A-551A-48BC-820A-2B6675CA2424}" type="slidenum">
              <a:rPr lang="ru-RU" sz="3600" b="1"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fld>
            <a:endParaRPr lang="ru-RU" sz="36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502345369"/>
              </p:ext>
            </p:extLst>
          </p:nvPr>
        </p:nvGraphicFramePr>
        <p:xfrm>
          <a:off x="399010" y="1954695"/>
          <a:ext cx="11155680" cy="1358773"/>
        </p:xfrm>
        <a:graphic>
          <a:graphicData uri="http://schemas.openxmlformats.org/drawingml/2006/table">
            <a:tbl>
              <a:tblPr firstRow="1" firstCol="1" bandRow="1"/>
              <a:tblGrid>
                <a:gridCol w="3347630">
                  <a:extLst>
                    <a:ext uri="{9D8B030D-6E8A-4147-A177-3AD203B41FA5}">
                      <a16:colId xmlns:a16="http://schemas.microsoft.com/office/drawing/2014/main" val="2385489807"/>
                    </a:ext>
                  </a:extLst>
                </a:gridCol>
                <a:gridCol w="1776293">
                  <a:extLst>
                    <a:ext uri="{9D8B030D-6E8A-4147-A177-3AD203B41FA5}">
                      <a16:colId xmlns:a16="http://schemas.microsoft.com/office/drawing/2014/main" val="3841431998"/>
                    </a:ext>
                  </a:extLst>
                </a:gridCol>
                <a:gridCol w="6031757">
                  <a:extLst>
                    <a:ext uri="{9D8B030D-6E8A-4147-A177-3AD203B41FA5}">
                      <a16:colId xmlns:a16="http://schemas.microsoft.com/office/drawing/2014/main" val="1893384809"/>
                    </a:ext>
                  </a:extLst>
                </a:gridCol>
              </a:tblGrid>
              <a:tr h="600075">
                <a:tc>
                  <a:txBody>
                    <a:bodyPr/>
                    <a:lstStyle/>
                    <a:p>
                      <a:pPr algn="ctr">
                        <a:lnSpc>
                          <a:spcPct val="107000"/>
                        </a:lnSpc>
                        <a:spcAft>
                          <a:spcPts val="0"/>
                        </a:spcAft>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ФИО </a:t>
                      </a:r>
                      <a:r>
                        <a:rPr lang="ru-RU"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ребенка</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Дата расторжения договора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Даты посещения по табелю</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5444194"/>
                  </a:ext>
                </a:extLst>
              </a:tr>
              <a:tr h="380365">
                <a:tc>
                  <a:txBody>
                    <a:bodyPr/>
                    <a:lstStyle/>
                    <a:p>
                      <a:pPr>
                        <a:lnSpc>
                          <a:spcPct val="107000"/>
                        </a:lnSpc>
                        <a:spcAft>
                          <a:spcPts val="0"/>
                        </a:spcAft>
                      </a:pPr>
                      <a:r>
                        <a:rPr lang="ru-RU"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ребенок К.</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30.12.2021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 24.01.2022 по 28.01.2022; 31.01.2022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6313803"/>
                  </a:ext>
                </a:extLst>
              </a:tr>
            </a:tbl>
          </a:graphicData>
        </a:graphic>
      </p:graphicFrame>
      <p:sp>
        <p:nvSpPr>
          <p:cNvPr id="6" name="Rectangle 1"/>
          <p:cNvSpPr>
            <a:spLocks noChangeArrowheads="1"/>
          </p:cNvSpPr>
          <p:nvPr/>
        </p:nvSpPr>
        <p:spPr bwMode="auto">
          <a:xfrm>
            <a:off x="1955278" y="16825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57182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7890" y="358358"/>
            <a:ext cx="11849622" cy="5840946"/>
          </a:xfrm>
        </p:spPr>
        <p:txBody>
          <a:bodyPr>
            <a:normAutofit fontScale="92500" lnSpcReduction="20000"/>
          </a:bodyPr>
          <a:lstStyle/>
          <a:p>
            <a:pPr marL="0" indent="449580" algn="just" defTabSz="914400">
              <a:lnSpc>
                <a:spcPct val="127000"/>
              </a:lnSpc>
              <a:spcBef>
                <a:spcPts val="200"/>
              </a:spcBef>
              <a:spcAft>
                <a:spcPts val="800"/>
              </a:spcAft>
              <a:buNone/>
            </a:pPr>
            <a:r>
              <a:rPr lang="ru-RU" sz="2200" b="1" dirty="0">
                <a:solidFill>
                  <a:srgbClr val="292929"/>
                </a:solidFill>
                <a:latin typeface="Times New Roman" panose="02020603050405020304" pitchFamily="18" charset="0"/>
                <a:ea typeface="Calibri" panose="020F0502020204030204" pitchFamily="34" charset="0"/>
                <a:cs typeface="Times New Roman" panose="02020603050405020304" pitchFamily="18" charset="0"/>
              </a:rPr>
              <a:t>5. Анализ достоверности отчетов о достижении значений результатов предоставления субсидий показал следующее. </a:t>
            </a:r>
          </a:p>
          <a:p>
            <a:pPr marL="0" indent="450000" algn="just" defTabSz="914400">
              <a:lnSpc>
                <a:spcPct val="127000"/>
              </a:lnSpc>
              <a:buNone/>
            </a:pPr>
            <a:r>
              <a:rPr lang="ru-RU" sz="2200" u="sng" dirty="0" smtClean="0">
                <a:solidFill>
                  <a:schemeClr val="tx1"/>
                </a:solidFill>
                <a:latin typeface="Times New Roman" panose="02020603050405020304" pitchFamily="18" charset="0"/>
                <a:cs typeface="Times New Roman" panose="02020603050405020304" pitchFamily="18" charset="0"/>
              </a:rPr>
              <a:t>Выводы</a:t>
            </a:r>
            <a:r>
              <a:rPr lang="ru-RU" sz="2200" u="sng" dirty="0">
                <a:solidFill>
                  <a:schemeClr val="tx1"/>
                </a:solidFill>
                <a:latin typeface="Times New Roman" panose="02020603050405020304" pitchFamily="18" charset="0"/>
                <a:cs typeface="Times New Roman" panose="02020603050405020304" pitchFamily="18" charset="0"/>
              </a:rPr>
              <a:t>:</a:t>
            </a:r>
          </a:p>
          <a:p>
            <a:pPr marL="285750" indent="-285750" algn="just" defTabSz="914400">
              <a:lnSpc>
                <a:spcPct val="147000"/>
              </a:lnSpc>
              <a:buFont typeface="Wingdings" panose="05000000000000000000" pitchFamily="2" charset="2"/>
              <a:buChar char="Ø"/>
              <a:tabLst>
                <a:tab pos="540385" algn="l"/>
              </a:tabLst>
            </a:pPr>
            <a:r>
              <a:rPr lang="ru-RU"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a:t>
            </a:r>
            <a:r>
              <a:rPr lang="ru-RU"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нарушение пункта 2.18 Постановления № 1320, Постановления № 1022 показатель достижения результата предоставления субсидий, установленный соглашениями, не соответствует критерию достижения результата предоставления субсидии, установленного данными постановлениями; </a:t>
            </a:r>
          </a:p>
          <a:p>
            <a:pPr marL="285750" indent="-285750" algn="just" defTabSz="914400">
              <a:lnSpc>
                <a:spcPct val="147000"/>
              </a:lnSpc>
              <a:buFont typeface="Wingdings" panose="05000000000000000000" pitchFamily="2" charset="2"/>
              <a:buChar char="Ø"/>
              <a:tabLst>
                <a:tab pos="540385" algn="l"/>
              </a:tabLst>
            </a:pPr>
            <a:r>
              <a:rPr lang="ru-RU"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анализ показателя достижения результатов предоставления субсидий показал, что ожидаемый результат предоставления субсидий и целевые показатели (индикаторы) </a:t>
            </a:r>
            <a:r>
              <a:rPr lang="ru-RU"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подмероприятия</a:t>
            </a:r>
            <a:r>
              <a:rPr lang="ru-RU"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«Предоставление субсидий юридическим лицам, индивидуальным предпринимателям, некоммерческим организациям, предоставляющим услуги в сфере дошкольного образования и (или) осуществляющим присмотр и уход за детьми» муниципальной подпрограммы </a:t>
            </a:r>
            <a:r>
              <a:rPr lang="ru-RU"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достигнуты</a:t>
            </a:r>
            <a:r>
              <a:rPr lang="ru-RU"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Номер слайда 3"/>
          <p:cNvSpPr>
            <a:spLocks noGrp="1"/>
          </p:cNvSpPr>
          <p:nvPr>
            <p:ph type="sldNum" sz="quarter" idx="12"/>
          </p:nvPr>
        </p:nvSpPr>
        <p:spPr>
          <a:xfrm>
            <a:off x="11354173" y="6291883"/>
            <a:ext cx="683339" cy="365125"/>
          </a:xfrm>
        </p:spPr>
        <p:txBody>
          <a:bodyPr/>
          <a:lstStyle/>
          <a:p>
            <a:fld id="{A897165A-551A-48BC-820A-2B6675CA2424}" type="slidenum">
              <a:rPr lang="ru-RU" sz="3600" b="1"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a:t>
            </a:fld>
            <a:endParaRPr lang="ru-RU" sz="36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3723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786" y="212943"/>
            <a:ext cx="11786992" cy="6488482"/>
          </a:xfrm>
        </p:spPr>
        <p:txBody>
          <a:bodyPr>
            <a:normAutofit/>
          </a:bodyPr>
          <a:lstStyle/>
          <a:p>
            <a:pPr indent="0" algn="ctr">
              <a:lnSpc>
                <a:spcPct val="107000"/>
              </a:lnSpc>
              <a:spcAft>
                <a:spcPts val="800"/>
              </a:spcAft>
              <a:buNone/>
            </a:pPr>
            <a: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6. Иные вопросы, возникающие в ходе проведения контрольного мероприятия (в случае необходимости) </a:t>
            </a:r>
            <a:endParaRPr lang="ru-RU" sz="2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defTabSz="914400">
              <a:lnSpc>
                <a:spcPct val="127000"/>
              </a:lnSpc>
              <a:buFont typeface="Wingdings" panose="05000000000000000000" pitchFamily="2" charset="2"/>
              <a:buChar char="Ø"/>
              <a:tabLst>
                <a:tab pos="540385" algn="l"/>
              </a:tabLst>
            </a:pPr>
            <a:r>
              <a:rPr lang="ru-RU"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 </a:t>
            </a:r>
            <a:r>
              <a:rPr lang="ru-RU" sz="2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результате </a:t>
            </a:r>
            <a:r>
              <a:rPr lang="ru-RU"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анализа соглашений </a:t>
            </a:r>
            <a:r>
              <a:rPr lang="ru-RU" sz="2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 предоставлении субсидий на содержание обязательных условий и порядка предоставления субсидий установлено следующее:</a:t>
            </a:r>
          </a:p>
          <a:p>
            <a:pPr marL="0" indent="0" algn="just" defTabSz="914400">
              <a:lnSpc>
                <a:spcPct val="127000"/>
              </a:lnSpc>
              <a:buNone/>
              <a:tabLst>
                <a:tab pos="540385" algn="l"/>
              </a:tabLst>
            </a:pPr>
            <a:r>
              <a:rPr lang="ru-RU"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2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соглашения о предоставлении субсидий не содержат обязательный условия, предусмотренные пунктами 2.1, 3.1, 4.2, 4.1.4, 4.1.5 Приказа Управления финансов № 28/21</a:t>
            </a:r>
            <a:r>
              <a:rPr lang="ru-RU" sz="2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marL="0" indent="0" algn="just" defTabSz="914400">
              <a:lnSpc>
                <a:spcPct val="127000"/>
              </a:lnSpc>
              <a:buNone/>
              <a:tabLst>
                <a:tab pos="540385" algn="l"/>
              </a:tabLst>
            </a:pP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2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разделы с 3 по 9 соглашений сформированы на основании Приказа Управления финансов № 11/20, утратившего силу на дату заключения </a:t>
            </a:r>
            <a:r>
              <a:rPr lang="ru-RU" sz="2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соглашений</a:t>
            </a:r>
            <a:r>
              <a:rPr lang="ru-RU"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ru-RU" sz="2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defTabSz="914400">
              <a:lnSpc>
                <a:spcPct val="127000"/>
              </a:lnSpc>
              <a:buFont typeface="Wingdings" panose="05000000000000000000" pitchFamily="2" charset="2"/>
              <a:buChar char="Ø"/>
              <a:tabLst>
                <a:tab pos="540385" algn="l"/>
              </a:tabLst>
            </a:pPr>
            <a:endParaRPr lang="ru-RU"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defTabSz="914400">
              <a:lnSpc>
                <a:spcPct val="127000"/>
              </a:lnSpc>
              <a:buFont typeface="Wingdings" panose="05000000000000000000" pitchFamily="2" charset="2"/>
              <a:buChar char="Ø"/>
              <a:tabLst>
                <a:tab pos="540385" algn="l"/>
              </a:tabLst>
            </a:pPr>
            <a:endPar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defTabSz="914400">
              <a:lnSpc>
                <a:spcPct val="127000"/>
              </a:lnSpc>
              <a:buNone/>
              <a:tabLst>
                <a:tab pos="540385" algn="l"/>
              </a:tabLst>
            </a:pPr>
            <a:endPar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12"/>
          </p:nvPr>
        </p:nvSpPr>
        <p:spPr>
          <a:xfrm>
            <a:off x="11241439" y="6216727"/>
            <a:ext cx="683339" cy="365125"/>
          </a:xfrm>
        </p:spPr>
        <p:txBody>
          <a:bodyPr/>
          <a:lstStyle/>
          <a:p>
            <a:fld id="{A897165A-551A-48BC-820A-2B6675CA2424}" type="slidenum">
              <a:rPr lang="ru-RU" sz="3600" b="1"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fld>
            <a:endParaRPr lang="ru-RU" sz="36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0877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1538" y="337352"/>
            <a:ext cx="11265764" cy="6520648"/>
          </a:xfrm>
        </p:spPr>
        <p:txBody>
          <a:bodyPr>
            <a:normAutofit fontScale="25000" lnSpcReduction="20000"/>
          </a:bodyPr>
          <a:lstStyle/>
          <a:p>
            <a:pPr marL="332550" indent="-285750" algn="just">
              <a:buFont typeface="Wingdings" panose="05000000000000000000" pitchFamily="2" charset="2"/>
              <a:buChar char="Ø"/>
            </a:pPr>
            <a:endParaRPr lang="ru-RU" sz="5000" b="1" u="sng" dirty="0" smtClean="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sz="5000" b="1" u="sng" dirty="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r>
              <a:rPr lang="ru-RU" sz="8800" b="1" u="sng" dirty="0">
                <a:solidFill>
                  <a:schemeClr val="tx1"/>
                </a:solidFill>
                <a:latin typeface="Times New Roman" panose="02020603050405020304" pitchFamily="18" charset="0"/>
                <a:cs typeface="Times New Roman" panose="02020603050405020304" pitchFamily="18" charset="0"/>
              </a:rPr>
              <a:t>1. Основание для проведения контрольного мероприятия: </a:t>
            </a:r>
            <a:r>
              <a:rPr lang="ru-RU" sz="8800" dirty="0">
                <a:solidFill>
                  <a:schemeClr val="tx1"/>
                </a:solidFill>
                <a:latin typeface="Times New Roman" panose="02020603050405020304" pitchFamily="18" charset="0"/>
                <a:cs typeface="Times New Roman" panose="02020603050405020304" pitchFamily="18" charset="0"/>
              </a:rPr>
              <a:t>пункт 1.3.3 плана деятельности Контрольно-счетной палаты Петропавловск-Камчатского городского округа на 2023 год, утвержденного приказом Контрольно-счетной палаты от 15.12.2022 </a:t>
            </a:r>
            <a:r>
              <a:rPr lang="ru-RU" sz="8800" dirty="0" smtClean="0">
                <a:solidFill>
                  <a:schemeClr val="tx1"/>
                </a:solidFill>
                <a:latin typeface="Times New Roman" panose="02020603050405020304" pitchFamily="18" charset="0"/>
                <a:cs typeface="Times New Roman" panose="02020603050405020304" pitchFamily="18" charset="0"/>
              </a:rPr>
              <a:t>             № </a:t>
            </a:r>
            <a:r>
              <a:rPr lang="ru-RU" sz="8800" dirty="0">
                <a:solidFill>
                  <a:schemeClr val="tx1"/>
                </a:solidFill>
                <a:latin typeface="Times New Roman" panose="02020603050405020304" pitchFamily="18" charset="0"/>
                <a:cs typeface="Times New Roman" panose="02020603050405020304" pitchFamily="18" charset="0"/>
              </a:rPr>
              <a:t>45-КСП.</a:t>
            </a:r>
          </a:p>
          <a:p>
            <a:pPr marL="331200" indent="-284400" algn="just">
              <a:buNone/>
            </a:pPr>
            <a:r>
              <a:rPr lang="ru-RU" sz="8800" dirty="0" smtClean="0">
                <a:solidFill>
                  <a:schemeClr val="tx1"/>
                </a:solidFill>
                <a:latin typeface="Times New Roman" panose="02020603050405020304" pitchFamily="18" charset="0"/>
                <a:cs typeface="Times New Roman" panose="02020603050405020304" pitchFamily="18" charset="0"/>
              </a:rPr>
              <a:t>    Отчет </a:t>
            </a:r>
            <a:r>
              <a:rPr lang="ru-RU" sz="8800" dirty="0">
                <a:solidFill>
                  <a:schemeClr val="tx1"/>
                </a:solidFill>
                <a:latin typeface="Times New Roman" panose="02020603050405020304" pitchFamily="18" charset="0"/>
                <a:cs typeface="Times New Roman" panose="02020603050405020304" pitchFamily="18" charset="0"/>
              </a:rPr>
              <a:t>составлен на основании </a:t>
            </a:r>
            <a:r>
              <a:rPr lang="ru-RU" sz="8800" dirty="0" smtClean="0">
                <a:solidFill>
                  <a:schemeClr val="tx1"/>
                </a:solidFill>
                <a:latin typeface="Times New Roman" panose="02020603050405020304" pitchFamily="18" charset="0"/>
                <a:cs typeface="Times New Roman" panose="02020603050405020304" pitchFamily="18" charset="0"/>
              </a:rPr>
              <a:t>акта </a:t>
            </a:r>
            <a:r>
              <a:rPr lang="ru-RU" sz="8800" dirty="0">
                <a:solidFill>
                  <a:schemeClr val="tx1"/>
                </a:solidFill>
                <a:latin typeface="Times New Roman" panose="02020603050405020304" pitchFamily="18" charset="0"/>
                <a:cs typeface="Times New Roman" panose="02020603050405020304" pitchFamily="18" charset="0"/>
              </a:rPr>
              <a:t>о результатах проведения контрольного мероприятия </a:t>
            </a:r>
            <a:r>
              <a:rPr lang="ru-RU" sz="8800" dirty="0">
                <a:solidFill>
                  <a:schemeClr val="tx1"/>
                </a:solidFill>
                <a:latin typeface="Times New Roman" panose="02020603050405020304" pitchFamily="18" charset="0"/>
                <a:ea typeface="Times New Roman" panose="02020603050405020304" pitchFamily="18" charset="0"/>
              </a:rPr>
              <a:t>от 12.07.2023 № 01-06/08-1.3.3</a:t>
            </a:r>
            <a:r>
              <a:rPr lang="ru-RU" sz="8800" dirty="0" smtClean="0">
                <a:solidFill>
                  <a:schemeClr val="tx1"/>
                </a:solidFill>
                <a:latin typeface="Times New Roman" panose="02020603050405020304" pitchFamily="18" charset="0"/>
                <a:ea typeface="Times New Roman" panose="02020603050405020304" pitchFamily="18" charset="0"/>
              </a:rPr>
              <a:t>.</a:t>
            </a:r>
          </a:p>
          <a:p>
            <a:pPr marL="331200" indent="-284400" algn="just">
              <a:buNone/>
            </a:pPr>
            <a:endParaRPr lang="ru-RU" sz="8800" dirty="0" smtClean="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r>
              <a:rPr lang="ru-RU" sz="8800" b="1" u="sng" dirty="0" smtClean="0">
                <a:solidFill>
                  <a:schemeClr val="tx1"/>
                </a:solidFill>
                <a:latin typeface="Times New Roman" panose="02020603050405020304" pitchFamily="18" charset="0"/>
                <a:cs typeface="Times New Roman" panose="02020603050405020304" pitchFamily="18" charset="0"/>
              </a:rPr>
              <a:t>2. Цель </a:t>
            </a:r>
            <a:r>
              <a:rPr lang="ru-RU" sz="8800" b="1" u="sng" dirty="0">
                <a:solidFill>
                  <a:schemeClr val="tx1"/>
                </a:solidFill>
                <a:latin typeface="Times New Roman" panose="02020603050405020304" pitchFamily="18" charset="0"/>
                <a:cs typeface="Times New Roman" panose="02020603050405020304" pitchFamily="18" charset="0"/>
              </a:rPr>
              <a:t>контрольного мероприятия:</a:t>
            </a:r>
            <a:r>
              <a:rPr lang="ru-RU" sz="8800" b="1" dirty="0">
                <a:solidFill>
                  <a:schemeClr val="tx1"/>
                </a:solidFill>
                <a:latin typeface="Times New Roman" panose="02020603050405020304" pitchFamily="18" charset="0"/>
                <a:cs typeface="Times New Roman" panose="02020603050405020304" pitchFamily="18" charset="0"/>
              </a:rPr>
              <a:t> </a:t>
            </a:r>
            <a:r>
              <a:rPr lang="ru-RU" sz="8800" dirty="0">
                <a:solidFill>
                  <a:srgbClr val="000000"/>
                </a:solidFill>
                <a:latin typeface="Times New Roman" panose="02020603050405020304" pitchFamily="18" charset="0"/>
                <a:ea typeface="Calibri" panose="020F0502020204030204" pitchFamily="34" charset="0"/>
              </a:rPr>
              <a:t>осуществление контроля за целевым и эффективным использованием средств бюджета Петропавловск-Камчатского городского округа</a:t>
            </a:r>
            <a:endParaRPr lang="ru-RU" sz="8800" dirty="0">
              <a:solidFill>
                <a:schemeClr val="tx1"/>
              </a:solidFill>
              <a:latin typeface="Times New Roman" panose="02020603050405020304" pitchFamily="18" charset="0"/>
              <a:cs typeface="Times New Roman" panose="02020603050405020304" pitchFamily="18" charset="0"/>
            </a:endParaRPr>
          </a:p>
          <a:p>
            <a:pPr marL="46800" indent="0" algn="just">
              <a:buNone/>
            </a:pPr>
            <a:endParaRPr lang="ru-RU" sz="8800" dirty="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r>
              <a:rPr lang="ru-RU" sz="8800" b="1" u="sng" dirty="0" smtClean="0">
                <a:solidFill>
                  <a:schemeClr val="tx1"/>
                </a:solidFill>
                <a:latin typeface="Times New Roman" panose="02020603050405020304" pitchFamily="18" charset="0"/>
                <a:cs typeface="Times New Roman" panose="02020603050405020304" pitchFamily="18" charset="0"/>
              </a:rPr>
              <a:t>3. Предмет </a:t>
            </a:r>
            <a:r>
              <a:rPr lang="ru-RU" sz="8800" b="1" u="sng" dirty="0">
                <a:solidFill>
                  <a:schemeClr val="tx1"/>
                </a:solidFill>
                <a:latin typeface="Times New Roman" panose="02020603050405020304" pitchFamily="18" charset="0"/>
                <a:cs typeface="Times New Roman" panose="02020603050405020304" pitchFamily="18" charset="0"/>
              </a:rPr>
              <a:t>контрольного мероприятия:</a:t>
            </a:r>
            <a:r>
              <a:rPr lang="ru-RU" sz="8800" b="1" dirty="0">
                <a:solidFill>
                  <a:schemeClr val="tx1"/>
                </a:solidFill>
                <a:latin typeface="Times New Roman" panose="02020603050405020304" pitchFamily="18" charset="0"/>
                <a:cs typeface="Times New Roman" panose="02020603050405020304" pitchFamily="18" charset="0"/>
              </a:rPr>
              <a:t> </a:t>
            </a:r>
            <a:r>
              <a:rPr lang="ru-RU" sz="8800" dirty="0">
                <a:solidFill>
                  <a:srgbClr val="000000"/>
                </a:solidFill>
                <a:latin typeface="Times New Roman" panose="02020603050405020304" pitchFamily="18" charset="0"/>
                <a:ea typeface="Calibri" panose="020F0502020204030204" pitchFamily="34" charset="0"/>
              </a:rPr>
              <a:t>нормативно-правовые акты, документы, регламентирующие и обосновывающие правомерное использование средств бюджета Петропавловск-Камчатского городского округа.</a:t>
            </a:r>
            <a:endParaRPr lang="ru-RU" sz="8800" dirty="0" smtClean="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sz="8800" dirty="0" smtClean="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sz="8800" dirty="0" smtClean="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dirty="0" smtClean="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dirty="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dirty="0">
              <a:solidFill>
                <a:schemeClr val="tx1"/>
              </a:solidFill>
              <a:latin typeface="Times New Roman" panose="02020603050405020304" pitchFamily="18" charset="0"/>
              <a:cs typeface="Times New Roman" panose="02020603050405020304" pitchFamily="18" charset="0"/>
            </a:endParaRPr>
          </a:p>
          <a:p>
            <a:pPr marL="46800" indent="0" algn="just">
              <a:buNone/>
            </a:pPr>
            <a:r>
              <a:rPr lang="ru-RU" dirty="0" smtClean="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a:p>
            <a:pPr marL="331470" indent="-285750" algn="just">
              <a:buFont typeface="Wingdings" panose="05000000000000000000" pitchFamily="2" charset="2"/>
              <a:buChar char="Ø"/>
            </a:pPr>
            <a:endParaRPr lang="ru-RU" dirty="0">
              <a:solidFill>
                <a:schemeClr val="tx1"/>
              </a:solidFill>
            </a:endParaRPr>
          </a:p>
        </p:txBody>
      </p:sp>
      <p:sp>
        <p:nvSpPr>
          <p:cNvPr id="4" name="Номер слайда 3"/>
          <p:cNvSpPr>
            <a:spLocks noGrp="1"/>
          </p:cNvSpPr>
          <p:nvPr>
            <p:ph type="sldNum" sz="quarter" idx="12"/>
          </p:nvPr>
        </p:nvSpPr>
        <p:spPr>
          <a:xfrm>
            <a:off x="11249638" y="5931017"/>
            <a:ext cx="696285" cy="926983"/>
          </a:xfrm>
        </p:spPr>
        <p:txBody>
          <a:bodyPr/>
          <a:lstStyle/>
          <a:p>
            <a:fld id="{A897165A-551A-48BC-820A-2B6675CA2424}" type="slidenum">
              <a:rPr lang="ru-RU" sz="3600" b="1"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fld>
            <a:endParaRPr lang="ru-RU" sz="36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5707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208" y="200416"/>
            <a:ext cx="11736888" cy="6419013"/>
          </a:xfrm>
        </p:spPr>
        <p:txBody>
          <a:bodyPr>
            <a:normAutofit/>
          </a:bodyPr>
          <a:lstStyle/>
          <a:p>
            <a:pPr marL="285750" indent="-285750" algn="just" defTabSz="914400">
              <a:lnSpc>
                <a:spcPct val="127000"/>
              </a:lnSpc>
              <a:buFont typeface="Wingdings" panose="05000000000000000000" pitchFamily="2" charset="2"/>
              <a:buChar char="Ø"/>
              <a:tabLst>
                <a:tab pos="540385" algn="l"/>
              </a:tabLst>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По результатам проверки отражения в бюджетном учете субсидий </a:t>
            </a:r>
            <a:r>
              <a:rPr lang="ru-RU" sz="2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установлено, что в </a:t>
            </a:r>
            <a:r>
              <a:rPr lang="ru-RU"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нарушение пунктов 10.4.5, 10.4.6 Приказа Минфина РФ № 209н </a:t>
            </a:r>
            <a:r>
              <a:rPr lang="ru-RU" sz="2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Управление </a:t>
            </a:r>
            <a:r>
              <a:rPr lang="ru-RU"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образования осуществило предоставление субсидий юридическим лицам (за исключением муниципальных учреждений) - производителям товаров, работ, услуг на возмещение затрат (недополученных доходов) в связи с производством (реализацией) товаров, выполнением работ, оказанием услуг в сумме 16 538 813,16 рублей с применением подстатьи КОСГУ 246, а не КОСГУ </a:t>
            </a:r>
            <a:r>
              <a:rPr lang="ru-RU" sz="2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245, что привело к </a:t>
            </a:r>
            <a:r>
              <a:rPr lang="ru-RU"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искажению отчетных данных форм годовой бюджетной отчетности, в частности, формы 0503121 «Отчет о финансовых результатах деятельности», формы 0503123 «Отчет о движении денежных средств», формы 0503169 «Сведения по дебиторской и кредиторской задолженности».</a:t>
            </a:r>
          </a:p>
          <a:p>
            <a:pPr marL="285750" indent="-285750" algn="just" defTabSz="914400">
              <a:lnSpc>
                <a:spcPct val="127000"/>
              </a:lnSpc>
              <a:buFont typeface="Wingdings" panose="05000000000000000000" pitchFamily="2" charset="2"/>
              <a:buChar char="Ø"/>
              <a:tabLst>
                <a:tab pos="540385" algn="l"/>
              </a:tabLst>
            </a:pP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defTabSz="914400">
              <a:lnSpc>
                <a:spcPct val="127000"/>
              </a:lnSpc>
              <a:buFont typeface="Wingdings" panose="05000000000000000000" pitchFamily="2" charset="2"/>
              <a:buChar char="Ø"/>
              <a:tabLst>
                <a:tab pos="540385" algn="l"/>
              </a:tabLst>
            </a:pP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12"/>
          </p:nvPr>
        </p:nvSpPr>
        <p:spPr>
          <a:xfrm>
            <a:off x="11271233" y="6254305"/>
            <a:ext cx="683339" cy="365125"/>
          </a:xfrm>
        </p:spPr>
        <p:txBody>
          <a:bodyPr/>
          <a:lstStyle/>
          <a:p>
            <a:fld id="{A897165A-551A-48BC-820A-2B6675CA2424}" type="slidenum">
              <a:rPr lang="ru-RU" sz="3600" b="1" smtClean="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fld>
            <a:endParaRPr lang="ru-RU" sz="3600" b="1" dirty="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8739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786" y="225468"/>
            <a:ext cx="11799518" cy="6598771"/>
          </a:xfrm>
        </p:spPr>
        <p:txBody>
          <a:bodyPr>
            <a:normAutofit/>
          </a:bodyPr>
          <a:lstStyle/>
          <a:p>
            <a:pPr marL="0" indent="0" algn="just">
              <a:buNone/>
            </a:pPr>
            <a:r>
              <a:rPr lang="ru-RU" sz="2800" b="1" dirty="0">
                <a:solidFill>
                  <a:schemeClr val="tx1"/>
                </a:solidFill>
                <a:latin typeface="Times New Roman" panose="02020603050405020304" pitchFamily="18" charset="0"/>
                <a:cs typeface="Times New Roman" panose="02020603050405020304" pitchFamily="18" charset="0"/>
              </a:rPr>
              <a:t>Предложения по результатам контрольного мероприятия:</a:t>
            </a:r>
          </a:p>
          <a:p>
            <a:pPr marL="45720" indent="0" algn="just">
              <a:buNone/>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a:t>
            </a:r>
          </a:p>
          <a:p>
            <a:pPr marL="45720" indent="0" algn="just">
              <a:buNone/>
            </a:pPr>
            <a:r>
              <a:rPr lang="ru-RU" sz="2000" dirty="0">
                <a:solidFill>
                  <a:schemeClr val="tx1"/>
                </a:solidFill>
                <a:latin typeface="Times New Roman" panose="02020603050405020304" pitchFamily="18" charset="0"/>
                <a:cs typeface="Times New Roman" panose="02020603050405020304" pitchFamily="18" charset="0"/>
              </a:rPr>
              <a:t>	</a:t>
            </a:r>
            <a:r>
              <a:rPr lang="ru-RU" sz="2200" dirty="0" smtClean="0">
                <a:solidFill>
                  <a:schemeClr val="tx1"/>
                </a:solidFill>
                <a:latin typeface="Times New Roman" panose="02020603050405020304" pitchFamily="18" charset="0"/>
                <a:cs typeface="Times New Roman" panose="02020603050405020304" pitchFamily="18" charset="0"/>
              </a:rPr>
              <a:t>1</a:t>
            </a:r>
            <a:r>
              <a:rPr lang="ru-RU" sz="2200" dirty="0">
                <a:solidFill>
                  <a:schemeClr val="tx1"/>
                </a:solidFill>
                <a:latin typeface="Times New Roman" panose="02020603050405020304" pitchFamily="18" charset="0"/>
                <a:cs typeface="Times New Roman" panose="02020603050405020304" pitchFamily="18" charset="0"/>
              </a:rPr>
              <a:t>. Отчет о результатах контрольного мероприятия направить для сведения: </a:t>
            </a:r>
          </a:p>
          <a:p>
            <a:pPr algn="just">
              <a:buFont typeface="Wingdings" panose="05000000000000000000" pitchFamily="2" charset="2"/>
              <a:buChar char="Ø"/>
            </a:pPr>
            <a:r>
              <a:rPr lang="ru-RU" sz="2000" dirty="0">
                <a:solidFill>
                  <a:schemeClr val="tx1"/>
                </a:solidFill>
                <a:latin typeface="Times New Roman" panose="02020603050405020304" pitchFamily="18" charset="0"/>
                <a:cs typeface="Times New Roman" panose="02020603050405020304" pitchFamily="18" charset="0"/>
              </a:rPr>
              <a:t> </a:t>
            </a:r>
            <a:r>
              <a:rPr lang="ru-RU" sz="2200" dirty="0">
                <a:solidFill>
                  <a:schemeClr val="tx1"/>
                </a:solidFill>
                <a:latin typeface="Times New Roman" panose="02020603050405020304" pitchFamily="18" charset="0"/>
                <a:cs typeface="Times New Roman" panose="02020603050405020304" pitchFamily="18" charset="0"/>
              </a:rPr>
              <a:t>в Городскую Думу Петропавловск-Камчатского городского округа;</a:t>
            </a:r>
          </a:p>
          <a:p>
            <a:pPr algn="just">
              <a:buFont typeface="Wingdings" panose="05000000000000000000" pitchFamily="2" charset="2"/>
              <a:buChar char="Ø"/>
            </a:pPr>
            <a:r>
              <a:rPr lang="ru-RU" sz="2200" dirty="0">
                <a:solidFill>
                  <a:schemeClr val="tx1"/>
                </a:solidFill>
                <a:latin typeface="Times New Roman" panose="02020603050405020304" pitchFamily="18" charset="0"/>
                <a:cs typeface="Times New Roman" panose="02020603050405020304" pitchFamily="18" charset="0"/>
              </a:rPr>
              <a:t> Главе Петропавловск-Камчатского городского округа</a:t>
            </a:r>
            <a:r>
              <a:rPr lang="ru-RU" sz="2200" dirty="0" smtClean="0">
                <a:solidFill>
                  <a:schemeClr val="tx1"/>
                </a:solidFill>
                <a:latin typeface="Times New Roman" panose="02020603050405020304" pitchFamily="18" charset="0"/>
                <a:cs typeface="Times New Roman" panose="02020603050405020304" pitchFamily="18" charset="0"/>
              </a:rPr>
              <a:t>.</a:t>
            </a:r>
          </a:p>
          <a:p>
            <a:pPr marL="0" indent="0" algn="just">
              <a:buNone/>
            </a:pPr>
            <a:endParaRPr lang="ru-RU" sz="2000" dirty="0">
              <a:solidFill>
                <a:schemeClr val="tx1"/>
              </a:solidFill>
              <a:latin typeface="Times New Roman" panose="02020603050405020304" pitchFamily="18" charset="0"/>
              <a:cs typeface="Times New Roman" panose="02020603050405020304" pitchFamily="18" charset="0"/>
            </a:endParaRPr>
          </a:p>
          <a:p>
            <a:pPr marL="45720" indent="0">
              <a:buNone/>
            </a:pPr>
            <a:r>
              <a:rPr lang="ru-RU" sz="2200" dirty="0">
                <a:solidFill>
                  <a:schemeClr val="tx1"/>
                </a:solidFill>
                <a:latin typeface="Times New Roman" panose="02020603050405020304" pitchFamily="18" charset="0"/>
                <a:cs typeface="Times New Roman" panose="02020603050405020304" pitchFamily="18" charset="0"/>
              </a:rPr>
              <a:t> </a:t>
            </a:r>
            <a:r>
              <a:rPr lang="ru-RU" sz="2200" dirty="0" smtClean="0">
                <a:solidFill>
                  <a:schemeClr val="tx1"/>
                </a:solidFill>
                <a:latin typeface="Times New Roman" panose="02020603050405020304" pitchFamily="18" charset="0"/>
                <a:cs typeface="Times New Roman" panose="02020603050405020304" pitchFamily="18" charset="0"/>
              </a:rPr>
              <a:t>    2</a:t>
            </a:r>
            <a:r>
              <a:rPr lang="ru-RU" sz="2200" dirty="0">
                <a:solidFill>
                  <a:schemeClr val="tx1"/>
                </a:solidFill>
                <a:latin typeface="Times New Roman" panose="02020603050405020304" pitchFamily="18" charset="0"/>
                <a:cs typeface="Times New Roman" panose="02020603050405020304" pitchFamily="18" charset="0"/>
              </a:rPr>
              <a:t>. Направить:</a:t>
            </a:r>
          </a:p>
          <a:p>
            <a:pPr marL="285750" indent="-285750" algn="just" defTabSz="914400">
              <a:lnSpc>
                <a:spcPct val="127000"/>
              </a:lnSpc>
              <a:buFont typeface="Wingdings" panose="05000000000000000000" pitchFamily="2" charset="2"/>
              <a:buChar char="Ø"/>
              <a:tabLst>
                <a:tab pos="540385" algn="l"/>
              </a:tabLst>
            </a:pPr>
            <a:r>
              <a:rPr lang="ru-RU" sz="2000" dirty="0">
                <a:solidFill>
                  <a:schemeClr val="tx1"/>
                </a:solidFill>
                <a:latin typeface="Times New Roman" panose="02020603050405020304" pitchFamily="18" charset="0"/>
                <a:cs typeface="Times New Roman" panose="02020603050405020304" pitchFamily="18" charset="0"/>
              </a:rPr>
              <a:t> </a:t>
            </a:r>
            <a:r>
              <a:rPr lang="ru-RU"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 Управление образования представление для принятия мер по устранению выявленных нарушений и недостатков, их причин и условий, им способствующих.</a:t>
            </a:r>
          </a:p>
          <a:p>
            <a:pPr indent="0" algn="just">
              <a:lnSpc>
                <a:spcPct val="107000"/>
              </a:lnSpc>
              <a:buNone/>
            </a:pPr>
            <a:endParaRPr lang="ru-RU" sz="2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sp>
        <p:nvSpPr>
          <p:cNvPr id="4" name="Номер слайда 3"/>
          <p:cNvSpPr>
            <a:spLocks noGrp="1"/>
          </p:cNvSpPr>
          <p:nvPr>
            <p:ph type="sldNum" sz="quarter" idx="12"/>
          </p:nvPr>
        </p:nvSpPr>
        <p:spPr>
          <a:xfrm>
            <a:off x="11508661" y="6459115"/>
            <a:ext cx="683339" cy="365125"/>
          </a:xfrm>
        </p:spPr>
        <p:txBody>
          <a:bodyPr/>
          <a:lstStyle/>
          <a:p>
            <a:fld id="{A897165A-551A-48BC-820A-2B6675CA2424}" type="slidenum">
              <a:rPr lang="ru-RU" sz="3600" b="1" smtClean="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fld>
            <a:endParaRPr lang="ru-RU" sz="3600" b="1" dirty="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0559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8583" y="2861078"/>
            <a:ext cx="11719420" cy="1518406"/>
          </a:xfrm>
        </p:spPr>
        <p:txBody>
          <a:bodyPr>
            <a:normAutofit/>
          </a:bodyPr>
          <a:lstStyle/>
          <a:p>
            <a:pPr algn="ctr"/>
            <a:r>
              <a:rPr lang="ru-RU" sz="5400" b="1" i="1" dirty="0" smtClean="0">
                <a:solidFill>
                  <a:schemeClr val="tx1"/>
                </a:solidFill>
                <a:latin typeface="Times New Roman" panose="02020603050405020304" pitchFamily="18" charset="0"/>
                <a:cs typeface="Times New Roman" panose="02020603050405020304" pitchFamily="18" charset="0"/>
              </a:rPr>
              <a:t>СПАСИБО ЗА ВНИМАНИЕ!</a:t>
            </a:r>
            <a:endParaRPr lang="ru-RU" sz="2800" b="1" i="1"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86349" y="2368636"/>
            <a:ext cx="11223056" cy="984885"/>
          </a:xfrm>
          <a:prstGeom prst="rect">
            <a:avLst/>
          </a:prstGeom>
        </p:spPr>
        <p:txBody>
          <a:bodyPr wrap="square">
            <a:spAutoFit/>
          </a:bodyPr>
          <a:lstStyle/>
          <a:p>
            <a:endParaRPr lang="ru-RU" dirty="0"/>
          </a:p>
          <a:p>
            <a:pPr algn="ctr"/>
            <a:r>
              <a:rPr lang="ru-RU" sz="2000" b="1" dirty="0" smtClean="0">
                <a:solidFill>
                  <a:schemeClr val="tx1">
                    <a:lumMod val="95000"/>
                    <a:lumOff val="5000"/>
                  </a:schemeClr>
                </a:solidFill>
                <a:latin typeface="Calibri" panose="020F0502020204030204" pitchFamily="34" charset="0"/>
                <a:cs typeface="Calibri" panose="020F0502020204030204" pitchFamily="34" charset="0"/>
              </a:rPr>
              <a:t>Контрольно-счетная палата </a:t>
            </a:r>
          </a:p>
          <a:p>
            <a:pPr algn="ctr"/>
            <a:r>
              <a:rPr lang="ru-RU" sz="2000" b="1" dirty="0" smtClean="0">
                <a:solidFill>
                  <a:schemeClr val="tx1">
                    <a:lumMod val="95000"/>
                    <a:lumOff val="5000"/>
                  </a:schemeClr>
                </a:solidFill>
                <a:latin typeface="Calibri" panose="020F0502020204030204" pitchFamily="34" charset="0"/>
                <a:cs typeface="Calibri" panose="020F0502020204030204" pitchFamily="34" charset="0"/>
              </a:rPr>
              <a:t>Петропавловск-Камчатского </a:t>
            </a:r>
            <a:r>
              <a:rPr lang="ru-RU" sz="2000" b="1" dirty="0">
                <a:solidFill>
                  <a:schemeClr val="tx1">
                    <a:lumMod val="95000"/>
                    <a:lumOff val="5000"/>
                  </a:schemeClr>
                </a:solidFill>
                <a:latin typeface="Calibri" panose="020F0502020204030204" pitchFamily="34" charset="0"/>
                <a:cs typeface="Calibri" panose="020F0502020204030204" pitchFamily="34" charset="0"/>
              </a:rPr>
              <a:t>городского округа</a:t>
            </a:r>
          </a:p>
        </p:txBody>
      </p:sp>
      <p:pic>
        <p:nvPicPr>
          <p:cNvPr id="6" name="Рисунок 5"/>
          <p:cNvPicPr>
            <a:picLocks noChangeAspect="1"/>
          </p:cNvPicPr>
          <p:nvPr/>
        </p:nvPicPr>
        <p:blipFill>
          <a:blip r:embed="rId3"/>
          <a:stretch>
            <a:fillRect/>
          </a:stretch>
        </p:blipFill>
        <p:spPr>
          <a:xfrm>
            <a:off x="5318118" y="1181726"/>
            <a:ext cx="1359517" cy="1306777"/>
          </a:xfrm>
          <a:prstGeom prst="ellipse">
            <a:avLst/>
          </a:prstGeom>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87050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89720" y="363255"/>
            <a:ext cx="10753725" cy="6494745"/>
          </a:xfrm>
        </p:spPr>
        <p:txBody>
          <a:bodyPr>
            <a:normAutofit/>
          </a:bodyPr>
          <a:lstStyle/>
          <a:p>
            <a:pPr marL="331470" indent="-285750" algn="just">
              <a:buFont typeface="Wingdings" panose="05000000000000000000" pitchFamily="2" charset="2"/>
              <a:buChar char="Ø"/>
            </a:pPr>
            <a:r>
              <a:rPr lang="ru-RU" sz="2000" b="1" u="sng" dirty="0">
                <a:solidFill>
                  <a:schemeClr val="tx1"/>
                </a:solidFill>
                <a:latin typeface="Times New Roman" panose="02020603050405020304" pitchFamily="18" charset="0"/>
                <a:cs typeface="Times New Roman" panose="02020603050405020304" pitchFamily="18" charset="0"/>
              </a:rPr>
              <a:t>4. Проверяемый период:</a:t>
            </a:r>
            <a:r>
              <a:rPr lang="ru-RU" sz="2000" b="1" dirty="0">
                <a:solidFill>
                  <a:schemeClr val="tx1"/>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2022 </a:t>
            </a:r>
            <a:r>
              <a:rPr lang="ru-RU" sz="2000" dirty="0">
                <a:solidFill>
                  <a:schemeClr val="tx1"/>
                </a:solidFill>
                <a:latin typeface="Times New Roman" panose="02020603050405020304" pitchFamily="18" charset="0"/>
                <a:cs typeface="Times New Roman" panose="02020603050405020304" pitchFamily="18" charset="0"/>
              </a:rPr>
              <a:t>год (иные периоды</a:t>
            </a:r>
            <a:r>
              <a:rPr lang="ru-RU" sz="2000" dirty="0" smtClean="0">
                <a:solidFill>
                  <a:schemeClr val="tx1"/>
                </a:solidFill>
                <a:latin typeface="Times New Roman" panose="02020603050405020304" pitchFamily="18" charset="0"/>
                <a:cs typeface="Times New Roman" panose="02020603050405020304"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a:p>
            <a:pPr marL="331470" indent="-285750" algn="just">
              <a:buFont typeface="Wingdings" panose="05000000000000000000" pitchFamily="2" charset="2"/>
              <a:buChar char="Ø"/>
            </a:pPr>
            <a:r>
              <a:rPr lang="ru-RU" sz="2000" b="1" u="sng" dirty="0" smtClean="0">
                <a:solidFill>
                  <a:schemeClr val="tx1"/>
                </a:solidFill>
                <a:latin typeface="Times New Roman" panose="02020603050405020304" pitchFamily="18" charset="0"/>
                <a:cs typeface="Times New Roman" panose="02020603050405020304" pitchFamily="18" charset="0"/>
              </a:rPr>
              <a:t>5. Объект </a:t>
            </a:r>
            <a:r>
              <a:rPr lang="ru-RU" sz="2000" b="1" u="sng" dirty="0">
                <a:solidFill>
                  <a:schemeClr val="tx1"/>
                </a:solidFill>
                <a:latin typeface="Times New Roman" panose="02020603050405020304" pitchFamily="18" charset="0"/>
                <a:cs typeface="Times New Roman" panose="02020603050405020304" pitchFamily="18" charset="0"/>
              </a:rPr>
              <a:t>контроля:</a:t>
            </a:r>
            <a:r>
              <a:rPr lang="ru-RU" sz="2000" dirty="0">
                <a:solidFill>
                  <a:schemeClr val="tx1"/>
                </a:solidFill>
                <a:latin typeface="Times New Roman" panose="02020603050405020304" pitchFamily="18" charset="0"/>
                <a:cs typeface="Times New Roman" panose="02020603050405020304" pitchFamily="18" charset="0"/>
              </a:rPr>
              <a:t> </a:t>
            </a:r>
            <a:endParaRPr lang="ru-RU" sz="2000" dirty="0" smtClean="0">
              <a:solidFill>
                <a:schemeClr val="tx1"/>
              </a:solidFill>
              <a:latin typeface="Times New Roman" panose="02020603050405020304" pitchFamily="18" charset="0"/>
              <a:cs typeface="Times New Roman" panose="02020603050405020304" pitchFamily="18" charset="0"/>
            </a:endParaRPr>
          </a:p>
          <a:p>
            <a:pPr marL="331470" indent="-285750" algn="just">
              <a:lnSpc>
                <a:spcPct val="107000"/>
              </a:lnSpc>
              <a:buFont typeface="Wingdings" panose="05000000000000000000" pitchFamily="2" charset="2"/>
              <a:buChar char="Ø"/>
            </a:pP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Управление образования администрации Петропавловск-Камчатского городского округа</a:t>
            </a:r>
            <a:r>
              <a:rPr lang="ru-RU" sz="2000" dirty="0" smtClean="0">
                <a:solidFill>
                  <a:schemeClr val="tx1"/>
                </a:solidFill>
                <a:latin typeface="Times New Roman" panose="02020603050405020304" pitchFamily="18" charset="0"/>
                <a:ea typeface="Calibri" panose="020F0502020204030204" pitchFamily="34" charset="0"/>
              </a:rPr>
              <a:t>. Юридический адрес: </a:t>
            </a:r>
            <a:r>
              <a:rPr lang="ru-RU" sz="2000" dirty="0">
                <a:solidFill>
                  <a:schemeClr val="tx1"/>
                </a:solidFill>
                <a:latin typeface="Times New Roman" panose="02020603050405020304" pitchFamily="18" charset="0"/>
                <a:ea typeface="Calibri" panose="020F0502020204030204" pitchFamily="34" charset="0"/>
              </a:rPr>
              <a:t>683000, Камчатский край, </a:t>
            </a:r>
            <a:r>
              <a:rPr lang="ru-RU" sz="2000" dirty="0" smtClean="0">
                <a:solidFill>
                  <a:schemeClr val="tx1"/>
                </a:solidFill>
                <a:latin typeface="Times New Roman" panose="02020603050405020304" pitchFamily="18" charset="0"/>
                <a:ea typeface="Calibri" panose="020F0502020204030204" pitchFamily="34" charset="0"/>
              </a:rPr>
              <a:t>г</a:t>
            </a:r>
            <a:r>
              <a:rPr lang="ru-RU" sz="2000" dirty="0">
                <a:solidFill>
                  <a:schemeClr val="tx1"/>
                </a:solidFill>
                <a:latin typeface="Times New Roman" panose="02020603050405020304" pitchFamily="18" charset="0"/>
                <a:ea typeface="Calibri" panose="020F0502020204030204" pitchFamily="34" charset="0"/>
              </a:rPr>
              <a:t>. </a:t>
            </a:r>
            <a:r>
              <a:rPr lang="ru-RU" sz="2000" dirty="0" smtClean="0">
                <a:solidFill>
                  <a:schemeClr val="tx1"/>
                </a:solidFill>
                <a:latin typeface="Times New Roman" panose="02020603050405020304" pitchFamily="18" charset="0"/>
                <a:ea typeface="Calibri" panose="020F0502020204030204" pitchFamily="34" charset="0"/>
              </a:rPr>
              <a:t>Петропавловск-Камчатский, ул</a:t>
            </a:r>
            <a:r>
              <a:rPr lang="ru-RU" sz="2000" dirty="0">
                <a:solidFill>
                  <a:schemeClr val="tx1"/>
                </a:solidFill>
                <a:latin typeface="Times New Roman" panose="02020603050405020304" pitchFamily="18" charset="0"/>
                <a:ea typeface="Calibri" panose="020F0502020204030204" pitchFamily="34" charset="0"/>
              </a:rPr>
              <a:t>. Ленинская, </a:t>
            </a:r>
            <a:r>
              <a:rPr lang="ru-RU" sz="2000" dirty="0" smtClean="0">
                <a:solidFill>
                  <a:schemeClr val="tx1"/>
                </a:solidFill>
                <a:latin typeface="Times New Roman" panose="02020603050405020304" pitchFamily="18" charset="0"/>
                <a:ea typeface="Calibri" panose="020F0502020204030204" pitchFamily="34" charset="0"/>
              </a:rPr>
              <a:t>12; ОГРН </a:t>
            </a:r>
            <a:r>
              <a:rPr lang="ru-RU" sz="2000" dirty="0">
                <a:solidFill>
                  <a:schemeClr val="tx1"/>
                </a:solidFill>
                <a:latin typeface="Times New Roman" panose="02020603050405020304" pitchFamily="18" charset="0"/>
                <a:ea typeface="Calibri" panose="020F0502020204030204" pitchFamily="34" charset="0"/>
              </a:rPr>
              <a:t>1134101001430, </a:t>
            </a:r>
            <a:r>
              <a:rPr lang="ru-RU" sz="2000" dirty="0" smtClean="0">
                <a:solidFill>
                  <a:schemeClr val="tx1"/>
                </a:solidFill>
                <a:latin typeface="Times New Roman" panose="02020603050405020304" pitchFamily="18" charset="0"/>
                <a:ea typeface="Calibri" panose="020F0502020204030204" pitchFamily="34" charset="0"/>
              </a:rPr>
              <a:t>ИНН/КПП  4101156594/410101001</a:t>
            </a:r>
            <a:r>
              <a:rPr lang="ru-RU" sz="2000" dirty="0">
                <a:solidFill>
                  <a:schemeClr val="tx1"/>
                </a:solidFill>
                <a:latin typeface="Times New Roman" panose="02020603050405020304" pitchFamily="18" charset="0"/>
                <a:ea typeface="Calibri" panose="020F0502020204030204" pitchFamily="34" charset="0"/>
              </a:rPr>
              <a:t>.</a:t>
            </a:r>
          </a:p>
          <a:p>
            <a:pPr marL="331470" indent="-285750" algn="just">
              <a:buFont typeface="Wingdings" panose="05000000000000000000" pitchFamily="2" charset="2"/>
              <a:buChar char="Ø"/>
            </a:pPr>
            <a:r>
              <a:rPr lang="ru-RU" sz="2000" b="1" u="sng" dirty="0" smtClean="0">
                <a:solidFill>
                  <a:schemeClr val="tx1"/>
                </a:solidFill>
                <a:latin typeface="Times New Roman" panose="02020603050405020304" pitchFamily="18" charset="0"/>
                <a:cs typeface="Times New Roman" panose="02020603050405020304" pitchFamily="18" charset="0"/>
              </a:rPr>
              <a:t>6</a:t>
            </a:r>
            <a:r>
              <a:rPr lang="ru-RU" sz="2000" b="1" u="sng" dirty="0">
                <a:solidFill>
                  <a:schemeClr val="tx1"/>
                </a:solidFill>
                <a:latin typeface="Times New Roman" panose="02020603050405020304" pitchFamily="18" charset="0"/>
                <a:cs typeface="Times New Roman" panose="02020603050405020304" pitchFamily="18" charset="0"/>
              </a:rPr>
              <a:t>. Срок проведения контрольного мероприятия:</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29.05.2023 по 12.07.2023. </a:t>
            </a:r>
            <a:endParaRPr lang="ru-RU"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31470" indent="-285750" algn="just">
              <a:buFont typeface="Wingdings" panose="05000000000000000000" pitchFamily="2" charset="2"/>
              <a:buChar char="Ø"/>
            </a:pPr>
            <a:r>
              <a:rPr lang="ru-RU" sz="2000" b="1" u="sng" dirty="0" smtClean="0">
                <a:solidFill>
                  <a:schemeClr val="tx1"/>
                </a:solidFill>
                <a:latin typeface="Times New Roman" panose="02020603050405020304" pitchFamily="18" charset="0"/>
                <a:cs typeface="Times New Roman" panose="02020603050405020304" pitchFamily="18" charset="0"/>
              </a:rPr>
              <a:t>7</a:t>
            </a:r>
            <a:r>
              <a:rPr lang="ru-RU" sz="2000" b="1" u="sng" dirty="0">
                <a:solidFill>
                  <a:schemeClr val="tx1"/>
                </a:solidFill>
                <a:latin typeface="Times New Roman" panose="02020603050405020304" pitchFamily="18" charset="0"/>
                <a:cs typeface="Times New Roman" panose="02020603050405020304" pitchFamily="18" charset="0"/>
              </a:rPr>
              <a:t>. Наличие пояснений и/или </a:t>
            </a:r>
            <a:r>
              <a:rPr lang="ru-RU" sz="2000" b="1" u="sng" dirty="0" smtClean="0">
                <a:solidFill>
                  <a:schemeClr val="tx1"/>
                </a:solidFill>
                <a:latin typeface="Times New Roman" panose="02020603050405020304" pitchFamily="18" charset="0"/>
                <a:cs typeface="Times New Roman" panose="02020603050405020304" pitchFamily="18" charset="0"/>
              </a:rPr>
              <a:t>замечаний, поступивших </a:t>
            </a:r>
            <a:r>
              <a:rPr lang="ru-RU" sz="2000" b="1" u="sng" dirty="0">
                <a:solidFill>
                  <a:schemeClr val="tx1"/>
                </a:solidFill>
                <a:latin typeface="Times New Roman" panose="02020603050405020304" pitchFamily="18" charset="0"/>
                <a:cs typeface="Times New Roman" panose="02020603050405020304" pitchFamily="18" charset="0"/>
              </a:rPr>
              <a:t>от </a:t>
            </a:r>
            <a:r>
              <a:rPr lang="ru-RU" sz="2000" b="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Управления образования </a:t>
            </a:r>
            <a:r>
              <a:rPr lang="ru-RU" sz="2000" b="1" u="sng" dirty="0" smtClean="0">
                <a:solidFill>
                  <a:schemeClr val="tx1"/>
                </a:solidFill>
                <a:latin typeface="Times New Roman" panose="02020603050405020304" pitchFamily="18" charset="0"/>
                <a:cs typeface="Times New Roman" panose="02020603050405020304" pitchFamily="18" charset="0"/>
              </a:rPr>
              <a:t>на </a:t>
            </a:r>
            <a:r>
              <a:rPr lang="ru-RU" sz="2000" b="1" u="sng" dirty="0">
                <a:solidFill>
                  <a:schemeClr val="tx1"/>
                </a:solidFill>
                <a:latin typeface="Times New Roman" panose="02020603050405020304" pitchFamily="18" charset="0"/>
                <a:cs typeface="Times New Roman" panose="02020603050405020304" pitchFamily="18" charset="0"/>
              </a:rPr>
              <a:t>акт о результатах проведения контрольного мероприятия:</a:t>
            </a:r>
            <a:r>
              <a:rPr lang="ru-RU" sz="2000" b="1" dirty="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отсутствуют.</a:t>
            </a:r>
          </a:p>
          <a:p>
            <a:pPr marL="331470" indent="-285750" algn="just">
              <a:buFont typeface="Wingdings" panose="05000000000000000000" pitchFamily="2" charset="2"/>
              <a:buChar char="Ø"/>
            </a:pPr>
            <a:r>
              <a:rPr lang="ru-RU" sz="2000" b="1" u="sng" dirty="0">
                <a:solidFill>
                  <a:schemeClr val="tx1"/>
                </a:solidFill>
                <a:latin typeface="Times New Roman" panose="02020603050405020304" pitchFamily="18" charset="0"/>
                <a:cs typeface="Times New Roman" panose="02020603050405020304" pitchFamily="18" charset="0"/>
              </a:rPr>
              <a:t>8. Объем проверенных средств и/или имущества: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29 143 386,38 рублей</a:t>
            </a:r>
            <a:r>
              <a:rPr lang="ru-RU" sz="2000" dirty="0">
                <a:solidFill>
                  <a:schemeClr val="tx1"/>
                </a:solidFill>
                <a:latin typeface="Times New Roman" panose="02020603050405020304" pitchFamily="18" charset="0"/>
                <a:cs typeface="Times New Roman" panose="02020603050405020304" pitchFamily="18" charset="0"/>
              </a:rPr>
              <a:t>.</a:t>
            </a:r>
          </a:p>
          <a:p>
            <a:pPr marL="331470" indent="-285750" algn="just">
              <a:buFont typeface="Wingdings" panose="05000000000000000000" pitchFamily="2" charset="2"/>
              <a:buChar char="Ø"/>
            </a:pPr>
            <a:r>
              <a:rPr lang="ru-RU" sz="2000" b="1" u="sng" dirty="0" smtClean="0">
                <a:solidFill>
                  <a:schemeClr val="tx1"/>
                </a:solidFill>
                <a:latin typeface="Times New Roman" panose="02020603050405020304" pitchFamily="18" charset="0"/>
                <a:cs typeface="Times New Roman" panose="02020603050405020304" pitchFamily="18" charset="0"/>
              </a:rPr>
              <a:t>9</a:t>
            </a:r>
            <a:r>
              <a:rPr lang="ru-RU" sz="2000" b="1" u="sng" dirty="0">
                <a:solidFill>
                  <a:schemeClr val="tx1"/>
                </a:solidFill>
                <a:latin typeface="Times New Roman" panose="02020603050405020304" pitchFamily="18" charset="0"/>
                <a:cs typeface="Times New Roman" panose="02020603050405020304" pitchFamily="18" charset="0"/>
              </a:rPr>
              <a:t>. Результаты контрольного мероприятия</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ea typeface="Calibri" panose="020F0502020204030204" pitchFamily="34" charset="0"/>
              </a:rPr>
              <a:t>«</a:t>
            </a:r>
            <a:r>
              <a:rPr lang="ru-RU" sz="2000" dirty="0">
                <a:solidFill>
                  <a:schemeClr val="tx1"/>
                </a:solidFill>
                <a:latin typeface="Times New Roman" panose="02020603050405020304" pitchFamily="18" charset="0"/>
                <a:ea typeface="Calibri" panose="020F0502020204030204" pitchFamily="34" charset="0"/>
              </a:rPr>
              <a:t>Выборочная проверка соблюдения цели, порядка и условий предоставления из бюджета Петропавловск-Камчатского городского округа субсидий юридическим лицам, индивидуальным предпринимателям, некоммерческим организациям, предоставляющим услуги в сфере дошкольного образования и (или) осуществляющим присмотр и уход за </a:t>
            </a:r>
            <a:r>
              <a:rPr lang="ru-RU" sz="2000" dirty="0" smtClean="0">
                <a:solidFill>
                  <a:schemeClr val="tx1"/>
                </a:solidFill>
                <a:latin typeface="Times New Roman" panose="02020603050405020304" pitchFamily="18" charset="0"/>
                <a:ea typeface="Calibri" panose="020F0502020204030204" pitchFamily="34" charset="0"/>
              </a:rPr>
              <a:t>детьми»</a:t>
            </a:r>
            <a:r>
              <a:rPr lang="ru-RU" sz="2000" b="1" dirty="0" smtClean="0">
                <a:solidFill>
                  <a:schemeClr val="tx1"/>
                </a:solidFill>
                <a:latin typeface="Times New Roman" panose="02020603050405020304" pitchFamily="18" charset="0"/>
                <a:ea typeface="Calibri" panose="020F0502020204030204" pitchFamily="34" charset="0"/>
              </a:rPr>
              <a:t> </a:t>
            </a:r>
            <a:r>
              <a:rPr lang="ru-RU" sz="2000" dirty="0" smtClean="0">
                <a:solidFill>
                  <a:schemeClr val="tx1"/>
                </a:solidFill>
                <a:latin typeface="Times New Roman" panose="02020603050405020304" pitchFamily="18" charset="0"/>
                <a:ea typeface="Calibri" panose="020F0502020204030204" pitchFamily="34" charset="0"/>
              </a:rPr>
              <a:t>за 2022 год:</a:t>
            </a:r>
            <a:endParaRPr lang="ru-RU" sz="2000" b="1" dirty="0">
              <a:solidFill>
                <a:schemeClr val="tx1"/>
              </a:solidFill>
              <a:latin typeface="Calibri" panose="020F0502020204030204" pitchFamily="34" charset="0"/>
              <a:cs typeface="Calibri" panose="020F0502020204030204" pitchFamily="34" charset="0"/>
            </a:endParaRPr>
          </a:p>
          <a:p>
            <a:pPr marL="331470" indent="-285750" algn="just">
              <a:buFont typeface="Wingdings" panose="05000000000000000000" pitchFamily="2" charset="2"/>
              <a:buChar char="Ø"/>
            </a:pPr>
            <a:endParaRPr lang="ru-RU" b="1" u="sng" dirty="0">
              <a:solidFill>
                <a:schemeClr val="tx1"/>
              </a:solidFill>
              <a:latin typeface="Times New Roman" panose="02020603050405020304" pitchFamily="18" charset="0"/>
              <a:cs typeface="Times New Roman" panose="02020603050405020304" pitchFamily="18" charset="0"/>
            </a:endParaRPr>
          </a:p>
          <a:p>
            <a:pPr marL="45720" indent="0" algn="just">
              <a:buNone/>
            </a:pPr>
            <a:endParaRPr lang="ru-RU" sz="2800" dirty="0" smtClean="0">
              <a:latin typeface="Calibri" panose="020F0502020204030204" pitchFamily="34" charset="0"/>
              <a:cs typeface="Calibri" panose="020F0502020204030204" pitchFamily="34" charset="0"/>
            </a:endParaRPr>
          </a:p>
          <a:p>
            <a:pPr marL="45720" indent="0">
              <a:buNone/>
            </a:pPr>
            <a:endParaRPr lang="ru-RU" sz="2500" dirty="0" smtClean="0">
              <a:latin typeface="Calibri" panose="020F0502020204030204" pitchFamily="34" charset="0"/>
              <a:cs typeface="Calibri" panose="020F0502020204030204" pitchFamily="34" charset="0"/>
            </a:endParaRPr>
          </a:p>
          <a:p>
            <a:endParaRPr lang="ru-RU" dirty="0"/>
          </a:p>
        </p:txBody>
      </p:sp>
      <p:sp>
        <p:nvSpPr>
          <p:cNvPr id="6" name="Номер слайда 1"/>
          <p:cNvSpPr>
            <a:spLocks noGrp="1"/>
          </p:cNvSpPr>
          <p:nvPr>
            <p:ph type="sldNum" sz="quarter" idx="12"/>
          </p:nvPr>
        </p:nvSpPr>
        <p:spPr>
          <a:xfrm>
            <a:off x="9274973" y="5816321"/>
            <a:ext cx="2680003" cy="1041679"/>
          </a:xfrm>
        </p:spPr>
        <p:txBody>
          <a:bodyPr/>
          <a:lstStyle/>
          <a:p>
            <a:r>
              <a:rPr lang="ru-RU" sz="36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endParaRPr lang="ru-RU" sz="36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0155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1932467" cy="1961965"/>
          </a:xfrm>
        </p:spPr>
        <p:txBody>
          <a:bodyPr>
            <a:noAutofit/>
          </a:bodyPr>
          <a:lstStyle/>
          <a:p>
            <a:pPr indent="450215" algn="just">
              <a:spcAft>
                <a:spcPts val="0"/>
              </a:spcAft>
            </a:pPr>
            <a:r>
              <a:rPr lang="ru-RU" sz="2000" b="1" dirty="0">
                <a:solidFill>
                  <a:schemeClr val="tx1"/>
                </a:solidFill>
                <a:latin typeface="Times New Roman" panose="02020603050405020304" pitchFamily="18" charset="0"/>
                <a:ea typeface="Times New Roman" panose="02020603050405020304" pitchFamily="18" charset="0"/>
              </a:rPr>
              <a:t>1.</a:t>
            </a:r>
            <a:r>
              <a:rPr lang="ru-RU"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solidFill>
                  <a:schemeClr val="tx1"/>
                </a:solidFill>
                <a:latin typeface="Times New Roman" panose="02020603050405020304" pitchFamily="18" charset="0"/>
                <a:ea typeface="Calibri" panose="020F0502020204030204" pitchFamily="34" charset="0"/>
              </a:rPr>
              <a:t>Анализ соответствия нормативно правовых актов, регламентирующих функции и полномочия городского округа по предоставлению субсидий юридическим лицам (за исключением субсидий государственным (муниципальным) учреждениям), индивидуальным предпринимателям, некоммерческим организациям, предоставляющим услуги в сфере дошкольного образования и (или) осуществляющим присмотр и уход за детьми, общим требованиям к правовым актам, установленным Правительством Российской </a:t>
            </a:r>
            <a:r>
              <a:rPr lang="ru-RU" sz="2000" b="1" dirty="0" smtClean="0">
                <a:solidFill>
                  <a:schemeClr val="tx1"/>
                </a:solidFill>
                <a:latin typeface="Times New Roman" panose="02020603050405020304" pitchFamily="18" charset="0"/>
                <a:ea typeface="Calibri" panose="020F0502020204030204" pitchFamily="34" charset="0"/>
              </a:rPr>
              <a:t>Федерации показал следующее.</a:t>
            </a:r>
            <a:endParaRPr lang="ru-RU"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1961965"/>
            <a:ext cx="11740060" cy="5366641"/>
          </a:xfrm>
        </p:spPr>
        <p:txBody>
          <a:bodyPr>
            <a:normAutofit/>
          </a:bodyPr>
          <a:lstStyle/>
          <a:p>
            <a:pPr indent="0" algn="just">
              <a:lnSpc>
                <a:spcPct val="107000"/>
              </a:lnSpc>
              <a:buNone/>
            </a:pPr>
            <a:r>
              <a:rPr lang="ru-RU"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В </a:t>
            </a: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целях реализации требований пункта 2 статьи 78 Бюджетного кодекса Российской Федерации , поддержки развития альтернативных форм дошкольного образования в городском округе, в рамках реализации муниципальной программы «Развитие образования в Петропавловск-Камчатском городском округе»  разработаны следующие Порядки предоставления субсидий:</a:t>
            </a:r>
          </a:p>
          <a:p>
            <a:pPr marL="628650" indent="-285750" algn="just">
              <a:lnSpc>
                <a:spcPct val="107000"/>
              </a:lnSpc>
              <a:buFont typeface="Wingdings" panose="05000000000000000000" pitchFamily="2" charset="2"/>
              <a:buChar char="Ø"/>
            </a:pPr>
            <a:r>
              <a:rPr lang="ru-RU"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на </a:t>
            </a: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возмещение недополученных доходов при осуществлении образовательной деятельности по образовательным программам дошкольного образования, присмотру и уходу за детьми юридическим лицам, индивидуальным предпринимателям, реализующим образовательные программы дошкольного образования (Постановление </a:t>
            </a:r>
            <a:r>
              <a:rPr lang="ru-RU"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от 10.06.2020 № </a:t>
            </a: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1022</a:t>
            </a:r>
            <a:r>
              <a:rPr lang="ru-RU"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628650" indent="-285750" algn="just">
              <a:lnSpc>
                <a:spcPct val="107000"/>
              </a:lnSpc>
              <a:buFont typeface="Wingdings" panose="05000000000000000000" pitchFamily="2" charset="2"/>
              <a:buChar char="Ø"/>
            </a:pPr>
            <a:r>
              <a:rPr lang="ru-RU"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 </a:t>
            </a: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целях возмещения затрат на содержания детей юридическим лицам, индивидуальным предпринимателям, предоставляющим услуги в сфере дошкольного образования и (или) осуществляющим дневной уход за детьми (</a:t>
            </a:r>
            <a:r>
              <a:rPr lang="ru-RU" sz="200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Постановление </a:t>
            </a:r>
            <a:r>
              <a:rPr lang="ru-RU" sz="200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от 15.06.2017 № </a:t>
            </a: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1320) .</a:t>
            </a:r>
          </a:p>
          <a:p>
            <a:pPr marL="45720" indent="0">
              <a:buNone/>
            </a:pPr>
            <a:endParaRPr lang="ru-RU" dirty="0">
              <a:solidFill>
                <a:schemeClr val="tx1"/>
              </a:solidFill>
              <a:latin typeface="Calibri" panose="020F0502020204030204" pitchFamily="34" charset="0"/>
              <a:cs typeface="Calibri" panose="020F0502020204030204" pitchFamily="34" charset="0"/>
            </a:endParaRP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3600" b="1" smtClean="0">
                <a:solidFill>
                  <a:schemeClr val="tx1"/>
                </a:solidFill>
                <a:latin typeface="Calibri" panose="020F0502020204030204" pitchFamily="34" charset="0"/>
                <a:cs typeface="Calibri" panose="020F0502020204030204" pitchFamily="34" charset="0"/>
              </a:rPr>
              <a:t>4</a:t>
            </a:fld>
            <a:endParaRPr lang="ru-RU" sz="3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2407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33165"/>
            <a:ext cx="11945923" cy="6520648"/>
          </a:xfrm>
        </p:spPr>
        <p:txBody>
          <a:bodyPr>
            <a:noAutofit/>
          </a:bodyPr>
          <a:lstStyle/>
          <a:p>
            <a:pPr indent="0" algn="just">
              <a:lnSpc>
                <a:spcPct val="127000"/>
              </a:lnSpc>
              <a:buNone/>
            </a:pPr>
            <a:r>
              <a:rPr lang="ru-RU"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2000" u="sng" dirty="0">
                <a:solidFill>
                  <a:schemeClr val="tx1"/>
                </a:solidFill>
                <a:latin typeface="Times New Roman" panose="02020603050405020304" pitchFamily="18" charset="0"/>
                <a:cs typeface="Times New Roman" panose="02020603050405020304" pitchFamily="18" charset="0"/>
              </a:rPr>
              <a:t>Выводы:</a:t>
            </a:r>
          </a:p>
          <a:p>
            <a:pPr indent="0" algn="just">
              <a:lnSpc>
                <a:spcPct val="127000"/>
              </a:lnSpc>
              <a:buNone/>
            </a:pPr>
            <a:r>
              <a:rPr lang="ru-RU"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В </a:t>
            </a: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рамках контрольного мероприятия проведен анализ </a:t>
            </a:r>
            <a:r>
              <a:rPr lang="ru-RU"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Постановлений № </a:t>
            </a: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1022, № 1320 на соответствие общим требованиям к нормативным правовым актам, муниципальным правовым актам, регулирующим предоставление субсидий юридическим лицам, индивидуальным предпринимателям .</a:t>
            </a:r>
          </a:p>
          <a:p>
            <a:pPr indent="0" algn="just">
              <a:lnSpc>
                <a:spcPct val="127000"/>
              </a:lnSpc>
              <a:buNone/>
            </a:pPr>
            <a:r>
              <a:rPr lang="ru-RU"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В </a:t>
            </a: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результате анализа Постановления № 1320 установлены следующие нарушения:</a:t>
            </a:r>
          </a:p>
          <a:p>
            <a:pPr marL="685800" algn="just">
              <a:lnSpc>
                <a:spcPct val="127000"/>
              </a:lnSpc>
              <a:buFont typeface="Wingdings" panose="05000000000000000000" pitchFamily="2" charset="2"/>
              <a:buChar char="Ø"/>
            </a:pPr>
            <a:r>
              <a:rPr lang="ru-RU"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 нарушение </a:t>
            </a: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пункта 11 общих требований к предоставлению субсидий Порядок не содержит положение о направлениях затрат, на возмещение которых предоставляется </a:t>
            </a:r>
            <a:r>
              <a:rPr lang="ru-RU"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субсидия,</a:t>
            </a: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перечень </a:t>
            </a: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документов, подтверждающих фактически произведенные </a:t>
            </a:r>
            <a:r>
              <a:rPr lang="ru-RU"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затраты;</a:t>
            </a:r>
          </a:p>
          <a:p>
            <a:pPr marL="685800" algn="just">
              <a:lnSpc>
                <a:spcPct val="127000"/>
              </a:lnSpc>
              <a:buFont typeface="Wingdings" panose="05000000000000000000" pitchFamily="2" charset="2"/>
              <a:buChar char="Ø"/>
            </a:pPr>
            <a:r>
              <a:rPr lang="ru-RU"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пункт </a:t>
            </a: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2.9.1 основания для принятия решения об отказе в заключении соглашения  не содержит указание на пункт 2.1 «требования, которым должны соответствовать получатели субсидии на первое число месяца, предшествующего месяцу, в котором планируется заключение соглашения».</a:t>
            </a:r>
          </a:p>
          <a:p>
            <a:pPr marL="628650" indent="-285750" algn="just">
              <a:lnSpc>
                <a:spcPct val="127000"/>
              </a:lnSpc>
              <a:buFontTx/>
              <a:buChar char="-"/>
            </a:pPr>
            <a:endParaRPr lang="ru-RU"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628650" indent="-285750" algn="just">
              <a:lnSpc>
                <a:spcPct val="127000"/>
              </a:lnSpc>
              <a:buFontTx/>
              <a:buChar char="-"/>
            </a:pPr>
            <a:endParaRPr lang="ru-RU"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46800" indent="0" algn="just">
              <a:buNone/>
            </a:pPr>
            <a:endParaRPr lang="ru-RU" sz="3600" u="sng" dirty="0" smtClean="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sz="13800" dirty="0" smtClean="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sz="13800" dirty="0" smtClean="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sz="2800" dirty="0" smtClean="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sz="2800" dirty="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sz="2800" dirty="0">
              <a:solidFill>
                <a:schemeClr val="tx1"/>
              </a:solidFill>
              <a:latin typeface="Times New Roman" panose="02020603050405020304" pitchFamily="18" charset="0"/>
              <a:cs typeface="Times New Roman" panose="02020603050405020304" pitchFamily="18" charset="0"/>
            </a:endParaRPr>
          </a:p>
          <a:p>
            <a:pPr marL="46800" indent="0" algn="just">
              <a:buNone/>
            </a:pPr>
            <a:r>
              <a:rPr lang="ru-RU" sz="2800" dirty="0" smtClean="0">
                <a:solidFill>
                  <a:schemeClr val="tx1"/>
                </a:solidFill>
                <a:latin typeface="Times New Roman" panose="02020603050405020304" pitchFamily="18" charset="0"/>
                <a:cs typeface="Times New Roman" panose="02020603050405020304" pitchFamily="18" charset="0"/>
              </a:rPr>
              <a:t>     </a:t>
            </a:r>
            <a:endParaRPr lang="ru-RU" sz="2800" dirty="0">
              <a:solidFill>
                <a:schemeClr val="tx1"/>
              </a:solidFill>
              <a:latin typeface="Times New Roman" panose="02020603050405020304" pitchFamily="18" charset="0"/>
              <a:cs typeface="Times New Roman" panose="02020603050405020304" pitchFamily="18" charset="0"/>
            </a:endParaRPr>
          </a:p>
          <a:p>
            <a:pPr marL="331470" indent="-285750" algn="just">
              <a:buFont typeface="Wingdings" panose="05000000000000000000" pitchFamily="2" charset="2"/>
              <a:buChar char="Ø"/>
            </a:pPr>
            <a:endParaRPr lang="ru-RU" sz="2800" dirty="0">
              <a:solidFill>
                <a:schemeClr val="tx1"/>
              </a:solidFill>
            </a:endParaRPr>
          </a:p>
        </p:txBody>
      </p:sp>
      <p:sp>
        <p:nvSpPr>
          <p:cNvPr id="4" name="Номер слайда 3"/>
          <p:cNvSpPr>
            <a:spLocks noGrp="1"/>
          </p:cNvSpPr>
          <p:nvPr>
            <p:ph type="sldNum" sz="quarter" idx="12"/>
          </p:nvPr>
        </p:nvSpPr>
        <p:spPr>
          <a:xfrm>
            <a:off x="11249638" y="5931017"/>
            <a:ext cx="696285" cy="926983"/>
          </a:xfrm>
        </p:spPr>
        <p:txBody>
          <a:bodyPr/>
          <a:lstStyle/>
          <a:p>
            <a:fld id="{A897165A-551A-48BC-820A-2B6675CA2424}" type="slidenum">
              <a:rPr lang="ru-RU" sz="3600" b="1"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fld>
            <a:endParaRPr lang="ru-RU" sz="36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0620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9899" y="0"/>
            <a:ext cx="11647503" cy="6858000"/>
          </a:xfrm>
        </p:spPr>
        <p:txBody>
          <a:bodyPr>
            <a:normAutofit fontScale="25000" lnSpcReduction="20000"/>
          </a:bodyPr>
          <a:lstStyle/>
          <a:p>
            <a:pPr indent="0" algn="just">
              <a:lnSpc>
                <a:spcPct val="127000"/>
              </a:lnSpc>
              <a:buNone/>
            </a:pPr>
            <a:r>
              <a:rPr lang="ru-RU" sz="4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8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 </a:t>
            </a:r>
            <a:r>
              <a:rPr lang="ru-RU" sz="8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результате анализа Постановления № 1022 установлены следующие </a:t>
            </a:r>
            <a:r>
              <a:rPr lang="ru-RU" sz="8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нарушения:</a:t>
            </a:r>
          </a:p>
          <a:p>
            <a:pPr marL="687600" indent="-342000" algn="just">
              <a:lnSpc>
                <a:spcPct val="147000"/>
              </a:lnSpc>
              <a:buFont typeface="Wingdings" panose="05000000000000000000" pitchFamily="2" charset="2"/>
              <a:buChar char="Ø"/>
            </a:pPr>
            <a:r>
              <a:rPr lang="ru-RU" sz="8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наименование </a:t>
            </a:r>
            <a:r>
              <a:rPr lang="ru-RU" sz="8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мероприятия «Предоставление субсидий юридическим лицам, </a:t>
            </a:r>
            <a:r>
              <a:rPr lang="ru-RU" sz="8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индивидуальным предпринимателям</a:t>
            </a:r>
            <a:r>
              <a:rPr lang="ru-RU" sz="8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предоставляющим услуги в сфере дошкольного образования» муниципальной программы, отраженное в пункте 1.1 Порядка не соответствует наименованию мероприятия, </a:t>
            </a:r>
            <a:r>
              <a:rPr lang="ru-RU" sz="8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утвержденному </a:t>
            </a:r>
            <a:r>
              <a:rPr lang="ru-RU" sz="8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Постановлением администрации городского округа от 14.09.202 № 2005 «Об утверждении муниципальной программы «Развитие образования в Петропавловск-Камчатском городском округе</a:t>
            </a:r>
            <a:r>
              <a:rPr lang="ru-RU" sz="8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ru-RU" sz="8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8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а именно, наименованию </a:t>
            </a:r>
            <a:r>
              <a:rPr lang="ru-RU" sz="8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мероприятия «Предоставление субсидий юридическим лицам, индивидуальным предпринимателям, </a:t>
            </a:r>
            <a:r>
              <a:rPr lang="ru-RU" sz="8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некоммерческим организациям</a:t>
            </a:r>
            <a:r>
              <a:rPr lang="ru-RU" sz="8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предоставляющим услуги в сфере дошкольного образования и (или) осуществляющим присмотр и уход за детьми</a:t>
            </a:r>
            <a:r>
              <a:rPr lang="ru-RU" sz="8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marL="687600" indent="-342000" algn="just">
              <a:lnSpc>
                <a:spcPct val="147000"/>
              </a:lnSpc>
              <a:buFont typeface="Wingdings" panose="05000000000000000000" pitchFamily="2" charset="2"/>
              <a:buChar char="Ø"/>
            </a:pPr>
            <a:r>
              <a:rPr lang="ru-RU" sz="8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пункт 1.5 Порядка содержит получателей субсидии: организации, осуществляющие обучение (за исключением государственных (муниципальных) учреждений), реализующие образовательные программы дошкольного образования, при осуществлении образовательной деятельности по образовательным программам дошкольного образования, присмотру и уходу за детьми, но не содержит таких получателей, как индивидуальные предприниматели.</a:t>
            </a:r>
          </a:p>
          <a:p>
            <a:pPr marL="1485900" indent="-1143000" algn="just">
              <a:lnSpc>
                <a:spcPct val="127000"/>
              </a:lnSpc>
              <a:buFont typeface="Wingdings" panose="05000000000000000000" pitchFamily="2" charset="2"/>
              <a:buChar char="Ø"/>
            </a:pPr>
            <a:endParaRPr lang="ru-RU" sz="8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628650" indent="-285750" algn="just">
              <a:lnSpc>
                <a:spcPct val="127000"/>
              </a:lnSpc>
              <a:buFontTx/>
              <a:buChar char="-"/>
            </a:pPr>
            <a:endParaRPr lang="ru-RU" sz="19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46800" indent="0" algn="just">
              <a:buNone/>
            </a:pPr>
            <a:endParaRPr lang="ru-RU" sz="2400" u="sng" dirty="0" smtClean="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sz="8800" dirty="0" smtClean="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sz="8800" dirty="0" smtClean="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dirty="0" smtClean="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dirty="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dirty="0">
              <a:solidFill>
                <a:schemeClr val="tx1"/>
              </a:solidFill>
              <a:latin typeface="Times New Roman" panose="02020603050405020304" pitchFamily="18" charset="0"/>
              <a:cs typeface="Times New Roman" panose="02020603050405020304" pitchFamily="18" charset="0"/>
            </a:endParaRPr>
          </a:p>
          <a:p>
            <a:pPr marL="46800" indent="0" algn="just">
              <a:buNone/>
            </a:pPr>
            <a:r>
              <a:rPr lang="ru-RU" dirty="0" smtClean="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a:p>
            <a:pPr marL="331470" indent="-285750" algn="just">
              <a:buFont typeface="Wingdings" panose="05000000000000000000" pitchFamily="2" charset="2"/>
              <a:buChar char="Ø"/>
            </a:pPr>
            <a:endParaRPr lang="ru-RU" dirty="0">
              <a:solidFill>
                <a:schemeClr val="tx1"/>
              </a:solidFill>
            </a:endParaRPr>
          </a:p>
        </p:txBody>
      </p:sp>
      <p:sp>
        <p:nvSpPr>
          <p:cNvPr id="4" name="Номер слайда 3"/>
          <p:cNvSpPr>
            <a:spLocks noGrp="1"/>
          </p:cNvSpPr>
          <p:nvPr>
            <p:ph type="sldNum" sz="quarter" idx="12"/>
          </p:nvPr>
        </p:nvSpPr>
        <p:spPr>
          <a:xfrm>
            <a:off x="11249638" y="5931017"/>
            <a:ext cx="696285" cy="926983"/>
          </a:xfrm>
        </p:spPr>
        <p:txBody>
          <a:bodyPr/>
          <a:lstStyle/>
          <a:p>
            <a:fld id="{A897165A-551A-48BC-820A-2B6675CA2424}" type="slidenum">
              <a:rPr lang="ru-RU" sz="3600" b="1"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fld>
            <a:endParaRPr lang="ru-RU" sz="36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7015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89720" y="0"/>
            <a:ext cx="10753725" cy="6858000"/>
          </a:xfrm>
        </p:spPr>
        <p:txBody>
          <a:bodyPr>
            <a:normAutofit/>
          </a:bodyPr>
          <a:lstStyle/>
          <a:p>
            <a:pPr marL="45720" indent="0" algn="just">
              <a:buNone/>
            </a:pPr>
            <a:endParaRPr lang="ru-RU" sz="2800" dirty="0" smtClean="0">
              <a:latin typeface="Calibri" panose="020F0502020204030204" pitchFamily="34" charset="0"/>
              <a:cs typeface="Calibri" panose="020F0502020204030204" pitchFamily="34" charset="0"/>
            </a:endParaRPr>
          </a:p>
          <a:p>
            <a:pPr marL="45720" indent="0">
              <a:buNone/>
            </a:pPr>
            <a:endParaRPr lang="ru-RU" sz="2500" dirty="0" smtClean="0">
              <a:latin typeface="Calibri" panose="020F0502020204030204" pitchFamily="34" charset="0"/>
              <a:cs typeface="Calibri" panose="020F0502020204030204" pitchFamily="34" charset="0"/>
            </a:endParaRPr>
          </a:p>
          <a:p>
            <a:endParaRPr lang="ru-RU" dirty="0"/>
          </a:p>
        </p:txBody>
      </p:sp>
      <p:sp>
        <p:nvSpPr>
          <p:cNvPr id="6" name="Номер слайда 1"/>
          <p:cNvSpPr>
            <a:spLocks noGrp="1"/>
          </p:cNvSpPr>
          <p:nvPr>
            <p:ph type="sldNum" sz="quarter" idx="12"/>
          </p:nvPr>
        </p:nvSpPr>
        <p:spPr>
          <a:xfrm>
            <a:off x="9274973" y="5816321"/>
            <a:ext cx="2680003" cy="1041679"/>
          </a:xfrm>
        </p:spPr>
        <p:txBody>
          <a:bodyPr/>
          <a:lstStyle/>
          <a:p>
            <a:r>
              <a:rPr lang="ru-RU" sz="36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p>
        </p:txBody>
      </p:sp>
      <p:sp>
        <p:nvSpPr>
          <p:cNvPr id="2" name="Прямоугольник 1"/>
          <p:cNvSpPr/>
          <p:nvPr/>
        </p:nvSpPr>
        <p:spPr>
          <a:xfrm>
            <a:off x="310717" y="666449"/>
            <a:ext cx="11332727" cy="2984791"/>
          </a:xfrm>
          <a:prstGeom prst="rect">
            <a:avLst/>
          </a:prstGeom>
        </p:spPr>
        <p:txBody>
          <a:bodyPr wrap="square">
            <a:spAutoFit/>
          </a:bodyPr>
          <a:lstStyle/>
          <a:p>
            <a:pPr marL="285750" indent="-285750" algn="just">
              <a:lnSpc>
                <a:spcPct val="127000"/>
              </a:lnSpc>
              <a:buClr>
                <a:schemeClr val="accent1"/>
              </a:buClr>
              <a:buFont typeface="Wingdings" panose="05000000000000000000" pitchFamily="2" charset="2"/>
              <a:buChar char="Ø"/>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пункт </a:t>
            </a:r>
            <a:r>
              <a:rPr lang="ru-RU" sz="2000" dirty="0">
                <a:latin typeface="Times New Roman" panose="02020603050405020304" pitchFamily="18" charset="0"/>
                <a:ea typeface="Calibri" panose="020F0502020204030204" pitchFamily="34" charset="0"/>
                <a:cs typeface="Times New Roman" panose="02020603050405020304" pitchFamily="18" charset="0"/>
              </a:rPr>
              <a:t>2.18 Порядка содержит наименование целевого показателя (индикатора) муниципальной программы «Количество детей, получающих дошкольное образование в частных дошкольных образовательных организациях» отличное от наименования целевого показателя (индикатора) муниципальной программы установленного Постановлением № 2005.</a:t>
            </a:r>
          </a:p>
          <a:p>
            <a:pPr indent="0" algn="just">
              <a:lnSpc>
                <a:spcPct val="127000"/>
              </a:lnSpc>
              <a:buNone/>
            </a:pPr>
            <a:r>
              <a:rPr lang="ru-RU" sz="200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just">
              <a:lnSpc>
                <a:spcPct val="127000"/>
              </a:lnSpc>
              <a:buClr>
                <a:schemeClr val="accent1"/>
              </a:buClr>
              <a:buFont typeface="Wingdings" panose="05000000000000000000" pitchFamily="2" charset="2"/>
              <a:buChar char="Ø"/>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в </a:t>
            </a:r>
            <a:r>
              <a:rPr lang="ru-RU" sz="2000" dirty="0">
                <a:latin typeface="Times New Roman" panose="02020603050405020304" pitchFamily="18" charset="0"/>
                <a:ea typeface="Calibri" panose="020F0502020204030204" pitchFamily="34" charset="0"/>
                <a:cs typeface="Times New Roman" panose="02020603050405020304" pitchFamily="18" charset="0"/>
              </a:rPr>
              <a:t>нарушение пункта 11 общих требований к предоставлению субсидий Порядок не содержит положение о направлениях недополученных доходов.</a:t>
            </a:r>
          </a:p>
          <a:p>
            <a:pPr indent="0" algn="just">
              <a:lnSpc>
                <a:spcPct val="127000"/>
              </a:lnSpc>
              <a:buNone/>
            </a:pPr>
            <a:endParaRPr lang="ru-RU" sz="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692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4085" y="301842"/>
            <a:ext cx="11540972" cy="6520648"/>
          </a:xfrm>
        </p:spPr>
        <p:txBody>
          <a:bodyPr>
            <a:normAutofit fontScale="25000" lnSpcReduction="20000"/>
          </a:bodyPr>
          <a:lstStyle/>
          <a:p>
            <a:pPr marL="46800" indent="0" algn="just">
              <a:lnSpc>
                <a:spcPct val="120000"/>
              </a:lnSpc>
              <a:buNone/>
            </a:pPr>
            <a:r>
              <a:rPr lang="ru-RU" sz="8000" b="1" dirty="0">
                <a:solidFill>
                  <a:schemeClr val="tx1"/>
                </a:solidFill>
                <a:latin typeface="Times New Roman" panose="02020603050405020304" pitchFamily="18" charset="0"/>
                <a:cs typeface="Times New Roman" panose="02020603050405020304" pitchFamily="18" charset="0"/>
              </a:rPr>
              <a:t>2. Анализ выделенных бюджетных средств и достижения целевых показателей (индикаторов) установленных основным мероприятием «Предоставление субсидий юридическим лицам, индивидуальным предпринимателям, некоммерческим организациям, предоставляющим услуги в сфере дошкольного образования и (или) осуществляющим присмотр и уход за детьми» подпрограммы 1 «Сохранение и развитие системы образования в Петропавловск-Камчатском городском округе» муниципальной программы «Развитие образования в Петропавловск-Камчатском городском округе</a:t>
            </a:r>
            <a:r>
              <a:rPr lang="ru-RU" sz="8000" b="1" dirty="0" smtClean="0">
                <a:solidFill>
                  <a:schemeClr val="tx1"/>
                </a:solidFill>
                <a:latin typeface="Times New Roman" panose="02020603050405020304" pitchFamily="18" charset="0"/>
                <a:cs typeface="Times New Roman" panose="02020603050405020304" pitchFamily="18" charset="0"/>
              </a:rPr>
              <a:t>» показал следующее.</a:t>
            </a:r>
          </a:p>
          <a:p>
            <a:pPr marL="46800" indent="0" algn="just">
              <a:lnSpc>
                <a:spcPct val="170000"/>
              </a:lnSpc>
              <a:buNone/>
            </a:pPr>
            <a:r>
              <a:rPr lang="ru-RU" sz="8000" dirty="0" smtClean="0">
                <a:solidFill>
                  <a:schemeClr val="tx1"/>
                </a:solidFill>
                <a:latin typeface="Times New Roman" panose="02020603050405020304" pitchFamily="18" charset="0"/>
                <a:cs typeface="Times New Roman" panose="02020603050405020304" pitchFamily="18" charset="0"/>
              </a:rPr>
              <a:t>	</a:t>
            </a:r>
            <a:r>
              <a:rPr lang="ru-RU" sz="8000" u="sng" dirty="0" smtClean="0">
                <a:solidFill>
                  <a:schemeClr val="tx1"/>
                </a:solidFill>
                <a:latin typeface="Times New Roman" panose="02020603050405020304" pitchFamily="18" charset="0"/>
                <a:cs typeface="Times New Roman" panose="02020603050405020304" pitchFamily="18" charset="0"/>
              </a:rPr>
              <a:t>Выводы:</a:t>
            </a:r>
          </a:p>
          <a:p>
            <a:pPr marL="0" indent="0" algn="just" defTabSz="914400">
              <a:lnSpc>
                <a:spcPct val="147000"/>
              </a:lnSpc>
              <a:buNone/>
              <a:tabLst>
                <a:tab pos="540385" algn="l"/>
              </a:tabLst>
            </a:pPr>
            <a:r>
              <a:rPr lang="ru-RU" sz="8000" dirty="0">
                <a:latin typeface="Times New Roman" panose="02020603050405020304" pitchFamily="18" charset="0"/>
                <a:ea typeface="Calibri" panose="020F0502020204030204" pitchFamily="34" charset="0"/>
                <a:cs typeface="Times New Roman" panose="02020603050405020304" pitchFamily="18" charset="0"/>
              </a:rPr>
              <a:t>	</a:t>
            </a:r>
            <a:r>
              <a:rPr lang="ru-RU" sz="8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 </a:t>
            </a:r>
            <a:r>
              <a:rPr lang="ru-RU" sz="8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2022 году объем утвержденных бюджетных назначений расходов городского бюджета (Решение о бюджете № 424-нд) на предоставление субсидий юридическим лицам, индивидуальным предпринимателям, предоставляющим услуги в сфере дошкольного образования и (или) осуществляющим присмотр и уходов за детьми составил 29 143 386,38 рублей. Фактическое исполнение составило 29 143 386,38 рублей, или 100% от утвержденного объема бюджетных назначений, из них:</a:t>
            </a:r>
          </a:p>
          <a:p>
            <a:pPr marL="46800" indent="0" algn="just">
              <a:lnSpc>
                <a:spcPct val="120000"/>
              </a:lnSpc>
              <a:buNone/>
            </a:pPr>
            <a:r>
              <a:rPr lang="ru-RU" sz="8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ru-RU" sz="8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628650" indent="-285750" algn="just">
              <a:lnSpc>
                <a:spcPct val="127000"/>
              </a:lnSpc>
              <a:buFontTx/>
              <a:buChar char="-"/>
            </a:pPr>
            <a:endParaRPr lang="ru-RU" sz="8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628650" indent="-285750" algn="just">
              <a:lnSpc>
                <a:spcPct val="127000"/>
              </a:lnSpc>
              <a:buFontTx/>
              <a:buChar char="-"/>
            </a:pPr>
            <a:endParaRPr lang="ru-RU" sz="19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46800" indent="0" algn="just">
              <a:buNone/>
            </a:pPr>
            <a:endParaRPr lang="ru-RU" sz="2400" u="sng" dirty="0" smtClean="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sz="8800" dirty="0" smtClean="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sz="8800" dirty="0" smtClean="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dirty="0" smtClean="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dirty="0">
              <a:solidFill>
                <a:schemeClr val="tx1"/>
              </a:solidFill>
              <a:latin typeface="Times New Roman" panose="02020603050405020304" pitchFamily="18" charset="0"/>
              <a:cs typeface="Times New Roman" panose="02020603050405020304" pitchFamily="18" charset="0"/>
            </a:endParaRPr>
          </a:p>
          <a:p>
            <a:pPr marL="332550" indent="-285750" algn="just">
              <a:buFont typeface="Wingdings" panose="05000000000000000000" pitchFamily="2" charset="2"/>
              <a:buChar char="Ø"/>
            </a:pPr>
            <a:endParaRPr lang="ru-RU" dirty="0">
              <a:solidFill>
                <a:schemeClr val="tx1"/>
              </a:solidFill>
              <a:latin typeface="Times New Roman" panose="02020603050405020304" pitchFamily="18" charset="0"/>
              <a:cs typeface="Times New Roman" panose="02020603050405020304" pitchFamily="18" charset="0"/>
            </a:endParaRPr>
          </a:p>
          <a:p>
            <a:pPr marL="46800" indent="0" algn="just">
              <a:buNone/>
            </a:pPr>
            <a:r>
              <a:rPr lang="ru-RU" dirty="0" smtClean="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a:p>
            <a:pPr marL="331470" indent="-285750" algn="just">
              <a:buFont typeface="Wingdings" panose="05000000000000000000" pitchFamily="2" charset="2"/>
              <a:buChar char="Ø"/>
            </a:pPr>
            <a:endParaRPr lang="ru-RU" dirty="0">
              <a:solidFill>
                <a:schemeClr val="tx1"/>
              </a:solidFill>
            </a:endParaRPr>
          </a:p>
        </p:txBody>
      </p:sp>
      <p:sp>
        <p:nvSpPr>
          <p:cNvPr id="4" name="Номер слайда 3"/>
          <p:cNvSpPr>
            <a:spLocks noGrp="1"/>
          </p:cNvSpPr>
          <p:nvPr>
            <p:ph type="sldNum" sz="quarter" idx="12"/>
          </p:nvPr>
        </p:nvSpPr>
        <p:spPr>
          <a:xfrm>
            <a:off x="11249638" y="5931017"/>
            <a:ext cx="696285" cy="926983"/>
          </a:xfrm>
        </p:spPr>
        <p:txBody>
          <a:bodyPr/>
          <a:lstStyle/>
          <a:p>
            <a:fld id="{A897165A-551A-48BC-820A-2B6675CA2424}" type="slidenum">
              <a:rPr lang="ru-RU" sz="3600" b="1"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fld>
            <a:endParaRPr lang="ru-RU" sz="36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6800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6571" y="1242874"/>
            <a:ext cx="11483647" cy="4573447"/>
          </a:xfrm>
        </p:spPr>
        <p:txBody>
          <a:bodyPr>
            <a:normAutofit lnSpcReduction="10000"/>
          </a:bodyPr>
          <a:lstStyle/>
          <a:p>
            <a:pPr marL="285750" indent="-285750" algn="just" defTabSz="914400">
              <a:lnSpc>
                <a:spcPct val="127000"/>
              </a:lnSpc>
              <a:buFont typeface="Wingdings" panose="05000000000000000000" pitchFamily="2" charset="2"/>
              <a:buChar char="Ø"/>
              <a:tabLst>
                <a:tab pos="540385" algn="l"/>
              </a:tabLst>
            </a:pP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субсидии юридическим лицам, индивидуальным предпринимателям, реализующим образовательные программы дошкольного образования, на возмещение недополученных доходов при осуществлении образовательной деятельности по образовательным программам дошкольного образования, присмотру и уходу за детьми в сумме 21 274 419,10 рублей;</a:t>
            </a:r>
          </a:p>
          <a:p>
            <a:pPr marL="285750" indent="-285750" algn="just" defTabSz="914400">
              <a:lnSpc>
                <a:spcPct val="127000"/>
              </a:lnSpc>
              <a:buFont typeface="Wingdings" panose="05000000000000000000" pitchFamily="2" charset="2"/>
              <a:buChar char="Ø"/>
            </a:pP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субсидии в целях возмещения затрат на содержание детей юридическим лицам, индивидуальным предпринимателям, предоставляющим услуги в сфере дошкольного образования и (или) осуществляющим дневной уход за детьми в сумме 7 868 967,28 рублей. </a:t>
            </a:r>
            <a:endParaRPr lang="ru-RU"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defTabSz="914400">
              <a:lnSpc>
                <a:spcPct val="127000"/>
              </a:lnSpc>
              <a:buNone/>
            </a:pPr>
            <a:r>
              <a:rPr lang="ru-RU" sz="2000" dirty="0">
                <a:latin typeface="Times New Roman" panose="02020603050405020304" pitchFamily="18" charset="0"/>
              </a:rPr>
              <a:t> </a:t>
            </a:r>
            <a:r>
              <a:rPr lang="ru-RU" sz="2000" dirty="0" smtClean="0">
                <a:latin typeface="Times New Roman" panose="02020603050405020304" pitchFamily="18" charset="0"/>
              </a:rPr>
              <a:t>       </a:t>
            </a:r>
            <a:r>
              <a:rPr lang="ru-RU"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 </a:t>
            </a: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ходе контрольного мероприятия установлено, что все целевые показатели (индикаторы) установленные муниципальной программой достигнуты в полном объеме. При этом показатель «Количество детей, получающих дошкольное образование и (или) присмотр и уход в частных организациях и у индивидуальных предпринимателей» перевыполнен на 34 человека, или 7,2 %.</a:t>
            </a:r>
          </a:p>
        </p:txBody>
      </p:sp>
      <p:sp>
        <p:nvSpPr>
          <p:cNvPr id="6" name="Номер слайда 1"/>
          <p:cNvSpPr>
            <a:spLocks noGrp="1"/>
          </p:cNvSpPr>
          <p:nvPr>
            <p:ph type="sldNum" sz="quarter" idx="12"/>
          </p:nvPr>
        </p:nvSpPr>
        <p:spPr>
          <a:xfrm>
            <a:off x="11505460" y="5816321"/>
            <a:ext cx="449516" cy="1041679"/>
          </a:xfrm>
        </p:spPr>
        <p:txBody>
          <a:bodyPr/>
          <a:lstStyle/>
          <a:p>
            <a:r>
              <a:rPr lang="ru-RU" sz="36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endParaRPr lang="ru-RU" sz="36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628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Красный">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8278</TotalTime>
  <Words>877</Words>
  <Application>Microsoft Office PowerPoint</Application>
  <PresentationFormat>Широкоэкранный</PresentationFormat>
  <Paragraphs>216</Paragraphs>
  <Slides>22</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22</vt:i4>
      </vt:variant>
    </vt:vector>
  </HeadingPairs>
  <TitlesOfParts>
    <vt:vector size="30" baseType="lpstr">
      <vt:lpstr>Arial</vt:lpstr>
      <vt:lpstr>Calibri</vt:lpstr>
      <vt:lpstr>Corbel</vt:lpstr>
      <vt:lpstr>Times New Roman</vt:lpstr>
      <vt:lpstr>Trebuchet MS</vt:lpstr>
      <vt:lpstr>Wingdings</vt:lpstr>
      <vt:lpstr>Wingdings 3</vt:lpstr>
      <vt:lpstr>Аспект</vt:lpstr>
      <vt:lpstr>Отчет о результатах контрольного мероприятия</vt:lpstr>
      <vt:lpstr>Презентация PowerPoint</vt:lpstr>
      <vt:lpstr>Презентация PowerPoint</vt:lpstr>
      <vt:lpstr>1. Анализ соответствия нормативно правовых актов, регламентирующих функции и полномочия городского округа по предоставлению субсидий юридическим лицам (за исключением субсидий государственным (муниципальным) учреждениям), индивидуальным предпринимателям, некоммерческим организациям, предоставляющим услуги в сфере дошкольного образования и (или) осуществляющим присмотр и уход за детьми, общим требованиям к правовым актам, установленным Правительством Российской Федерации показал следующее.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Аналитическая записка</dc:title>
  <dc:creator>Курмаева Светлана Рашидовна</dc:creator>
  <cp:lastModifiedBy>Яковлева Марина Сергеевна</cp:lastModifiedBy>
  <cp:revision>267</cp:revision>
  <cp:lastPrinted>2023-08-06T23:22:12Z</cp:lastPrinted>
  <dcterms:created xsi:type="dcterms:W3CDTF">2022-03-02T21:34:15Z</dcterms:created>
  <dcterms:modified xsi:type="dcterms:W3CDTF">2023-08-24T23:12:45Z</dcterms:modified>
</cp:coreProperties>
</file>