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4143" r:id="rId1"/>
  </p:sldMasterIdLst>
  <p:notesMasterIdLst>
    <p:notesMasterId r:id="rId14"/>
  </p:notesMasterIdLst>
  <p:sldIdLst>
    <p:sldId id="256" r:id="rId2"/>
    <p:sldId id="257" r:id="rId3"/>
    <p:sldId id="334" r:id="rId4"/>
    <p:sldId id="265" r:id="rId5"/>
    <p:sldId id="335" r:id="rId6"/>
    <p:sldId id="367" r:id="rId7"/>
    <p:sldId id="366" r:id="rId8"/>
    <p:sldId id="338" r:id="rId9"/>
    <p:sldId id="339" r:id="rId10"/>
    <p:sldId id="368" r:id="rId11"/>
    <p:sldId id="363" r:id="rId12"/>
    <p:sldId id="288" r:id="rId1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46" autoAdjust="0"/>
  </p:normalViewPr>
  <p:slideViewPr>
    <p:cSldViewPr snapToGrid="0">
      <p:cViewPr varScale="1">
        <p:scale>
          <a:sx n="115" d="100"/>
          <a:sy n="115" d="100"/>
        </p:scale>
        <p:origin x="3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928C6-BA60-4288-8294-054D4ED65875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4CE31-6DE7-45F3-95CF-165473671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11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CE31-6DE7-45F3-95CF-1654736712C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975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CE31-6DE7-45F3-95CF-1654736712C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732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F59-E365-42EF-A193-276CAB8E738C}" type="datetime1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1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700B-C59D-4415-91AB-9CBA236D1199}" type="datetime1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58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A3E5-0D9D-490B-83A6-AB38AFAC469A}" type="datetime1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913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91C9-BAB8-4378-8AAF-31D11051462C}" type="datetime1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486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23F-C2CD-451D-9048-1B56E23D7700}" type="datetime1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9106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4751-44B8-473A-AB95-34229A07E5F9}" type="datetime1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067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2AB1-C6EB-42E0-9BD8-F01A7C2D959D}" type="datetime1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55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C11E-9A2F-46AC-9015-FF4B19CE04C8}" type="datetime1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17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1109-0AD5-4AEC-945A-6E40C5DB45BD}" type="datetime1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1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14D-7048-4A17-93F2-3E5B6E52F014}" type="datetime1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14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FD36-0540-4856-BA5F-38C134CD9231}" type="datetime1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56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D388-8E6D-46AE-86F2-603FE7860D24}" type="datetime1">
              <a:rPr lang="ru-RU" smtClean="0"/>
              <a:t>26.12.2023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5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2E40-41A8-43FA-AFE3-E94BDF8AB422}" type="datetime1">
              <a:rPr lang="ru-RU" smtClean="0"/>
              <a:t>26.12.2023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4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9C6C-2F63-4203-B36D-CFCC07CC6B8C}" type="datetime1">
              <a:rPr lang="ru-RU" smtClean="0"/>
              <a:t>26.12.2023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9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A894-5C19-4B52-B054-417B079689B2}" type="datetime1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7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ED99-B788-4FAC-819B-CCB41ADC4D49}" type="datetime1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8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D24EB-0D52-434D-8DCD-F15348342010}" type="datetime1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89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  <p:sldLayoutId id="2147484155" r:id="rId12"/>
    <p:sldLayoutId id="2147484156" r:id="rId13"/>
    <p:sldLayoutId id="2147484157" r:id="rId14"/>
    <p:sldLayoutId id="2147484158" r:id="rId15"/>
    <p:sldLayoutId id="21474841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282" y="1770611"/>
            <a:ext cx="11719420" cy="14102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контрольного мероприятия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9091" y="2776452"/>
            <a:ext cx="9676014" cy="3158835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Выборочная проверка законности и результативности расходования средств бюджета Петропавловск-Камчатского городского округа, выделенных на организацию предоставления субсидий юридическим лицам (за исключением субсидий муниципальным учреждениям и унитарным предприятиям), индивидуальным предпринимателям, некоммерческим организациям (за исключением государственных (муниципальных) учреждений) в рамках реализации подпрограммы 2 «Молодежь Петропавловск-Камчатского городского округа» муниципальной программы «Создание условий для развития культуры, спорта и молодежной политики в Петропавловск-Камчатском городском округе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Управлении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культуры, спорта и молодежной политики администрации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Петропавловск-Камчатского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городского округа</a:t>
            </a:r>
          </a:p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 (иные периоды)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20" y="355689"/>
            <a:ext cx="1359517" cy="1306777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0248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134" y="207819"/>
            <a:ext cx="11483647" cy="6342610"/>
          </a:xfrm>
        </p:spPr>
        <p:txBody>
          <a:bodyPr>
            <a:normAutofit/>
          </a:bodyPr>
          <a:lstStyle/>
          <a:p>
            <a:pPr marL="0" indent="0" algn="just" defTabSz="914400">
              <a:lnSpc>
                <a:spcPct val="147000"/>
              </a:lnSpc>
              <a:buNone/>
              <a:tabLst>
                <a:tab pos="54038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 предоставления отчетов о целевом использовании субсидии установлен ранее срока реализации самих проектов. </a:t>
            </a: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Проверка правильности отражения в регистрах бюджетного учета операций по предоставлению субсидий некоммерческим организациям (за исключением муниципальных учреждений):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540385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начисление расходов по предоставлению субсидий осуществлялось не на основании отчетов о целевом использовании субсидии, а на основании актов оказанных услуг.</a:t>
            </a:r>
          </a:p>
          <a:p>
            <a:pPr marL="0" indent="0" algn="just" defTabSz="914400">
              <a:lnSpc>
                <a:spcPct val="157000"/>
              </a:lnSpc>
              <a:buNone/>
              <a:tabLst>
                <a:tab pos="540385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505460" y="5816321"/>
            <a:ext cx="686540" cy="1041679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9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786" y="225468"/>
            <a:ext cx="11799518" cy="65987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результатам контрольного мероприятия:</a:t>
            </a:r>
          </a:p>
          <a:p>
            <a:pPr marL="4572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4572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Отчет о результатах контрольного мероприятия направить для сведения: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Городскую Думу Петропавловск-Камчатского городского округа;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Главе Петропавловск-Камчатского городского округа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defTabSz="914400">
              <a:lnSpc>
                <a:spcPct val="137000"/>
              </a:lnSpc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Направить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письмо в Управление культуры, спорта и молодежной политики администрации Петропавловск-Камчатского городского округа с целью устранения </a:t>
            </a:r>
            <a:r>
              <a:rPr lang="ru-RU" sz="2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 нарушений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выявленных в ходе проведения контрольного мероприятия.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08661" y="6367549"/>
            <a:ext cx="683339" cy="456691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11</a:t>
            </a:fld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55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8583" y="2861078"/>
            <a:ext cx="11719420" cy="1518406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6349" y="2368636"/>
            <a:ext cx="1122305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Контрольно-счетная палата 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Петропавловск-Камчатского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городского округа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18" y="1181726"/>
            <a:ext cx="1359517" cy="1306777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870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1538" y="337352"/>
            <a:ext cx="11265764" cy="6520648"/>
          </a:xfrm>
        </p:spPr>
        <p:txBody>
          <a:bodyPr>
            <a:normAutofit fontScale="25000" lnSpcReduction="20000"/>
          </a:bodyPr>
          <a:lstStyle/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50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5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r>
              <a:rPr lang="ru-RU" sz="8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Основание для проведения контрольного мероприятия:</a:t>
            </a:r>
            <a:r>
              <a:rPr lang="ru-RU" sz="8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1.3.6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деятельности Контрольно-счетной палаты Петропавловск-Камчатского городского округа на 2023 год, утвержденного приказом Контрольно-счетной палаты от 15.12.2022 </a:t>
            </a: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№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45-КСП.</a:t>
            </a:r>
          </a:p>
          <a:p>
            <a:pPr marL="331200" indent="-284400" algn="just">
              <a:buNone/>
            </a:pP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Отчет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 на основании </a:t>
            </a: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проведения контрольного мероприятия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</a:t>
            </a: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14.12.2023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№ </a:t>
            </a: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01-06/17-1.3.6.</a:t>
            </a:r>
          </a:p>
          <a:p>
            <a:pPr marL="331200" indent="-284400" algn="just">
              <a:buNone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r>
              <a:rPr lang="ru-RU" sz="8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Цель </a:t>
            </a:r>
            <a:r>
              <a:rPr lang="ru-RU" sz="8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мероприятия:</a:t>
            </a:r>
            <a:r>
              <a:rPr lang="ru-RU" sz="8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осуществление контроля за целевым и эффективным использованием средств бюджета Петропавловск-Камчатского городского округа</a:t>
            </a:r>
            <a:endParaRPr lang="ru-RU" sz="8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8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r>
              <a:rPr lang="ru-RU" sz="8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Предмет </a:t>
            </a:r>
            <a:r>
              <a:rPr lang="ru-RU" sz="8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мероприятия:</a:t>
            </a:r>
            <a:r>
              <a:rPr lang="ru-RU" sz="8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нормативно-правовые акты, документы, регламентирующие и обосновывающие правомерное использование средств бюджета Петропавловск-Камчатского городского округа.</a:t>
            </a: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942362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</a:t>
            </a:fld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0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720" y="363255"/>
            <a:ext cx="10753725" cy="6494745"/>
          </a:xfrm>
        </p:spPr>
        <p:txBody>
          <a:bodyPr>
            <a:normAutofit lnSpcReduction="10000"/>
          </a:bodyPr>
          <a:lstStyle/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Проверяемый период: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(иные периоды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Объект 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контроля: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культуры, спорта и молодежной политики администрации Петропавловск-Камчатского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городского округа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Юридический адрес: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683000, Камчатский край,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Петропавловск-Камчатский, ул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Ленинская,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12; ОГРН </a:t>
            </a:r>
            <a:r>
              <a:rPr lang="ru-RU" dirty="0"/>
              <a:t>1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134101001430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ИНН/КПП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4101156594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/410101001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Срок проведения контрольного мероприятия: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.11.2023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14.12.2023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Наличие пояснений и/или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замечаний, поступивших 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Управления культуры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 результатах проведения контрольного мероприятия: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отсутствуют.</a:t>
            </a:r>
          </a:p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Объем проверенных средств и/или имущества: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4 869 170,00 рублей.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Результаты 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мероприятия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Выборочная проверка законности и результативности расходования средств бюджета Петропавловск-Камчатского городского округа, выделенных на организацию предоставления субсидий юридическим лицам (за исключением субсидий муниципальным учреждениям и унитарным предприятиям), индивидуальным предпринимателям, некоммерческим организациям (за исключением государственных (муниципальных) учреждений) в рамках реализации подпрограммы 2 «Молодежь Петропавловск-Камчатского городского округа» муниципальной программы «Создание условий для развития культуры, спорта и молодежной политики в Петропавловск-Камчатском городском округе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2022 год:</a:t>
            </a:r>
            <a:endParaRPr lang="ru-RU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ru-RU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74973" y="5816321"/>
            <a:ext cx="2917027" cy="1041679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15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32467" cy="2826327"/>
          </a:xfrm>
        </p:spPr>
        <p:txBody>
          <a:bodyPr>
            <a:noAutofit/>
          </a:bodyPr>
          <a:lstStyle/>
          <a:p>
            <a:pPr indent="450215"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Анализ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соответствия нормативно правовых актов, регламентирующих функции и полномочия городского округа по предоставлению субсидий юридическим лицам (за исключением субсидий муниципальным учреждениям и унитарным предприятиям), индивидуальным предпринимателям, некоммерческим организациям (за исключением государственных (муниципальных) учреждений) на реализацию мероприятий, направленных на поддержку общественных инициатив по направлениям молодежной политики, общим требованиям к правовым актам, установленным Правительством Российской Федерации показал следующее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35628"/>
            <a:ext cx="11887354" cy="4256117"/>
          </a:xfrm>
        </p:spPr>
        <p:txBody>
          <a:bodyPr>
            <a:normAutofit/>
          </a:bodyPr>
          <a:lstStyle/>
          <a:p>
            <a:pPr indent="0" algn="just">
              <a:lnSpc>
                <a:spcPct val="12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Во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исполнение требований пункта 2 статьи 78.1 Бюджетного кодекса Российской Федерации в целях реализации мероприятий, направленных на формирование гражданско-патриотической, творческой и социальной активности молодежи, в том числе поддержка общественных организаций и объединений, в рамках подпрограммы 2 «Молодежь Петропавловск-Камчатского городского округа» муниципальной подпрограммы «Создание условий для развития культуры, спорта и молодежной политики в Петропавловск-Камчатском городском округе» постановлением администрации ПКГО от 01.09.2021 № 1895 утвержден порядок определения объема и предоставления субсидий некоммерческим организациям (за исключением государственных (муниципальных) учреждений) за счет средств бюджета городского округа на реализацию мероприятий, направленных на поддержку общественных инициатив по направлениям молодежной политики.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862470" cy="365125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fld>
            <a:endParaRPr lang="ru-RU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4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3165"/>
            <a:ext cx="11945923" cy="6520648"/>
          </a:xfrm>
        </p:spPr>
        <p:txBody>
          <a:bodyPr>
            <a:no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рамках контрольного мероприятия проведен сравнительный анализ Постановления № 1895 на предмет соответствия значениям показателей, установленных муниципальной программой, и общим требованиям к нормативным правовым актам, муниципальным правовым актам, регулирующим предоставление субсидий.</a:t>
            </a:r>
          </a:p>
          <a:p>
            <a:pPr marL="4680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нарушение подпункта «м» пункта 5 Постановления Правительства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 № 1492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 предоставления субсидии, установленный пунктом 3.2 Порядка, сформулирован неконкретно и неизмеримо.  Подобного типа результата предоставления субсидии нет и в приложении № 1 к Приказу Минфина РФ № 138н;	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Постановлении № 1895 отсутствует указание на способ предоставления субсидии – на финансовое обеспечение затрат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Постановлении № 1895 отсутствует порядок расчета объема средств, подлежащий возврату в бюджет в связи с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недостижением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результата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субсидии;</a:t>
            </a: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36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13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13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430000" y="5931017"/>
            <a:ext cx="762000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5</a:t>
            </a:fld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62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3165"/>
            <a:ext cx="11945923" cy="6520648"/>
          </a:xfrm>
        </p:spPr>
        <p:txBody>
          <a:bodyPr>
            <a:noAutofit/>
          </a:bodyPr>
          <a:lstStyle/>
          <a:p>
            <a:pPr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пунктом 2.3.6 Порядка установлено несоответствующее требование к участнику конкурсного отбора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изменение первоначального расчета размера субсидии путем замены приложения к соглашению о предоставлении субсидии без формирования дополнительного соглашения;</a:t>
            </a: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нарушение пункта 9 Постановления Правительства РФ № 1492 Порядок не содержит положение о запрете приобретения получателями субсидий - юридическими лицами, а также иными юридическими лицами, получающими средства на основании договоров, заключенных с получателями субсидий за счет полученных из соответствующего бюджета бюджетной системы РФ средств иностранной валюты, за исключением операций, осуществляемых в соответствии с валютным законодательством РФ при закупке (поставке) высокотехнологичного импортного оборудования, сырья и комплектующих изделий, а также связанных с достижением результатов предоставления этих средств иных операций, определенных правовым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актом.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36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13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13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430000" y="5931017"/>
            <a:ext cx="762000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6</a:t>
            </a:fld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3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3164"/>
            <a:ext cx="11945923" cy="6916029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2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.	 Анализ выделенных бюджетных средств и достижения целевых показателей (индикаторов) установленных основным мероприятием «Предоставление субсидий юридическим лицам (за исключением субсидий муниципальным учреждениям и унитарным предприятиям), индивидуальным предпринимателям, некоммерческим организациям (за исключением государственных (муниципальных) учреждений)»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показал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следующее.</a:t>
            </a:r>
          </a:p>
          <a:p>
            <a:pPr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Объем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утвержденных бюджетных назначений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городского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округа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фактическое исполнение за 2022 год представлено в таблице: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indent="0" algn="just">
              <a:lnSpc>
                <a:spcPct val="127000"/>
              </a:lnSpc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indent="0" algn="just" defTabSz="914400">
              <a:lnSpc>
                <a:spcPct val="130000"/>
              </a:lnSpc>
              <a:buNone/>
              <a:tabLst>
                <a:tab pos="540385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Бюджетные ассигнования на предоставление субсидий некоммерческим организациям на реализацию мероприятий, направленных на поддержку общественных инициатив по направлениям молодежной политики, не освоены в сумме 130 830,00 рублей по причине переноса развлекательных мероприятий на неопределенный срок.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Неиспользованный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остаток средств субсидии в декабре 2022 года возвращен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бюджет. Целевые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показатели (индикаторы), установленные  муниципальной программой достигнуты.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36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13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13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942362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7</a:t>
            </a:fld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337643"/>
              </p:ext>
            </p:extLst>
          </p:nvPr>
        </p:nvGraphicFramePr>
        <p:xfrm>
          <a:off x="490074" y="2454151"/>
          <a:ext cx="11313872" cy="1761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9926">
                  <a:extLst>
                    <a:ext uri="{9D8B030D-6E8A-4147-A177-3AD203B41FA5}">
                      <a16:colId xmlns:a16="http://schemas.microsoft.com/office/drawing/2014/main" val="791779757"/>
                    </a:ext>
                  </a:extLst>
                </a:gridCol>
                <a:gridCol w="1771332">
                  <a:extLst>
                    <a:ext uri="{9D8B030D-6E8A-4147-A177-3AD203B41FA5}">
                      <a16:colId xmlns:a16="http://schemas.microsoft.com/office/drawing/2014/main" val="1857781309"/>
                    </a:ext>
                  </a:extLst>
                </a:gridCol>
                <a:gridCol w="1501406">
                  <a:extLst>
                    <a:ext uri="{9D8B030D-6E8A-4147-A177-3AD203B41FA5}">
                      <a16:colId xmlns:a16="http://schemas.microsoft.com/office/drawing/2014/main" val="815963550"/>
                    </a:ext>
                  </a:extLst>
                </a:gridCol>
                <a:gridCol w="1082981">
                  <a:extLst>
                    <a:ext uri="{9D8B030D-6E8A-4147-A177-3AD203B41FA5}">
                      <a16:colId xmlns:a16="http://schemas.microsoft.com/office/drawing/2014/main" val="1503239314"/>
                    </a:ext>
                  </a:extLst>
                </a:gridCol>
                <a:gridCol w="1378341">
                  <a:extLst>
                    <a:ext uri="{9D8B030D-6E8A-4147-A177-3AD203B41FA5}">
                      <a16:colId xmlns:a16="http://schemas.microsoft.com/office/drawing/2014/main" val="1601893288"/>
                    </a:ext>
                  </a:extLst>
                </a:gridCol>
                <a:gridCol w="1279886">
                  <a:extLst>
                    <a:ext uri="{9D8B030D-6E8A-4147-A177-3AD203B41FA5}">
                      <a16:colId xmlns:a16="http://schemas.microsoft.com/office/drawing/2014/main" val="3227323047"/>
                    </a:ext>
                  </a:extLst>
                </a:gridCol>
              </a:tblGrid>
              <a:tr h="13798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Программное мероприятие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 объем бюджетных ассигнований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Фактически исполнено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Отклонение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260320"/>
                  </a:ext>
                </a:extLst>
              </a:tr>
              <a:tr h="295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рублях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рублях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32802388"/>
                  </a:ext>
                </a:extLst>
              </a:tr>
              <a:tr h="877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юридическим лицам (за исключением субсидий муниципальным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учреждениям и унитарным предприятиям), индивидуальным предпринимателям, некоммерческим организациям (за исключением муниципальных) учреждений)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5 000 000,00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4 869 170,00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97,38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130 830,00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7665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33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085" y="301842"/>
            <a:ext cx="11540972" cy="6520648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20000"/>
              </a:lnSpc>
              <a:buNone/>
            </a:pP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		3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. Выборочной проверкой соблюдения условий, целей и порядка предоставления из бюджета городского округа субсидий некоммерческим организациям (за исключением государственных (муниципальных) учреждений), на реализацию мероприятий, направленных на поддержку общественных инициатив по направлениям молодежной политики установлено следующее.</a:t>
            </a:r>
          </a:p>
          <a:p>
            <a:pPr marL="46800" indent="0" algn="just">
              <a:buNone/>
            </a:pPr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  <a:p>
            <a:pPr marL="285750" indent="-285750" algn="just" defTabSz="914400">
              <a:lnSpc>
                <a:spcPct val="16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Выборочная проверка порядка проведения конкурсного отбора получателей субсидии: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540385" algn="l"/>
              </a:tabLst>
            </a:pPr>
            <a:r>
              <a:rPr lang="ru-RU" sz="6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нарушения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порядка проведения конкурсного отбора и условий предоставления субсидии не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установлено;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540385" algn="l"/>
              </a:tabLst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нецелевое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бюджетных средств не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установлено.</a:t>
            </a:r>
          </a:p>
          <a:p>
            <a:pPr marL="285750" indent="-285750" algn="just" defTabSz="914400">
              <a:lnSpc>
                <a:spcPct val="16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соглашений о предоставлении субсидий из бюджета городского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округа: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540385" algn="l"/>
              </a:tabLst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 нарушение пункта 6 статьи 78.1 БК РФ, пункта 3.10.1 Порядка соглашения заключены не на основании типовой фирмы, утвержденной Приказом Управления финансов №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28/21;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540385" algn="l"/>
              </a:tabLst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соглашения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предоставлении субсидий не содержат обязательный условия, предусмотренные пунктами 3.11.1, 5.8 Порядка;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540385" algn="l"/>
              </a:tabLst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defTabSz="914400">
              <a:lnSpc>
                <a:spcPct val="147000"/>
              </a:lnSpc>
              <a:buNone/>
              <a:tabLst>
                <a:tab pos="540385" algn="l"/>
              </a:tabLst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endParaRPr lang="ru-RU" sz="6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lnSpc>
                <a:spcPct val="14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endParaRPr lang="ru-RU" sz="6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942362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8</a:t>
            </a:fld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80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134" y="207819"/>
            <a:ext cx="11483647" cy="6342610"/>
          </a:xfrm>
        </p:spPr>
        <p:txBody>
          <a:bodyPr>
            <a:normAutofit fontScale="92500" lnSpcReduction="20000"/>
          </a:bodyPr>
          <a:lstStyle/>
          <a:p>
            <a:pPr marL="0" indent="0" algn="just" defTabSz="914400">
              <a:lnSpc>
                <a:spcPct val="150000"/>
              </a:lnSpc>
              <a:buNone/>
              <a:tabLst>
                <a:tab pos="540385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 нарушение подпункта «м» пункта 5 Постановления Правительства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 №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1492, пунктов 3.2, 3.3 Порядка соглашения о предоставлении субсидий не содержат результат предоставления субсидий, показателей, характеризующих достижение результата предоставления субсидии, а также дату завершения и конечного значения результатов предоставления субсидии (конкретной количественной характеристики итогов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0" indent="0" algn="just" defTabSz="914400">
              <a:lnSpc>
                <a:spcPct val="150000"/>
              </a:lnSpc>
              <a:buNone/>
              <a:tabLst>
                <a:tab pos="540385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пунктом 1.1 соглашений установлена цель предоставления субсидии, отличная от цели предоставления субсидии, установленной Порядком, что является нарушением пункта 1.2.1 Порядка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lnSpc>
                <a:spcPct val="167000"/>
              </a:lnSpc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Проверка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достижения значений результатов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предоставления субсидий, установленных порядком и соблюдения сроков предоставления отчетов об использовании средств субсидии:</a:t>
            </a:r>
          </a:p>
          <a:p>
            <a:pPr marL="0" indent="0" algn="just" defTabSz="914400">
              <a:lnSpc>
                <a:spcPct val="147000"/>
              </a:lnSpc>
              <a:buNone/>
              <a:tabLst>
                <a:tab pos="540385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в нарушение пунктов 5.5, 5.8 Порядка Управлением не составлялись акты по результатам плановых или внеплановых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проверок;</a:t>
            </a:r>
          </a:p>
          <a:p>
            <a:pPr marL="0" indent="0" algn="just" defTabSz="914400">
              <a:lnSpc>
                <a:spcPct val="157000"/>
              </a:lnSpc>
              <a:buNone/>
              <a:tabLst>
                <a:tab pos="540385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505460" y="5816321"/>
            <a:ext cx="686540" cy="1041679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8763</TotalTime>
  <Words>537</Words>
  <Application>Microsoft Office PowerPoint</Application>
  <PresentationFormat>Широкоэкранный</PresentationFormat>
  <Paragraphs>150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Отчет о результатах контрольного мероприятия </vt:lpstr>
      <vt:lpstr>Презентация PowerPoint</vt:lpstr>
      <vt:lpstr>Презентация PowerPoint</vt:lpstr>
      <vt:lpstr>1.  Анализ соответствия нормативно правовых актов, регламентирующих функции и полномочия городского округа по предоставлению субсидий юридическим лицам (за исключением субсидий муниципальным учреждениям и унитарным предприятиям), индивидуальным предпринимателям, некоммерческим организациям (за исключением государственных (муниципальных) учреждений) на реализацию мероприятий, направленных на поддержку общественных инициатив по направлениям молодежной политики, общим требованиям к правовым актам, установленным Правительством Российской Федерации показал следующее.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записка</dc:title>
  <dc:creator>Курмаева Светлана Рашидовна</dc:creator>
  <cp:lastModifiedBy>Яковлева Марина Сергеевна</cp:lastModifiedBy>
  <cp:revision>310</cp:revision>
  <cp:lastPrinted>2023-12-25T01:37:54Z</cp:lastPrinted>
  <dcterms:created xsi:type="dcterms:W3CDTF">2022-03-02T21:34:15Z</dcterms:created>
  <dcterms:modified xsi:type="dcterms:W3CDTF">2023-12-25T20:18:19Z</dcterms:modified>
</cp:coreProperties>
</file>