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4143" r:id="rId1"/>
  </p:sldMasterIdLst>
  <p:notesMasterIdLst>
    <p:notesMasterId r:id="rId20"/>
  </p:notesMasterIdLst>
  <p:sldIdLst>
    <p:sldId id="256" r:id="rId2"/>
    <p:sldId id="257" r:id="rId3"/>
    <p:sldId id="334" r:id="rId4"/>
    <p:sldId id="265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6" r:id="rId14"/>
    <p:sldId id="343" r:id="rId15"/>
    <p:sldId id="344" r:id="rId16"/>
    <p:sldId id="345" r:id="rId17"/>
    <p:sldId id="324" r:id="rId18"/>
    <p:sldId id="288" r:id="rId1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23" autoAdjust="0"/>
  </p:normalViewPr>
  <p:slideViewPr>
    <p:cSldViewPr snapToGrid="0">
      <p:cViewPr varScale="1">
        <p:scale>
          <a:sx n="108" d="100"/>
          <a:sy n="108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928C6-BA60-4288-8294-054D4ED65875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4CE31-6DE7-45F3-95CF-165473671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117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CE31-6DE7-45F3-95CF-1654736712C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975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4CE31-6DE7-45F3-95CF-1654736712C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732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0E95-DD19-492F-AAFF-AA994154DCCB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1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F9B6-9C64-4FFE-A443-879DF8AB1299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58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D7AF-C327-4A4D-BF3F-22C1C236336E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913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9BD2-F62A-4211-BDD1-BC1F559E6F2C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486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9B59-CEC4-463B-BCA2-70352121C30B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9106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7A13-9FBF-43BD-AFAC-C39F38F9DD1B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067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E762-FA36-4BF9-9FA2-76175760C777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55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82C7-7D34-4701-B2E8-AED234511E97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17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A8C6-D590-4F71-A251-F3AB78B7EC98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1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B6A9-CFF0-480A-BF7A-B69A859FE9C1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14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49D4-1C83-42BC-B2F5-FEEC320B90FF}" type="datetime1">
              <a:rPr lang="ru-RU" smtClean="0"/>
              <a:t>31.05.2023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56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D401-1C20-436B-A4C4-15703CD386FA}" type="datetime1">
              <a:rPr lang="ru-RU" smtClean="0"/>
              <a:t>31.05.2023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5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2DCB-7190-4CEC-9C0B-E0E2E135B58C}" type="datetime1">
              <a:rPr lang="ru-RU" smtClean="0"/>
              <a:t>31.05.2023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4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191-9229-4734-B4BD-26BDFA681317}" type="datetime1">
              <a:rPr lang="ru-RU" smtClean="0"/>
              <a:t>31.05.2023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09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2173-5F8B-4CDA-AA61-093D5025702E}" type="datetime1">
              <a:rPr lang="ru-RU" smtClean="0"/>
              <a:t>31.05.2023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7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9B70-7E1C-44CF-B40C-B553E9003536}" type="datetime1">
              <a:rPr lang="ru-RU" smtClean="0"/>
              <a:t>31.05.2023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98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EFBE6-61F0-43DD-9068-46D1ACA12CA8}" type="datetime1">
              <a:rPr lang="ru-RU" smtClean="0"/>
              <a:t>31.05.2023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97165A-551A-48BC-820A-2B6675CA24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89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  <p:sldLayoutId id="2147484155" r:id="rId12"/>
    <p:sldLayoutId id="2147484156" r:id="rId13"/>
    <p:sldLayoutId id="2147484157" r:id="rId14"/>
    <p:sldLayoutId id="2147484158" r:id="rId15"/>
    <p:sldLayoutId id="21474841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282" y="1662466"/>
            <a:ext cx="11719420" cy="1518406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контрольного мероприятия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9747" y="3452540"/>
            <a:ext cx="9228201" cy="2257961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Выборочная проверка использования средств бюджета городского округа, направленных на обеспечение деятельности Управления культуры, спорта и молодежной политики администрации Петропавловск-Камчатского городского округа»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Управлении культуры, спорта и молодежной политики администрации Петропавловск-Камчатского городского округа</a:t>
            </a:r>
          </a:p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2022 год (иные периоды)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20" y="355689"/>
            <a:ext cx="1359517" cy="1306777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0248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720" y="1194350"/>
            <a:ext cx="10753725" cy="5663650"/>
          </a:xfrm>
        </p:spPr>
        <p:txBody>
          <a:bodyPr>
            <a:normAutofit/>
          </a:bodyPr>
          <a:lstStyle/>
          <a:p>
            <a:pPr marL="4680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Выборочной проверкой расчетов по заработной плате установлено следующее.</a:t>
            </a:r>
          </a:p>
          <a:p>
            <a:pPr marL="46800" indent="0" algn="just">
              <a:buNone/>
            </a:pP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ru-RU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6800" indent="0" algn="just">
              <a:buNone/>
            </a:pPr>
            <a:endParaRPr lang="ru-RU" sz="2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17000"/>
              </a:lnSpc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пунктов 4.8.1 Постановления № 529, приложения к приказу Управления культуры от 23.03.2020 № 115/1 Управлением при начислении заработной платы сотруднику за сентябрь, ноябрь 2022 года из расчета не исключены дни нахождения сотрудника в отпуске без сохранения заработной платы, что привело к необоснованному начислению суммы ежемесячной материальной помощи в размере 1 667,80 рублей;</a:t>
            </a:r>
          </a:p>
          <a:p>
            <a:pPr marL="46800" indent="0" algn="just">
              <a:lnSpc>
                <a:spcPct val="117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ходе контрольного мероприятия Управлению возвращена сумма излишне выплаченной материальной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07000"/>
              </a:lnSpc>
              <a:buFontTx/>
              <a:buChar char="-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ru-RU" sz="2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74973" y="5816321"/>
            <a:ext cx="2680003" cy="1041679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218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330" y="337352"/>
            <a:ext cx="11540972" cy="6520648"/>
          </a:xfrm>
        </p:spPr>
        <p:txBody>
          <a:bodyPr>
            <a:normAutofit fontScale="25000" lnSpcReduction="20000"/>
          </a:bodyPr>
          <a:lstStyle/>
          <a:p>
            <a:pPr marL="46800" indent="0" algn="just">
              <a:buNone/>
            </a:pP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Выборочной проверкой бюджетного учета нефинансовых активов установлено следующее.</a:t>
            </a: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0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r>
              <a:rPr lang="ru-RU" sz="8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ru-RU" sz="8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пункта 345 Приказа Минфина РФ № 157н по счету 07 наградные материалы Управлением учитываются по стоимости их приобретения, а не в условной оценке;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пункта 2 Приложения № 2 Приказа Минфина РФ № 162н по счетам аналитического учета счета 010000000 «Нефинансовые активы» в 5-17 разрядах номера счета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установлены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показатели отличные от нуля; 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нарушение пункта 10 Приложения № 2 Приказа Минфина РФ № 162н выбытие с балансового учета полностью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самортизированного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основного средства непригодного к дальнейшей эксплуатации отражено на доходы текущего финансового года, а не на счета амортизации;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безвозмездное поступление бланков свидетельств от Минстроя Камчатского края отражено с применением к счету 401.10 КДБ 180, а не КДБ 196.  Данный подход привел к нарушению пункта 12.1.8.6 Приказа Минфина РФ № 85н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нарушение пункта 3.3 раздела 5 учетной политики Управлением выдача канцелярских товаров оформляется актом о списании материальных запасов по ф. 0504230, а не ведомостью выдачи материальных ценностей на нужды учреждения (ф. 0504210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endParaRPr lang="ru-RU" sz="2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696285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11</a:t>
            </a:fld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85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720" y="1194350"/>
            <a:ext cx="10753725" cy="5663650"/>
          </a:xfrm>
        </p:spPr>
        <p:txBody>
          <a:bodyPr>
            <a:normAutofit/>
          </a:bodyPr>
          <a:lstStyle/>
          <a:p>
            <a:pPr marL="4680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ходе оценки порядка распоряжения недвижимым имуществом Управления установлено,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служебном жилом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помещении,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расположенном по адресу Камчатский край, город Петропавловск-Камчатский, проспект Победы, квартира 1, дом № 4 проживает сотрудник Управления, на основании заключенного с Управлением культуры договора найма служебного жилого помещения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момента возникновения права оперативного управления.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Бремя содержания переданного имущества несет сотрудник.</a:t>
            </a:r>
          </a:p>
          <a:p>
            <a:pPr marL="4680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вышеизложенного, Управление при заключении договора найма служебного жилого помещения с сотрудником нарушило пункт 1 статьи 671 ГК РФ, пункт 1 статьи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131 ГК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РФ, выразившееся в заключении договора найма служебного жилого помещения с сотрудником до возникновения права оперативного управления (до государственной регистрации) на недвижимое имущество.</a:t>
            </a:r>
          </a:p>
          <a:p>
            <a:pPr marL="4680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indent="0" algn="just">
              <a:lnSpc>
                <a:spcPct val="107000"/>
              </a:lnSpc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07000"/>
              </a:lnSpc>
              <a:buFontTx/>
              <a:buChar char="-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07000"/>
              </a:lnSpc>
              <a:buFontTx/>
              <a:buChar char="-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ru-RU" sz="2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74973" y="5816321"/>
            <a:ext cx="2680003" cy="1041679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911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750" y="1455939"/>
            <a:ext cx="8744506" cy="5402062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07000"/>
              </a:lnSpc>
              <a:buFontTx/>
              <a:buChar char="-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07000"/>
              </a:lnSpc>
              <a:buFontTx/>
              <a:buChar char="-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ru-RU" sz="2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74973" y="5816321"/>
            <a:ext cx="2680003" cy="1041679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826" y="2179174"/>
            <a:ext cx="8470353" cy="451458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28475" y="133165"/>
            <a:ext cx="11469948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2550" indent="-285750" algn="just" defTabSz="457200">
              <a:lnSpc>
                <a:spcPct val="107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Проверкой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имущества, закрепленного на праве оперативного управление за Управлением культуры на соответствие данным реестра муниципального имущества городского округа по состоянию на 01.01.2023 установлено,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 нарушение пункта 6 приказа Минэкономразвития от 30.08.2011 № 424 Управление культуры не представило сведения о находящимся в муниципальной собственности движимом имуществе, стоимость которого превышает 50 000,00 рублей для включения в реестр муниципального имущества ПКГО. </a:t>
            </a:r>
          </a:p>
        </p:txBody>
      </p:sp>
    </p:spTree>
    <p:extLst>
      <p:ext uri="{BB962C8B-B14F-4D97-AF65-F5344CB8AC3E}">
        <p14:creationId xmlns:p14="http://schemas.microsoft.com/office/powerpoint/2010/main" val="354606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085" y="301842"/>
            <a:ext cx="11540972" cy="6520648"/>
          </a:xfrm>
        </p:spPr>
        <p:txBody>
          <a:bodyPr>
            <a:normAutofit fontScale="25000" lnSpcReduction="20000"/>
          </a:bodyPr>
          <a:lstStyle/>
          <a:p>
            <a:pPr marL="46800" indent="0" algn="just">
              <a:buNone/>
            </a:pP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Выборочной </a:t>
            </a:r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проверкой расчетов с </a:t>
            </a: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подотчетными лицами установлено </a:t>
            </a:r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следующее.</a:t>
            </a: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0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r>
              <a:rPr lang="ru-RU" sz="8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ru-RU" sz="8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установлены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нарушения требований Приказа Минфина РФ № 52н, в части заполнения авансовых отчетов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сроков сдачи авансовых отчетов (пункт 5 статьи 6 Решения Городской Думы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№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122-нд); 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выплата Управлением через подотчетное лицо премии имени В.П. Андрианова творческому работнику подведомственного учреждения в части отражения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бухгалтерских проводок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произведена с нарушением пунктов 84, 102 Приказа Минфина РФ №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162н.</a:t>
            </a:r>
          </a:p>
          <a:p>
            <a:pPr indent="0" algn="just">
              <a:lnSpc>
                <a:spcPct val="127000"/>
              </a:lnSpc>
              <a:buNone/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Аналогичные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нарушения установлены при отражении награждением обучающихся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общеобразовательных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организаций и организаций дополнительного образования городского округа премией Главы ПКГО. Данную выплату следовало облагать НДФЛ в общем порядке (статья 217 Налогового кодекса РФ, постановление Правительства РФ № 89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выплата Управлением через подотчетное лицо премии имени В.П. Андрианова творческим коллективам в части отражения кодов видов расходов произведена с нарушением пункта 48.3.5 Приказа Минфина РФ № 85н, пункта 10.9.6 Приказа Минфина РФ №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209н.</a:t>
            </a: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7000"/>
              </a:lnSpc>
              <a:buNone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endParaRPr lang="ru-RU" sz="2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696285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14</a:t>
            </a:fld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7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085" y="301842"/>
            <a:ext cx="11540972" cy="6520648"/>
          </a:xfrm>
        </p:spPr>
        <p:txBody>
          <a:bodyPr>
            <a:normAutofit fontScale="25000" lnSpcReduction="20000"/>
          </a:bodyPr>
          <a:lstStyle/>
          <a:p>
            <a:pPr marL="46800" indent="0" algn="just">
              <a:buNone/>
            </a:pP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Проверкой достоверности предоставления бюджетной отчетности установлено </a:t>
            </a:r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следующее.</a:t>
            </a: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0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r>
              <a:rPr lang="ru-RU" sz="8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ru-RU" sz="8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пункта 1 статьи 13 Федерального закона № 402-ФЗ, пункта 7 Приказа Минфина </a:t>
            </a:r>
            <a:r>
              <a:rPr lang="ru-RU" sz="800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РФ </a:t>
            </a:r>
            <a:r>
              <a:rPr lang="ru-RU" sz="800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№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191н данные главной книги не соответствуют данным, отраженным в справке (ф. 0503110) в части отражения отдельных КБК; </a:t>
            </a:r>
            <a:endParaRPr lang="ru-RU" sz="8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пункта 167 Инструкции № 191н графа 6 (в том числе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неденежные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расчеты) Сведений (ф. 0503169) по кредиторской задолженности не содержит данные по счету 302.11 (КБК 0804 0541616020 121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пункта 2 Приложения 2 Приказа Минфина РФ № 162н в 5 - 14 разрядах номера счета 401.20, корреспондирующего со счетом 401.60 указан код целевой статьи расхода, а не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нули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27000"/>
              </a:lnSpc>
              <a:buNone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endParaRPr lang="ru-RU" sz="2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696285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15</a:t>
            </a:fld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7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5207" y="124288"/>
            <a:ext cx="11540972" cy="6520648"/>
          </a:xfrm>
        </p:spPr>
        <p:txBody>
          <a:bodyPr>
            <a:normAutofit fontScale="25000" lnSpcReduction="20000"/>
          </a:bodyPr>
          <a:lstStyle/>
          <a:p>
            <a:pPr marL="46800" indent="0" algn="just">
              <a:lnSpc>
                <a:spcPct val="120000"/>
              </a:lnSpc>
              <a:buNone/>
            </a:pP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Анализа </a:t>
            </a:r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организации и проведения внутреннего финансового аудита </a:t>
            </a:r>
            <a:endParaRPr lang="ru-RU" sz="8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установил </a:t>
            </a:r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следующее.</a:t>
            </a: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0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r>
              <a:rPr lang="ru-RU" sz="8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ru-RU" sz="8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0" algn="just">
              <a:lnSpc>
                <a:spcPct val="127000"/>
              </a:lnSpc>
              <a:buNone/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Управлением Культуры в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 году внутренний финансовый аудит не осуществлялся, что является нарушением пункта 5 статьи 160.2-1 БК РФ.</a:t>
            </a:r>
          </a:p>
          <a:p>
            <a:pPr indent="0" algn="just">
              <a:lnSpc>
                <a:spcPct val="127000"/>
              </a:lnSpc>
              <a:buNone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финансового аудита не позволяет Управлению культуры оценить надежность системы финансового контроля Управления, достоверности отчетности, экономности и эффективности расходования бюджетных средств.</a:t>
            </a:r>
          </a:p>
          <a:p>
            <a:pPr marL="332550" indent="-285750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endParaRPr lang="ru-RU" sz="8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рассмотрения иных вопросов установлено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в нарушение пункта 9 Приказа Минфина РФ № 274н основные положения учетной политики и копии документов учетной политики на официальном сайте Управления в информационно-телекоммуникационной сети «Интернет» не размещены.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endParaRPr lang="ru-RU" sz="2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696285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16</a:t>
            </a:fld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16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477" y="1303700"/>
            <a:ext cx="10756004" cy="514236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ru-RU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ru-RU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271091" y="6223828"/>
            <a:ext cx="1706217" cy="365125"/>
          </a:xfrm>
        </p:spPr>
        <p:txBody>
          <a:bodyPr/>
          <a:lstStyle/>
          <a:p>
            <a:fld id="{A897165A-551A-48BC-820A-2B6675CA2424}" type="slidenum">
              <a:rPr lang="ru-RU" sz="360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fld>
            <a:endParaRPr lang="ru-RU" sz="36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13362" y="816509"/>
            <a:ext cx="10778638" cy="12916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результатам контрольного мероприятия: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198670" y="2373179"/>
            <a:ext cx="10778638" cy="5772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Отчет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контрольного мероприятия направить для сведения: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Городскую Думу Петропавловск-Камчатского городского округа;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Главе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Петропавловск-Камчатского городского округа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Направить: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представление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принятия мер по устранению выявленных нарушений и недостатков, привлечению к ответственности должностных лиц, виновных в допущенных нарушениях, а также мер по пресечению и предупреждению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Управление финансов администрации Петропавловск-Камчатского городского округа информационное письмо.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Font typeface="Corbel" pitchFamily="34" charset="0"/>
              <a:buNone/>
            </a:pPr>
            <a:endParaRPr lang="ru-RU" sz="1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Font typeface="Corbel" pitchFamily="34" charset="0"/>
              <a:buNone/>
            </a:pPr>
            <a:endParaRPr lang="ru-RU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24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8583" y="2861078"/>
            <a:ext cx="11719420" cy="1518406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6349" y="2368636"/>
            <a:ext cx="1122305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Контрольно-счетная палата 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Петропавловск-Камчатского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городского округа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118" y="1181726"/>
            <a:ext cx="1359517" cy="1306777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870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1538" y="337352"/>
            <a:ext cx="11265764" cy="6520648"/>
          </a:xfrm>
        </p:spPr>
        <p:txBody>
          <a:bodyPr>
            <a:normAutofit fontScale="25000" lnSpcReduction="20000"/>
          </a:bodyPr>
          <a:lstStyle/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50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5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50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r>
              <a:rPr lang="ru-RU" sz="8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Основание для проведения контрольного мероприятия:</a:t>
            </a:r>
            <a:r>
              <a:rPr lang="ru-RU" sz="8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1.3.2 плана деятельности Контрольно-счетной палаты Петропавловск-Камчатского городского округа на 2023 год, утвержденного приказом Контрольно-счетной палаты от 15.12.2022 № 45-КСП.</a:t>
            </a:r>
          </a:p>
          <a:p>
            <a:pPr marL="331200" indent="-284400" algn="just">
              <a:buNone/>
            </a:pP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Отчет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 на основании </a:t>
            </a: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проведения контрольного мероприятия от </a:t>
            </a: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.05.2023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01-06/05-1.3.2</a:t>
            </a: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31200" indent="-284400" algn="ctr">
              <a:buNone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r>
              <a:rPr lang="ru-RU" sz="8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Цель </a:t>
            </a:r>
            <a:r>
              <a:rPr lang="ru-RU" sz="8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мероприятия:</a:t>
            </a:r>
            <a:r>
              <a:rPr lang="ru-RU" sz="8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контроля за целевым и эффективным использованием средств бюджета Петропавловск-Камчатского городского округа.</a:t>
            </a:r>
          </a:p>
          <a:p>
            <a:pPr marL="46800" indent="0" algn="just">
              <a:buNone/>
            </a:pPr>
            <a:endParaRPr lang="ru-RU" sz="8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r>
              <a:rPr lang="ru-RU" sz="8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Предмет </a:t>
            </a:r>
            <a:r>
              <a:rPr lang="ru-RU" sz="8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контрольного мероприятия:</a:t>
            </a:r>
            <a:r>
              <a:rPr lang="ru-RU" sz="8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соблюдения требований нормативных правовых актов, средства бюджета Петропавловск-Камчатского городского округа</a:t>
            </a:r>
            <a:r>
              <a:rPr lang="ru-RU" sz="8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696285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</a:t>
            </a:fld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70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720" y="1194350"/>
            <a:ext cx="10753725" cy="5663650"/>
          </a:xfrm>
        </p:spPr>
        <p:txBody>
          <a:bodyPr>
            <a:normAutofit/>
          </a:bodyPr>
          <a:lstStyle/>
          <a:p>
            <a:pPr marL="331470" indent="-285750" algn="just">
              <a:buFont typeface="Wingdings" panose="05000000000000000000" pitchFamily="2" charset="2"/>
              <a:buChar char="Ø"/>
            </a:pP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Проверяемый период: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(иные периоды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Объект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контроля: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Управление культуры, спорта и молодежной политики администрации Петропавловск-Камчатского городского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округа. Юридический адрес: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683000, Камчатский край,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Петропавловск-Камчатский,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ул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Ленинская,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12; ОГРН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1134101001430,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ИНН/КПП  4101156594/410101001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331470" indent="-285750" algn="just">
              <a:buFont typeface="Wingdings" panose="05000000000000000000" pitchFamily="2" charset="2"/>
              <a:buChar char="Ø"/>
            </a:pP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Срок проведения контрольного мероприятия: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06.03.2023 по 17.05.2023.</a:t>
            </a:r>
          </a:p>
          <a:p>
            <a:pPr marL="331470" indent="-285750" algn="just">
              <a:buFont typeface="Wingdings" panose="05000000000000000000" pitchFamily="2" charset="2"/>
              <a:buChar char="Ø"/>
            </a:pP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Наличие пояснений и/или </a:t>
            </a: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замечаний, поступивших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Управления культуры </a:t>
            </a: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о результатах проведения контрольного мероприятия: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Объем проверенных средств и/или имущества: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27 831 381,97 рубль/ 7 677 786,91 рублей.</a:t>
            </a:r>
          </a:p>
          <a:p>
            <a:pPr marL="331470" indent="-285750" algn="just">
              <a:buFont typeface="Wingdings" panose="05000000000000000000" pitchFamily="2" charset="2"/>
              <a:buChar char="Ø"/>
            </a:pP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Результаты контрольного мероприятия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Выборочная проверка использования средств бюджета городского округа, направленных на обеспечение деятельности Управления культуры, спорта и молодежной политики администрации Петропавловск-Камчатского городского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 2022 год:</a:t>
            </a:r>
            <a:endParaRPr lang="ru-RU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ru-RU" sz="2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74973" y="5816321"/>
            <a:ext cx="2680003" cy="1041679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015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307" y="1055188"/>
            <a:ext cx="10864160" cy="906777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Анализ учредительных, организационно-распорядительных и иных документов, регламентирующих деятельность Управления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490" y="2269331"/>
            <a:ext cx="10864160" cy="49172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1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  <a:p>
            <a:pPr marL="62865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Порядка, утвержденного приказом Управления культуры от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06.12.2018 № 455/1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составления, утверждения и ведения бюджетных смет муниципальные казенными учреждениями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(далее – Порядок от 06.12.2018 № 455/1)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соответствие требований законодательства, предъявляемых к документам данного типа, показал следующее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628650" indent="-285750" algn="just">
              <a:lnSpc>
                <a:spcPct val="107000"/>
              </a:lnSpc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Порядка от 06.12.2018 № 455/1 противоречит пункту 6 Приказа Минфина РФ № 26н, предусматривающему обязательное установление в смете объема и распределение направлений расходов бюджета на срок решения о бюджете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628650" indent="-285750" algn="just">
              <a:lnSpc>
                <a:spcPct val="117000"/>
              </a:lnSpc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пункта 8 Приказа Минфина РФ № 26н Порядок от 06.12.2018 № 455/1 не содержит срок формирования проекта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бюджетной сметы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2602937" cy="365125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fld>
            <a:endParaRPr lang="ru-RU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40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330" y="337352"/>
            <a:ext cx="11407806" cy="6520648"/>
          </a:xfrm>
        </p:spPr>
        <p:txBody>
          <a:bodyPr>
            <a:normAutofit fontScale="25000" lnSpcReduction="20000"/>
          </a:bodyPr>
          <a:lstStyle/>
          <a:p>
            <a:pPr marL="332550" indent="-28575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</a:t>
            </a: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анализа </a:t>
            </a:r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актуальности учетной политики на соответствие ее требованиям нормативных правовых актов установлено следующее</a:t>
            </a: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разделы 1, 5 учетной политики Управления в числе нормативных документов на основании и с учетом требований которых разработана учетная политика Управления содержит ссылки на нормативные документы, утратившие силу на момент утверждения учетной политики; 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5.1 Приложения № 7 к учетной политике «Положение о служебных командировках» содержит правило, противоречащее требованиям статьи 7.1 Решения Городской Думы № 122-нд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требований подпункта «б» пункта 9 Приказа Минфина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РФ №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274н рабочий план счетов не содержит полный перечень применяемых Управлением счетов бухгалтерского учета для ведения синтетического и аналитического учета. А также, содержит коды вида расходов бюджета, не применяемые к казенным учреждениям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требований пункта 8 Приказа Минфина № 256н учетной политикой не определена единица учета материальных запасов в Управлении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заполнения инвентаризационной описи (сличительной ведомости) по объектам нефинансовых активов (ф. 0504087), утвержденной Приказом Минфина РФ № 52н учетная политика Управления не содержит правила заполнения граф 8 «Статус объекта учета» и 9 «Целевая функция актива» для объектов материальных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запасов.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endParaRPr lang="ru-RU" sz="2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696285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5</a:t>
            </a:fld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62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330" y="337352"/>
            <a:ext cx="11540972" cy="6520648"/>
          </a:xfrm>
        </p:spPr>
        <p:txBody>
          <a:bodyPr>
            <a:normAutofit fontScale="25000" lnSpcReduction="20000"/>
          </a:bodyPr>
          <a:lstStyle/>
          <a:p>
            <a:pPr marL="46800" indent="0" algn="just">
              <a:lnSpc>
                <a:spcPct val="120000"/>
              </a:lnSpc>
              <a:buNone/>
            </a:pP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Анализ </a:t>
            </a:r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требований законодательства к порядку и срокам подготовки, утверждения бюджетной сметы (внесения изменений в показатели бюджетной сметы) установил следующее</a:t>
            </a: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32550" indent="-285750" algn="just">
              <a:buFont typeface="Wingdings" panose="05000000000000000000" pitchFamily="2" charset="2"/>
              <a:buChar char="Ø"/>
            </a:pPr>
            <a:r>
              <a:rPr lang="ru-RU" sz="8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установлено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срока внесения изменения в бюджетную смету (пункт 7 Порядка от 06.12.2018 № 455/1);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пункта 2 статьи 221 БК РФ утвержденные показатели, вносимые при изменении бюджетной сметы отличны от доведенных до Управления лимитов бюджетных обязательств на принятие и (или) исполнение бюджетных обязательств (уведомление об изменении бюджетных назначений от 20.10.2022 № 836);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предъявленной к проверке бюджетной смете (изменениях показателей бюджетной сметы) не заполнены все обязательные реквизиты, предусмотренные формой (приложение 1, 2 к Порядку от 06.12.2018 № 455/1): код по ОКЕИ, код по сводному реестру участников бюджетного процесса. Кроме этого, код формы по ОКУД в изменениях показателей бюджетной сметы на 2022 год указан 0501012, что не соответствует коду формы в приложении 2 к Порядку от 06.12.2018 № 455/1 – 0501013;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endParaRPr lang="ru-RU" sz="2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696285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6</a:t>
            </a:fld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0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720" y="1194350"/>
            <a:ext cx="10753725" cy="5663650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соблюдения требований законодательства к порядку и срокам подготовки, утверждения бюджетной сметы (внесения изменений в показатели бюджетной сметы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07000"/>
              </a:lnSpc>
              <a:buFontTx/>
              <a:buChar char="-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07000"/>
              </a:lnSpc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пунктов 8, 10 Приказа Минфина РФ № 26н, пункта 4 Порядка от 06.12.2018    № 455/1 утвержденные обоснования (расчеты) плановых сметных показателей, использованные при составлении (изменении) бюджетной сметы за 2022 год и плановые периоды 2023-2024 годов, являющиеся неотъемлемой частью бюджетной сметы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(приложением к бюджетной смете), Управлением не составлялись;</a:t>
            </a:r>
          </a:p>
          <a:p>
            <a:pPr marL="628650" indent="-285750" algn="just">
              <a:lnSpc>
                <a:spcPct val="107000"/>
              </a:lnSpc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установлены факты необоснованного увеличении плановых сметных назначений в сумме 19 363,35 рубля (пункт 16 Приказа Минфина № 26н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ru-RU" sz="2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74973" y="5816321"/>
            <a:ext cx="2680003" cy="1041679"/>
          </a:xfrm>
        </p:spPr>
        <p:txBody>
          <a:bodyPr/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2469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085" y="301842"/>
            <a:ext cx="11540972" cy="6520648"/>
          </a:xfrm>
        </p:spPr>
        <p:txBody>
          <a:bodyPr>
            <a:normAutofit fontScale="25000" lnSpcReduction="20000"/>
          </a:bodyPr>
          <a:lstStyle/>
          <a:p>
            <a:pPr marL="46800" indent="0" algn="just">
              <a:lnSpc>
                <a:spcPct val="120000"/>
              </a:lnSpc>
              <a:buNone/>
            </a:pPr>
            <a:r>
              <a:rPr lang="ru-RU" sz="8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Выборочной </a:t>
            </a:r>
            <a:r>
              <a:rPr lang="ru-RU" sz="8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проверкой расчетов с поставщиками, подрядчиками, прочими дебиторами и кредиторами установлено следующее.</a:t>
            </a: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0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8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ru-RU" sz="8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приказа Минфина РФ № 52н итоги инвентаризации счета 205.51 отражены в инвентаризационной описи (ф. 0504091), а не в инвентаризационной описи (ф. 0504089);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части 1 статьи 23, части 2 статьи 34 Федерального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закона №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44-ФЗ, статьи 527 ГК РФ в муниципальных контрактах (договорах) заключенных с единственным поставщиком не указан ИКЗ, способ определения поставщика, отсутствует условие о том, что цена контракта является твердой и определяется на весь срок исполнения контракта;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пункта 2 части 13.1 статьи 34 Федерального закона № 44-ФЗ в отдельных муниципальных контрактах (договорах), заключенных после 09.07.2022 установлен срок оплаты более десяти рабочих дней с даты подписания документа о приемке;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установлены нарушения пункта 302 Приказа Минфина РФ № 157н при отнесении расходов на приобретение неисключительных прав пользования нематериальными активами в состав текущих расходов, а не расходов будущих периодов;</a:t>
            </a: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27000"/>
              </a:lnSpc>
              <a:buFontTx/>
              <a:buChar char="-"/>
            </a:pP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endParaRPr lang="ru-RU" sz="2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sz="8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25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49638" y="5931017"/>
            <a:ext cx="696285" cy="926983"/>
          </a:xfrm>
        </p:spPr>
        <p:txBody>
          <a:bodyPr/>
          <a:lstStyle/>
          <a:p>
            <a:fld id="{A897165A-551A-48BC-820A-2B6675CA2424}" type="slidenum">
              <a:rPr lang="ru-RU" sz="36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8</a:t>
            </a:fld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80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720" y="1194350"/>
            <a:ext cx="10753725" cy="5663650"/>
          </a:xfrm>
        </p:spPr>
        <p:txBody>
          <a:bodyPr>
            <a:normAutofit/>
          </a:bodyPr>
          <a:lstStyle/>
          <a:p>
            <a:pPr marL="4680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Выборочная проверка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расчетов с поставщиками, подрядчиками, прочими дебиторами и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кредиторами: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07000"/>
              </a:lnSpc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регистрах бухгалтерского учета установлены нарушения порядка применения КОСГУ (нарушение пункта 10.2.5, 10.2.6 Приказа Минфина РФ № 209н);</a:t>
            </a:r>
          </a:p>
          <a:p>
            <a:pPr marL="628650" indent="-285750" algn="just">
              <a:lnSpc>
                <a:spcPct val="107000"/>
              </a:lnSpc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нарушение пункта 18.2.7 Приказа Минфина РФ № 85н расходы на оплату услуг по муниципальным контрактам (договорам), предметом которых является оказание образовательных услуг по программе дополнительного образования (повышения квалификации) отражены в рамках подраздела 0804, а не в рамках подраздела 0705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628650" indent="-285750" algn="just">
              <a:lnSpc>
                <a:spcPct val="107000"/>
              </a:lnSpc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записи в регистры бухгалтерского учета по договору на оказание услуг в сфере дополнительного профессионального образования от 10.10.2022 № 16 Управление произвело с нарушением пункта 11 Приказа Минфина РФ № 157н, пункта 29 Приказа Минфина РФ № 256н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628650" indent="-285750" algn="just">
              <a:lnSpc>
                <a:spcPct val="107000"/>
              </a:lnSpc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нарушение пункта 98 Приказа Минфина РФ № 157н, пункта 11.4.8 Приказа Минфина РФ № 209н изготовление подарочной продукции Управлением в учете отнесено на текущие расходы, а не на увеличение материальных запасов однократного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применения.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07000"/>
              </a:lnSpc>
              <a:buFontTx/>
              <a:buChar char="-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07000"/>
              </a:lnSpc>
              <a:buFontTx/>
              <a:buChar char="-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ru-RU" sz="25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505460" y="5816321"/>
            <a:ext cx="449516" cy="1041679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62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2197</TotalTime>
  <Words>2015</Words>
  <Application>Microsoft Office PowerPoint</Application>
  <PresentationFormat>Широкоэкранный</PresentationFormat>
  <Paragraphs>224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Corbel</vt:lpstr>
      <vt:lpstr>Times New Roman</vt:lpstr>
      <vt:lpstr>Trebuchet MS</vt:lpstr>
      <vt:lpstr>Wingdings</vt:lpstr>
      <vt:lpstr>Wingdings 3</vt:lpstr>
      <vt:lpstr>Аспект</vt:lpstr>
      <vt:lpstr>Отчет о результатах контрольного мероприятия</vt:lpstr>
      <vt:lpstr>Презентация PowerPoint</vt:lpstr>
      <vt:lpstr>Презентация PowerPoint</vt:lpstr>
      <vt:lpstr>1. Анализ учредительных, организационно-распорядительных и иных документов, регламентирующих деятельность Управления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записка</dc:title>
  <dc:creator>Курмаева Светлана Рашидовна</dc:creator>
  <cp:lastModifiedBy>Безлобенко Юлия Юрьевна</cp:lastModifiedBy>
  <cp:revision>224</cp:revision>
  <cp:lastPrinted>2023-05-23T01:54:55Z</cp:lastPrinted>
  <dcterms:created xsi:type="dcterms:W3CDTF">2022-03-02T21:34:15Z</dcterms:created>
  <dcterms:modified xsi:type="dcterms:W3CDTF">2023-05-31T01:34:01Z</dcterms:modified>
</cp:coreProperties>
</file>