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78" r:id="rId1"/>
  </p:sldMasterIdLst>
  <p:notesMasterIdLst>
    <p:notesMasterId r:id="rId13"/>
  </p:notesMasterIdLst>
  <p:sldIdLst>
    <p:sldId id="256" r:id="rId2"/>
    <p:sldId id="257" r:id="rId3"/>
    <p:sldId id="263" r:id="rId4"/>
    <p:sldId id="265" r:id="rId5"/>
    <p:sldId id="345" r:id="rId6"/>
    <p:sldId id="346" r:id="rId7"/>
    <p:sldId id="348" r:id="rId8"/>
    <p:sldId id="355" r:id="rId9"/>
    <p:sldId id="350" r:id="rId10"/>
    <p:sldId id="352" r:id="rId11"/>
    <p:sldId id="288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2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928C6-BA60-4288-8294-054D4ED6587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1601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4CE31-6DE7-45F3-95CF-165473671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17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97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0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7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6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8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7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56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4CE31-6DE7-45F3-95CF-1654736712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3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046406-E553-47CE-B3E8-22D7919CB46E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15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FD25-85B0-4099-BBFB-3C671C9CF543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DF93-B53D-42CC-9662-F9C13A2019DB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69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0309-C970-4B6D-AE97-077F40C01049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18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22EC-3F9D-4E57-9FD6-559AA6FB85D7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39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BC12-43F3-4999-8F4D-239731984014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2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D9B5-CFC4-41CE-8087-08B7C3942CA3}" type="datetime1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94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8E89-44E3-4D23-AFE1-0D177C6C47CA}" type="datetime1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FF59E-BA64-4AF8-9E99-BFF12B52347D}" type="datetime1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0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D45B0-A576-4918-B86F-ED255345BD6D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B89C-02B0-48F7-933F-82F08AB7FB3B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92EB44-216C-4FE0-9DC8-CF896C48DB60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97165A-551A-48BC-820A-2B6675CA24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7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281" y="2239862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Контрольного мероприятия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4842" y="3920150"/>
            <a:ext cx="9228201" cy="239187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 результативности использования средств бюджета Петропавловск-Камчатского городского округа, выделенных на реализацию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 </a:t>
            </a: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15414" y="5855516"/>
            <a:ext cx="847288" cy="1036542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3126" y="1361564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20" y="35568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24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477" y="1303700"/>
            <a:ext cx="10756004" cy="514236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71091" y="6223828"/>
            <a:ext cx="1706217" cy="365125"/>
          </a:xfrm>
        </p:spPr>
        <p:txBody>
          <a:bodyPr/>
          <a:lstStyle/>
          <a:p>
            <a:fld id="{A897165A-551A-48BC-820A-2B6675CA2424}" type="slidenum">
              <a:rPr lang="ru-RU" sz="3600" smtClean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477" y="301782"/>
            <a:ext cx="10778638" cy="129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результатам контрольного мероприятия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55477" y="1514764"/>
            <a:ext cx="10778638" cy="4566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результатах контрольного мероприятия направить для сведения: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Городскую Думу Петропавловск-Камчатского городского округа;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Главе Петропавловск-Камчатского городского округа.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Отчет о результатах контрольного мероприятия направить для сведения и рассмотрения вопроса необходимости принятия мер прокурорского реагирования по фактам нарушения законодательства Российской Федерации в Прокуратуру города Петропавловска-Камчатского.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Направить представление в Управление экономического развития и предпринимательства администрации Петропавловск-Камчатского городского округа – Муниципальное учреждение для принятия мер по устранению выявленных нарушений и недостатков, привлечению к ответственности должностных лиц, виновных в допущенных нарушениях, а также мер по пресечению и предупреждению нарушений.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Направить информационное письмо в адрес Главы Петропавловск-Камчатского городского округа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Font typeface="Corbel" pitchFamily="34" charset="0"/>
              <a:buNone/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167" y="3163315"/>
            <a:ext cx="11719420" cy="1518406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349" y="2368636"/>
            <a:ext cx="112230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18" y="1181726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870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637563"/>
            <a:ext cx="10753725" cy="566365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Основание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контрольного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1.2.5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 деятельности Контрольно-счетной палаты Петропавловск-Камчатского городского округа на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утвержденного приказом Контрольно-счетной палаты Петропавловск-Камчатского городского округа 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15.12.2021 № 45-КСП.</a:t>
            </a:r>
          </a:p>
          <a:p>
            <a:pPr marL="4572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Цель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законностью и результативностью использования средств бюджета Петропавловск-Камчатского городского округа на реализацию мероприятий подпрограммы 1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округа»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Предмет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Петропавловск-Камчатского городского округа, выделенные на поддержку субъектов малого и среднего предпринимательства, отчет об исполнении муниципальной программы, соглашения, заключенные в рамках реализации мероприятий подпрограммы 1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иные документы и материалы, необходимые для проведения контрольного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49638" y="5931017"/>
            <a:ext cx="696285" cy="926983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656" y="637563"/>
            <a:ext cx="10753725" cy="566365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Проверяемый период: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Объект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экономического развития и предпринимательства администрации Петропавловск-Камчатского городского округа – Муниципальное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 683000, Камчатский край, г. Петропавловск-Камчатский, ул. Ленинская, д.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12.ОГРН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1214100002786, свидетельство от 01.07.2021, ИНН 4100039190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Срок проведения контрольного мероприятия 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09.10.2023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20.11.2023.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проверенных средств и/или имущества: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40 979 831,92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marL="45720" indent="0" algn="just">
              <a:buNone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мероприятия: </a:t>
            </a:r>
          </a:p>
          <a:p>
            <a:pPr marL="4572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Выборочная проверка законности и результативности использования средств бюджета Петропавловск-Камчатского городского округа, выделенных на реализацию подпрограммы «Создание благоприятных условий для обеспечения населения Петропавловск-Камчатского городского округа услугами потребительского рынка и развития предпринимательства» муниципальной программы «Развитие экономики, межрегиональной и международной деятельности Петропавловск-Камчатского городского округа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2022 год: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74973" y="5816321"/>
            <a:ext cx="2680003" cy="1041679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95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контрольного   мероприятия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60490" y="1091954"/>
            <a:ext cx="10640604" cy="52555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принимались документы от субъектов МСП на получение грантов (субсидий) с нарушением требований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3.4, 3.4.4, 3.4.10, 3.4.11 Порядка № 157;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пунктов 3.4.1, 3.4.4, 3.4.9, 3.4.11, 3.4.12 Порядка № 159;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пунктов 2.9, 3.4.4, 3.4.11 Порядка № 2349;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пунктов 1.6, 2.3, 3.4.10, 3.4.11, 3.4.12, 3.4.13 3.4.14 Порядка № 2441;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пунктов 3.4.10, 3.4.13, 3.4.14 Порядка № 2446;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3.4., 3.4.4, 3.4.9, 3.4.10, 3.4.11 Порядка №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2654.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пункта 3.19 Порядков №№ 157, 159, 2349, 2441, 2446, 2654 пункта 4.2 Приказа Управления финансов № 28/21 в соглашения 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включались все обязательные условия.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МСП (МП) в нарушение: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пунктов 4.3.1, 4.3.2 Соглашений, заключенных в рамках Порядка № 157;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пункта 4.3.2 Соглашений, заключенных в рамках Порядка № 2654;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пункта 4.3.4 Соглашений, заключенных в рамках Порядка № 2446:</a:t>
            </a:r>
          </a:p>
          <a:p>
            <a:pPr marL="4572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(отчеты) направлялись в Управление с нарушением сроков предоставления, а также требований к представляемым документам (отчетам).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251" y="1117600"/>
            <a:ext cx="10640604" cy="5139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МСП в рамках заключенных Соглашений (Порядков № 157, 2349, 2654) закупалось не все оборудование установленное приложение 1 к Соглашениям.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предоставления гранта, а именно пункта 3.1.6 Соглашения № 27 ООО «Первый мед» не исполнило обязательство по обеспечению размера среднемесячной заработной платы на одного работника не ниже величины прожиточного минимума, установленного в Камчатском крае для трудоспособного населения, данное нарушение имеет признаки состава административного правонарушения, предусмотренного частью 2 статьи 15.15.5 КоАП РФ.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некорректно рассчитывались баллы в рамках Порядка № 159, что в том числе привело к тому, что победителем Конкурса стал субъект МСП (ООО «Эковитамин») который набрал не самое большое количество баллов, однако получивший субсидию.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нарушение Порядка № 2441, Управление предоставило в 2022 году субсидии ИП главе КФХ Лазареву И.В. в размере - 666 133,00 рублей и ООО «Заозерный» в размере - 1 582 898,50 рублей. Вышеуказанные действия Управления имеют признаки состава административного правонарушения, предусмотренного частью 1 статьи 15.15.5 КоАП РФ.</a:t>
            </a:r>
          </a:p>
          <a:p>
            <a:pPr marL="360363" indent="-314325" algn="just">
              <a:buFont typeface="Wingdings" panose="05000000000000000000" pitchFamily="2" charset="2"/>
              <a:buChar char="Ø"/>
            </a:pP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buFont typeface="Corbel" pitchFamily="34" charset="0"/>
              <a:buNone/>
            </a:pP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251" y="1219199"/>
            <a:ext cx="10640604" cy="503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8938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субъектов МСП получивших субсидию (гранты) достаточно положительное (например: чистая прибыль ООО «Феникс» в 2022 году – 21 200,00 тыс. рублей, субсидия предоставлена в размере 1 000,00 тыс. рублей, - чистая прибыль ООО «Эковитамин» в 2022 году – 15 800,00 тыс. рублей субсидия предоставлена в размере 1 000,00 тыс. рублей, чистая прибыль ООО «Ветим» в 2022 году – 15 600,00 тыс. рублей субсидия предоставлена в размере 1 000,00 тыс. 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3 «Количество созданных рабочих мест субъектами МСП, получившими финансовую поддержку» подпрограммы 1 муниципальной программы Управлением 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рассчитывался.</a:t>
            </a:r>
          </a:p>
          <a:p>
            <a:pPr marL="360363" indent="-314325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визуального осмотра на предмет соблюдения условий и порядка предоставления субсидии указанных соглашений установлено, что оборудование закуплено в соответствии с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отчетами. Вместе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ввиду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истечения сроков действий Соглашений (договоров) определить созданы ли рабочие места и приняты на них работники невозможно (например: ООО «Первый мед» необходимо создать 17 рабочих мест. При проведении выездного осмотра работники в ООО «Первый мед» отсутствовали. Со слов генерального директора Крившы А.В. на сегодняшний день на предприятии работает 10 работников неполный рабочий день, появляются по мере необходимости).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251" y="1219199"/>
            <a:ext cx="10640604" cy="503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Corbel" pitchFamily="34" charset="0"/>
              <a:buNone/>
            </a:pP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3251" y="12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 descr="Бастион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1" y="1219198"/>
            <a:ext cx="270525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VGlukhov\AppData\Local\Microsoft\Windows\INetCache\Content.Word\Бастион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09" y="1216561"/>
            <a:ext cx="2475042" cy="2152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VGlukhov\Desktop\Работа\Контрольные мероприятия\5. Выборочная проверка Управления экон. развития\Коллегия\Рабочяя\фото\Бастион 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1" y="3371847"/>
            <a:ext cx="5180300" cy="214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VGlukhov\Desktop\Работа\Контрольные мероприятия\5. Выборочная проверка Управления экон. развития\Коллегия\Рабочяя\фото\Кротенко 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55" y="1219196"/>
            <a:ext cx="2952933" cy="4300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28589" y="1219196"/>
            <a:ext cx="2748300" cy="43000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60490" y="5614672"/>
            <a:ext cx="522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«Бастион-СБ» - деятельность ресторанов и кафе с полным ресторанным обслуживанием, кафетериев, ресторанов быстрого питания и самообслуживания.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92570" y="5614672"/>
            <a:ext cx="5584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Кротенко Я.В. – вид деятельности «работы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бетонные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железобетонные».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03251" y="1219199"/>
            <a:ext cx="10640604" cy="503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Font typeface="Corbel" pitchFamily="34" charset="0"/>
              <a:buNone/>
            </a:pP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03251" y="12191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C:\Users\VGlukhov\Desktop\Работа\Контрольные мероприятия\5. Выборочная проверка Управления экон. развития\Коллегия\Рабочяя\фото\Кудрин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51" y="1219198"/>
            <a:ext cx="2730992" cy="436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VGlukhov\Desktop\Работа\Контрольные мероприятия\5. Выборочная проверка Управления экон. развития\Коллегия\Рабочяя\фото\Кудрин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43" y="1219196"/>
            <a:ext cx="2449308" cy="4364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60490" y="5614672"/>
            <a:ext cx="522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Кудрин А.И. - вид деятельность «утилизация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отсортированных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материалов» (прекратил деятельность с 24 ноября 2023 года).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26311" y="5614672"/>
            <a:ext cx="5750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«Первый мед» вид деятельности «Общая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C:\Users\VGlukhov\Desktop\Работа\Контрольные мероприятия\5. Выборочная проверка Управления экон. развития\Коллегия\Рабочяя\фото\Первый мед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12" y="1219195"/>
            <a:ext cx="2154974" cy="436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VGlukhov\Desktop\Работа\Контрольные мероприятия\5. Выборочная проверка Управления экон. развития\Коллегия\Рабочяя\фото\Первый мед 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86" y="1219195"/>
            <a:ext cx="303657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VGlukhov\Desktop\Работа\Контрольные мероприятия\5. Выборочная проверка Управления экон. развития\Коллегия\Рабочяя\фото\Первый мед 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86" y="3495669"/>
            <a:ext cx="3036570" cy="208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0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90" y="424872"/>
            <a:ext cx="10864160" cy="794327"/>
          </a:xfrm>
        </p:spPr>
        <p:txBody>
          <a:bodyPr>
            <a:no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2602937" cy="365125"/>
          </a:xfrm>
        </p:spPr>
        <p:txBody>
          <a:bodyPr/>
          <a:lstStyle/>
          <a:p>
            <a:fld id="{A897165A-551A-48BC-820A-2B6675CA2424}" type="slidenum">
              <a:rPr lang="ru-RU" sz="3600" b="1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8043" y="1368428"/>
            <a:ext cx="10640604" cy="503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038" indent="0" algn="just">
              <a:buNone/>
            </a:pPr>
            <a:endParaRPr lang="ru-RU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 algn="just">
              <a:buFont typeface="Corbel" pitchFamily="34" charset="0"/>
              <a:buNone/>
            </a:pPr>
            <a:endParaRPr lang="ru-RU" sz="1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" indent="0">
              <a:buFont typeface="Corbel" pitchFamily="34" charset="0"/>
              <a:buNone/>
            </a:pPr>
            <a:endParaRPr lang="ru-RU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 descr="C:\Users\VGlukhov\AppData\Local\Microsoft\Windows\INetCache\Content.Word\ООО Эковитамин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72" y="3852909"/>
            <a:ext cx="3880081" cy="205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VGlukhov\Desktop\Работа\Контрольные мероприятия\5. Выборочная проверка Управления экон. развития\Коллегия\Рабочяя\фото\ООО Эковитамин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60" y="1219197"/>
            <a:ext cx="3373516" cy="263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VGlukhov\Desktop\Работа\Контрольные мероприятия\5. Выборочная проверка Управления экон. развития\Коллегия\Рабочяя\фото\ООО Эковитамин 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75" y="1219198"/>
            <a:ext cx="3880080" cy="263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VGlukhov\Desktop\Работа\Контрольные мероприятия\5. Выборочная проверка Управления экон. развития\Коллегия\Рабочяя\фото\ООО Эковитамин 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0" y="3852909"/>
            <a:ext cx="3429769" cy="205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VGlukhov\Desktop\Работа\Контрольные мероприятия\5. Выборочная проверка Управления экон. развития\Коллегия\Рабочяя\фото\ООО Эковитамин 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58" y="3852909"/>
            <a:ext cx="3373515" cy="205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VGlukhov\Desktop\Работа\Контрольные мероприятия\5. Выборочная проверка Управления экон. развития\Коллегия\Рабочяя\фото\ООО Эковитамин 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90" y="1219196"/>
            <a:ext cx="3429765" cy="2633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760490" y="5931440"/>
            <a:ext cx="106833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«Эковитамин» - вид деятельность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Выращивание овощей защищенного грунта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4611</TotalTime>
  <Words>874</Words>
  <Application>Microsoft Office PowerPoint</Application>
  <PresentationFormat>Широкоэкранный</PresentationFormat>
  <Paragraphs>102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</vt:lpstr>
      <vt:lpstr>Базис</vt:lpstr>
      <vt:lpstr>ОТЧЕТ о результатах Контрольного мероприятия</vt:lpstr>
      <vt:lpstr>Презентация PowerPoint</vt:lpstr>
      <vt:lpstr>Презентация PowerPoint</vt:lpstr>
      <vt:lpstr>Результаты контрольного   мероприятия:</vt:lpstr>
      <vt:lpstr>Результаты контрольного мероприятия:</vt:lpstr>
      <vt:lpstr>Результаты контрольного мероприятия:</vt:lpstr>
      <vt:lpstr>Результаты контрольного мероприятия:</vt:lpstr>
      <vt:lpstr>Результаты контрольного мероприятия:</vt:lpstr>
      <vt:lpstr>Результаты контрольного мероприятия: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записка</dc:title>
  <dc:creator>Курмаева Светлана Рашидовна</dc:creator>
  <cp:lastModifiedBy>Глухов Владимир Владимирович</cp:lastModifiedBy>
  <cp:revision>254</cp:revision>
  <cp:lastPrinted>2023-11-07T21:32:22Z</cp:lastPrinted>
  <dcterms:created xsi:type="dcterms:W3CDTF">2022-03-02T21:34:15Z</dcterms:created>
  <dcterms:modified xsi:type="dcterms:W3CDTF">2023-12-14T23:57:31Z</dcterms:modified>
</cp:coreProperties>
</file>