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6" r:id="rId2"/>
    <p:sldId id="257" r:id="rId3"/>
    <p:sldId id="258" r:id="rId4"/>
    <p:sldId id="276" r:id="rId5"/>
    <p:sldId id="260" r:id="rId6"/>
    <p:sldId id="261" r:id="rId7"/>
    <p:sldId id="262" r:id="rId8"/>
    <p:sldId id="263" r:id="rId9"/>
    <p:sldId id="264" r:id="rId10"/>
    <p:sldId id="265" r:id="rId11"/>
    <p:sldId id="266" r:id="rId12"/>
    <p:sldId id="283" r:id="rId13"/>
    <p:sldId id="284" r:id="rId14"/>
    <p:sldId id="285" r:id="rId15"/>
    <p:sldId id="267" r:id="rId16"/>
    <p:sldId id="277" r:id="rId17"/>
    <p:sldId id="268" r:id="rId18"/>
    <p:sldId id="269" r:id="rId19"/>
    <p:sldId id="271" r:id="rId20"/>
    <p:sldId id="272" r:id="rId21"/>
    <p:sldId id="273" r:id="rId22"/>
    <p:sldId id="279" r:id="rId23"/>
    <p:sldId id="280" r:id="rId24"/>
    <p:sldId id="281" r:id="rId25"/>
    <p:sldId id="282" r:id="rId26"/>
    <p:sldId id="278" r:id="rId2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4" d="100"/>
          <a:sy n="114" d="100"/>
        </p:scale>
        <p:origin x="28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BEB238-436D-4EE2-A8B0-580FB78BEA9E}" type="datetimeFigureOut">
              <a:rPr lang="ru-RU" smtClean="0"/>
              <a:t>21.07.2023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E6FC97-9346-432E-B6BD-7217C13774C2}" type="slidenum">
              <a:rPr lang="ru-RU" smtClean="0"/>
              <a:t>‹#›</a:t>
            </a:fld>
            <a:endParaRPr lang="ru-RU"/>
          </a:p>
        </p:txBody>
      </p:sp>
    </p:spTree>
    <p:extLst>
      <p:ext uri="{BB962C8B-B14F-4D97-AF65-F5344CB8AC3E}">
        <p14:creationId xmlns:p14="http://schemas.microsoft.com/office/powerpoint/2010/main" val="2053643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E6FC97-9346-432E-B6BD-7217C13774C2}" type="slidenum">
              <a:rPr lang="ru-RU" smtClean="0"/>
              <a:t>3</a:t>
            </a:fld>
            <a:endParaRPr lang="ru-RU"/>
          </a:p>
        </p:txBody>
      </p:sp>
    </p:spTree>
    <p:extLst>
      <p:ext uri="{BB962C8B-B14F-4D97-AF65-F5344CB8AC3E}">
        <p14:creationId xmlns:p14="http://schemas.microsoft.com/office/powerpoint/2010/main" val="3561062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E6FC97-9346-432E-B6BD-7217C13774C2}" type="slidenum">
              <a:rPr lang="ru-RU" smtClean="0"/>
              <a:t>23</a:t>
            </a:fld>
            <a:endParaRPr lang="ru-RU"/>
          </a:p>
        </p:txBody>
      </p:sp>
    </p:spTree>
    <p:extLst>
      <p:ext uri="{BB962C8B-B14F-4D97-AF65-F5344CB8AC3E}">
        <p14:creationId xmlns:p14="http://schemas.microsoft.com/office/powerpoint/2010/main" val="262669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E6FC97-9346-432E-B6BD-7217C13774C2}" type="slidenum">
              <a:rPr lang="ru-RU" smtClean="0"/>
              <a:t>24</a:t>
            </a:fld>
            <a:endParaRPr lang="ru-RU"/>
          </a:p>
        </p:txBody>
      </p:sp>
    </p:spTree>
    <p:extLst>
      <p:ext uri="{BB962C8B-B14F-4D97-AF65-F5344CB8AC3E}">
        <p14:creationId xmlns:p14="http://schemas.microsoft.com/office/powerpoint/2010/main" val="2678061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E6FC97-9346-432E-B6BD-7217C13774C2}" type="slidenum">
              <a:rPr lang="ru-RU" smtClean="0"/>
              <a:t>25</a:t>
            </a:fld>
            <a:endParaRPr lang="ru-RU"/>
          </a:p>
        </p:txBody>
      </p:sp>
    </p:spTree>
    <p:extLst>
      <p:ext uri="{BB962C8B-B14F-4D97-AF65-F5344CB8AC3E}">
        <p14:creationId xmlns:p14="http://schemas.microsoft.com/office/powerpoint/2010/main" val="1727266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E6FC97-9346-432E-B6BD-7217C13774C2}" type="slidenum">
              <a:rPr lang="ru-RU" smtClean="0"/>
              <a:t>5</a:t>
            </a:fld>
            <a:endParaRPr lang="ru-RU"/>
          </a:p>
        </p:txBody>
      </p:sp>
    </p:spTree>
    <p:extLst>
      <p:ext uri="{BB962C8B-B14F-4D97-AF65-F5344CB8AC3E}">
        <p14:creationId xmlns:p14="http://schemas.microsoft.com/office/powerpoint/2010/main" val="4258012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E6FC97-9346-432E-B6BD-7217C13774C2}" type="slidenum">
              <a:rPr lang="ru-RU" smtClean="0"/>
              <a:t>7</a:t>
            </a:fld>
            <a:endParaRPr lang="ru-RU"/>
          </a:p>
        </p:txBody>
      </p:sp>
    </p:spTree>
    <p:extLst>
      <p:ext uri="{BB962C8B-B14F-4D97-AF65-F5344CB8AC3E}">
        <p14:creationId xmlns:p14="http://schemas.microsoft.com/office/powerpoint/2010/main" val="645730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E6FC97-9346-432E-B6BD-7217C13774C2}" type="slidenum">
              <a:rPr lang="ru-RU" smtClean="0"/>
              <a:t>8</a:t>
            </a:fld>
            <a:endParaRPr lang="ru-RU"/>
          </a:p>
        </p:txBody>
      </p:sp>
    </p:spTree>
    <p:extLst>
      <p:ext uri="{BB962C8B-B14F-4D97-AF65-F5344CB8AC3E}">
        <p14:creationId xmlns:p14="http://schemas.microsoft.com/office/powerpoint/2010/main" val="4000128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E6FC97-9346-432E-B6BD-7217C13774C2}" type="slidenum">
              <a:rPr lang="ru-RU" smtClean="0"/>
              <a:t>10</a:t>
            </a:fld>
            <a:endParaRPr lang="ru-RU"/>
          </a:p>
        </p:txBody>
      </p:sp>
    </p:spTree>
    <p:extLst>
      <p:ext uri="{BB962C8B-B14F-4D97-AF65-F5344CB8AC3E}">
        <p14:creationId xmlns:p14="http://schemas.microsoft.com/office/powerpoint/2010/main" val="3095336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E6FC97-9346-432E-B6BD-7217C13774C2}" type="slidenum">
              <a:rPr lang="ru-RU" smtClean="0"/>
              <a:t>18</a:t>
            </a:fld>
            <a:endParaRPr lang="ru-RU"/>
          </a:p>
        </p:txBody>
      </p:sp>
    </p:spTree>
    <p:extLst>
      <p:ext uri="{BB962C8B-B14F-4D97-AF65-F5344CB8AC3E}">
        <p14:creationId xmlns:p14="http://schemas.microsoft.com/office/powerpoint/2010/main" val="2506756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E6FC97-9346-432E-B6BD-7217C13774C2}" type="slidenum">
              <a:rPr lang="ru-RU" smtClean="0"/>
              <a:t>20</a:t>
            </a:fld>
            <a:endParaRPr lang="ru-RU"/>
          </a:p>
        </p:txBody>
      </p:sp>
    </p:spTree>
    <p:extLst>
      <p:ext uri="{BB962C8B-B14F-4D97-AF65-F5344CB8AC3E}">
        <p14:creationId xmlns:p14="http://schemas.microsoft.com/office/powerpoint/2010/main" val="3397400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E6FC97-9346-432E-B6BD-7217C13774C2}" type="slidenum">
              <a:rPr lang="ru-RU" smtClean="0"/>
              <a:t>21</a:t>
            </a:fld>
            <a:endParaRPr lang="ru-RU"/>
          </a:p>
        </p:txBody>
      </p:sp>
    </p:spTree>
    <p:extLst>
      <p:ext uri="{BB962C8B-B14F-4D97-AF65-F5344CB8AC3E}">
        <p14:creationId xmlns:p14="http://schemas.microsoft.com/office/powerpoint/2010/main" val="1623746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E6FC97-9346-432E-B6BD-7217C13774C2}" type="slidenum">
              <a:rPr lang="ru-RU" smtClean="0"/>
              <a:t>22</a:t>
            </a:fld>
            <a:endParaRPr lang="ru-RU"/>
          </a:p>
        </p:txBody>
      </p:sp>
    </p:spTree>
    <p:extLst>
      <p:ext uri="{BB962C8B-B14F-4D97-AF65-F5344CB8AC3E}">
        <p14:creationId xmlns:p14="http://schemas.microsoft.com/office/powerpoint/2010/main" val="2515105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DDBCFC1B-587C-491E-9D23-B9CB1242721F}" type="datetime1">
              <a:rPr lang="ru-RU" smtClean="0"/>
              <a:t>21.07.2023</a:t>
            </a:fld>
            <a:endParaRPr lang="ru-RU"/>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ru-RU"/>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704C014-6F8E-46ED-98D3-CFCC4C6D48B9}" type="slidenum">
              <a:rPr lang="ru-RU" smtClean="0"/>
              <a:t>‹#›</a:t>
            </a:fld>
            <a:endParaRPr lang="ru-RU"/>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98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2DCCE60-FD0F-4DBB-8910-791FA55D15BC}" type="datetime1">
              <a:rPr lang="ru-RU" smtClean="0"/>
              <a:t>21.07.2023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04C014-6F8E-46ED-98D3-CFCC4C6D48B9}" type="slidenum">
              <a:rPr lang="ru-RU" smtClean="0"/>
              <a:t>‹#›</a:t>
            </a:fld>
            <a:endParaRPr lang="ru-RU"/>
          </a:p>
        </p:txBody>
      </p:sp>
    </p:spTree>
    <p:extLst>
      <p:ext uri="{BB962C8B-B14F-4D97-AF65-F5344CB8AC3E}">
        <p14:creationId xmlns:p14="http://schemas.microsoft.com/office/powerpoint/2010/main" val="51594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52B6767-B7C6-45BA-A8E4-F8A3D2D7F712}" type="datetime1">
              <a:rPr lang="ru-RU" smtClean="0"/>
              <a:t>21.07.2023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04C014-6F8E-46ED-98D3-CFCC4C6D48B9}" type="slidenum">
              <a:rPr lang="ru-RU" smtClean="0"/>
              <a:t>‹#›</a:t>
            </a:fld>
            <a:endParaRPr lang="ru-RU"/>
          </a:p>
        </p:txBody>
      </p:sp>
    </p:spTree>
    <p:extLst>
      <p:ext uri="{BB962C8B-B14F-4D97-AF65-F5344CB8AC3E}">
        <p14:creationId xmlns:p14="http://schemas.microsoft.com/office/powerpoint/2010/main" val="3186839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992386E-0278-4375-9540-1E6A6FAED89E}" type="datetime1">
              <a:rPr lang="ru-RU" smtClean="0"/>
              <a:t>21.07.2023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04C014-6F8E-46ED-98D3-CFCC4C6D48B9}" type="slidenum">
              <a:rPr lang="ru-RU" smtClean="0"/>
              <a:t>‹#›</a:t>
            </a:fld>
            <a:endParaRPr lang="ru-RU"/>
          </a:p>
        </p:txBody>
      </p:sp>
    </p:spTree>
    <p:extLst>
      <p:ext uri="{BB962C8B-B14F-4D97-AF65-F5344CB8AC3E}">
        <p14:creationId xmlns:p14="http://schemas.microsoft.com/office/powerpoint/2010/main" val="3627090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C984403-6719-4A59-9DAE-CE02BBBB5E89}" type="datetime1">
              <a:rPr lang="ru-RU" smtClean="0"/>
              <a:t>21.07.2023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04C014-6F8E-46ED-98D3-CFCC4C6D48B9}" type="slidenum">
              <a:rPr lang="ru-RU" smtClean="0"/>
              <a:t>‹#›</a:t>
            </a:fld>
            <a:endParaRPr lang="ru-RU"/>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5411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05CAAAF-CF14-4E16-A5B8-368E7F7ABA34}" type="datetime1">
              <a:rPr lang="ru-RU" smtClean="0"/>
              <a:t>21.07.2023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704C014-6F8E-46ED-98D3-CFCC4C6D48B9}" type="slidenum">
              <a:rPr lang="ru-RU" smtClean="0"/>
              <a:t>‹#›</a:t>
            </a:fld>
            <a:endParaRPr lang="ru-RU"/>
          </a:p>
        </p:txBody>
      </p:sp>
    </p:spTree>
    <p:extLst>
      <p:ext uri="{BB962C8B-B14F-4D97-AF65-F5344CB8AC3E}">
        <p14:creationId xmlns:p14="http://schemas.microsoft.com/office/powerpoint/2010/main" val="2528692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46B068C-39BB-417A-AA87-70CC147CB7CD}" type="datetime1">
              <a:rPr lang="ru-RU" smtClean="0"/>
              <a:t>21.07.2023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704C014-6F8E-46ED-98D3-CFCC4C6D48B9}" type="slidenum">
              <a:rPr lang="ru-RU" smtClean="0"/>
              <a:t>‹#›</a:t>
            </a:fld>
            <a:endParaRPr lang="ru-RU"/>
          </a:p>
        </p:txBody>
      </p:sp>
    </p:spTree>
    <p:extLst>
      <p:ext uri="{BB962C8B-B14F-4D97-AF65-F5344CB8AC3E}">
        <p14:creationId xmlns:p14="http://schemas.microsoft.com/office/powerpoint/2010/main" val="2291790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070B071-3D93-4C66-9678-B07AB6ACC4D7}" type="datetime1">
              <a:rPr lang="ru-RU" smtClean="0"/>
              <a:t>21.07.2023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704C014-6F8E-46ED-98D3-CFCC4C6D48B9}" type="slidenum">
              <a:rPr lang="ru-RU" smtClean="0"/>
              <a:t>‹#›</a:t>
            </a:fld>
            <a:endParaRPr lang="ru-RU"/>
          </a:p>
        </p:txBody>
      </p:sp>
    </p:spTree>
    <p:extLst>
      <p:ext uri="{BB962C8B-B14F-4D97-AF65-F5344CB8AC3E}">
        <p14:creationId xmlns:p14="http://schemas.microsoft.com/office/powerpoint/2010/main" val="2956231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10CCA4-F0C9-4B96-B632-801EF441E0AC}" type="datetime1">
              <a:rPr lang="ru-RU" smtClean="0"/>
              <a:t>21.07.2023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704C014-6F8E-46ED-98D3-CFCC4C6D48B9}" type="slidenum">
              <a:rPr lang="ru-RU" smtClean="0"/>
              <a:t>‹#›</a:t>
            </a:fld>
            <a:endParaRPr lang="ru-RU"/>
          </a:p>
        </p:txBody>
      </p:sp>
    </p:spTree>
    <p:extLst>
      <p:ext uri="{BB962C8B-B14F-4D97-AF65-F5344CB8AC3E}">
        <p14:creationId xmlns:p14="http://schemas.microsoft.com/office/powerpoint/2010/main" val="1838568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smtClean="0"/>
              <a:t>Образец заголовка</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3B7E58B-1114-4CE8-8A04-EAD1357CFE8A}" type="datetime1">
              <a:rPr lang="ru-RU" smtClean="0"/>
              <a:t>21.07.2023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704C014-6F8E-46ED-98D3-CFCC4C6D48B9}" type="slidenum">
              <a:rPr lang="ru-RU" smtClean="0"/>
              <a:t>‹#›</a:t>
            </a:fld>
            <a:endParaRPr lang="ru-RU"/>
          </a:p>
        </p:txBody>
      </p:sp>
    </p:spTree>
    <p:extLst>
      <p:ext uri="{BB962C8B-B14F-4D97-AF65-F5344CB8AC3E}">
        <p14:creationId xmlns:p14="http://schemas.microsoft.com/office/powerpoint/2010/main" val="16163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27939DB-B3A6-4759-9FFA-814D6434B7D8}" type="datetime1">
              <a:rPr lang="ru-RU" smtClean="0"/>
              <a:t>21.07.2023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704C014-6F8E-46ED-98D3-CFCC4C6D48B9}" type="slidenum">
              <a:rPr lang="ru-RU" smtClean="0"/>
              <a:t>‹#›</a:t>
            </a:fld>
            <a:endParaRPr lang="ru-RU"/>
          </a:p>
        </p:txBody>
      </p:sp>
    </p:spTree>
    <p:extLst>
      <p:ext uri="{BB962C8B-B14F-4D97-AF65-F5344CB8AC3E}">
        <p14:creationId xmlns:p14="http://schemas.microsoft.com/office/powerpoint/2010/main" val="162223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8CE489B8-2197-423B-B473-244D0E3C2FA6}" type="datetime1">
              <a:rPr lang="ru-RU" smtClean="0"/>
              <a:t>21.07.2023</a:t>
            </a:fld>
            <a:endParaRPr lang="ru-RU"/>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6704C014-6F8E-46ED-98D3-CFCC4C6D48B9}" type="slidenum">
              <a:rPr lang="ru-RU" smtClean="0"/>
              <a:t>‹#›</a:t>
            </a:fld>
            <a:endParaRPr lang="ru-RU"/>
          </a:p>
        </p:txBody>
      </p:sp>
    </p:spTree>
    <p:extLst>
      <p:ext uri="{BB962C8B-B14F-4D97-AF65-F5344CB8AC3E}">
        <p14:creationId xmlns:p14="http://schemas.microsoft.com/office/powerpoint/2010/main" val="15226697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223831" y="6253325"/>
            <a:ext cx="1706217" cy="365125"/>
          </a:xfrm>
        </p:spPr>
        <p:txBody>
          <a:bodyPr/>
          <a:lstStyle/>
          <a:p>
            <a:fld id="{6704C014-6F8E-46ED-98D3-CFCC4C6D48B9}" type="slidenum">
              <a:rPr lang="ru-RU" sz="3600" b="1"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fld>
            <a:endParaRPr lang="ru-RU"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Рисунок 5"/>
          <p:cNvPicPr>
            <a:picLocks noChangeAspect="1"/>
          </p:cNvPicPr>
          <p:nvPr/>
        </p:nvPicPr>
        <p:blipFill>
          <a:blip r:embed="rId2"/>
          <a:stretch>
            <a:fillRect/>
          </a:stretch>
        </p:blipFill>
        <p:spPr>
          <a:xfrm>
            <a:off x="5318120" y="355689"/>
            <a:ext cx="1359517" cy="1306777"/>
          </a:xfrm>
          <a:prstGeom prst="ellipse">
            <a:avLst/>
          </a:prstGeom>
          <a:ln w="63500" cap="rnd">
            <a:solidFill>
              <a:schemeClr val="accent1"/>
            </a:solidFill>
          </a:ln>
          <a:effectLst/>
          <a:scene3d>
            <a:camera prst="orthographicFront"/>
            <a:lightRig rig="contrasting" dir="t">
              <a:rot lat="0" lon="0" rev="3000000"/>
            </a:lightRig>
          </a:scene3d>
          <a:sp3d contourW="7620">
            <a:bevelT w="95250" h="31750"/>
            <a:contourClr>
              <a:srgbClr val="333333"/>
            </a:contourClr>
          </a:sp3d>
        </p:spPr>
      </p:pic>
      <p:sp>
        <p:nvSpPr>
          <p:cNvPr id="7" name="Прямоугольник 6"/>
          <p:cNvSpPr/>
          <p:nvPr/>
        </p:nvSpPr>
        <p:spPr>
          <a:xfrm>
            <a:off x="383126" y="1361564"/>
            <a:ext cx="11223056" cy="984885"/>
          </a:xfrm>
          <a:prstGeom prst="rect">
            <a:avLst/>
          </a:prstGeom>
        </p:spPr>
        <p:txBody>
          <a:bodyPr wrap="square">
            <a:spAutoFit/>
          </a:bodyPr>
          <a:lstStyle/>
          <a:p>
            <a:endParaRPr lang="ru-RU" dirty="0">
              <a:latin typeface="Times New Roman" panose="02020603050405020304" pitchFamily="18" charset="0"/>
              <a:cs typeface="Times New Roman" panose="02020603050405020304" pitchFamily="18" charset="0"/>
            </a:endParaRPr>
          </a:p>
          <a:p>
            <a:pPr algn="ctr"/>
            <a:r>
              <a:rPr lang="ru-RU" sz="2000" b="1" dirty="0" smtClean="0">
                <a:solidFill>
                  <a:schemeClr val="bg1"/>
                </a:solidFill>
                <a:latin typeface="Times New Roman" panose="02020603050405020304" pitchFamily="18" charset="0"/>
                <a:cs typeface="Times New Roman" panose="02020603050405020304" pitchFamily="18" charset="0"/>
              </a:rPr>
              <a:t>Контрольно-счетная палата </a:t>
            </a:r>
          </a:p>
          <a:p>
            <a:pPr algn="ctr"/>
            <a:r>
              <a:rPr lang="ru-RU" sz="2000" b="1" dirty="0" smtClean="0">
                <a:solidFill>
                  <a:schemeClr val="bg1"/>
                </a:solidFill>
                <a:latin typeface="Times New Roman" panose="02020603050405020304" pitchFamily="18" charset="0"/>
                <a:cs typeface="Times New Roman" panose="02020603050405020304" pitchFamily="18" charset="0"/>
              </a:rPr>
              <a:t>Петропавловск-Камчатского </a:t>
            </a:r>
            <a:r>
              <a:rPr lang="ru-RU" sz="2000" b="1" dirty="0">
                <a:solidFill>
                  <a:schemeClr val="bg1"/>
                </a:solidFill>
                <a:latin typeface="Times New Roman" panose="02020603050405020304" pitchFamily="18" charset="0"/>
                <a:cs typeface="Times New Roman" panose="02020603050405020304" pitchFamily="18" charset="0"/>
              </a:rPr>
              <a:t>городского округа</a:t>
            </a:r>
          </a:p>
        </p:txBody>
      </p:sp>
      <p:sp>
        <p:nvSpPr>
          <p:cNvPr id="10" name="Заголовок 1"/>
          <p:cNvSpPr>
            <a:spLocks noGrp="1"/>
          </p:cNvSpPr>
          <p:nvPr>
            <p:ph type="ctrTitle"/>
          </p:nvPr>
        </p:nvSpPr>
        <p:spPr>
          <a:xfrm>
            <a:off x="243281" y="2239862"/>
            <a:ext cx="11719420" cy="1518406"/>
          </a:xfrm>
        </p:spPr>
        <p:txBody>
          <a:bodyPr>
            <a:normAutofit/>
          </a:bodyPr>
          <a:lstStyle/>
          <a:p>
            <a:pPr algn="ctr"/>
            <a:r>
              <a:rPr lang="ru-RU" sz="5400" b="1" dirty="0">
                <a:latin typeface="Times New Roman" panose="02020603050405020304" pitchFamily="18" charset="0"/>
                <a:cs typeface="Times New Roman" panose="02020603050405020304" pitchFamily="18" charset="0"/>
              </a:rPr>
              <a:t>Доклад</a:t>
            </a:r>
            <a:r>
              <a:rPr lang="ru-RU" sz="2800" b="1" dirty="0">
                <a:latin typeface="Times New Roman" panose="02020603050405020304" pitchFamily="18" charset="0"/>
                <a:cs typeface="Times New Roman" panose="02020603050405020304" pitchFamily="18" charset="0"/>
              </a:rPr>
              <a:t/>
            </a:r>
            <a:br>
              <a:rPr lang="ru-RU" sz="2800" b="1" dirty="0">
                <a:latin typeface="Times New Roman" panose="02020603050405020304" pitchFamily="18" charset="0"/>
                <a:cs typeface="Times New Roman" panose="02020603050405020304" pitchFamily="18" charset="0"/>
              </a:rPr>
            </a:br>
            <a:r>
              <a:rPr lang="ru-RU" sz="2400" b="1" dirty="0" smtClean="0">
                <a:latin typeface="Times New Roman" panose="02020603050405020304" pitchFamily="18" charset="0"/>
                <a:cs typeface="Times New Roman" panose="02020603050405020304" pitchFamily="18" charset="0"/>
              </a:rPr>
              <a:t>о результатах контрольного мероприятия</a:t>
            </a:r>
            <a:endParaRPr lang="ru-RU" sz="2800" b="1" dirty="0">
              <a:latin typeface="Times New Roman" panose="02020603050405020304" pitchFamily="18" charset="0"/>
              <a:cs typeface="Times New Roman" panose="02020603050405020304" pitchFamily="18" charset="0"/>
            </a:endParaRPr>
          </a:p>
        </p:txBody>
      </p:sp>
      <p:sp>
        <p:nvSpPr>
          <p:cNvPr id="11" name="Подзаголовок 2"/>
          <p:cNvSpPr>
            <a:spLocks noGrp="1"/>
          </p:cNvSpPr>
          <p:nvPr>
            <p:ph type="subTitle" idx="1"/>
          </p:nvPr>
        </p:nvSpPr>
        <p:spPr>
          <a:xfrm>
            <a:off x="243281" y="3726278"/>
            <a:ext cx="11719419" cy="2888065"/>
          </a:xfrm>
        </p:spPr>
        <p:txBody>
          <a:bodyPr>
            <a:noAutofit/>
          </a:bodyPr>
          <a:lstStyle/>
          <a:p>
            <a:r>
              <a:rPr lang="ru-RU" sz="1750" b="1" dirty="0" smtClean="0">
                <a:latin typeface="Times New Roman" panose="02020603050405020304" pitchFamily="18" charset="0"/>
                <a:cs typeface="Times New Roman" panose="02020603050405020304" pitchFamily="18" charset="0"/>
              </a:rPr>
              <a:t>«</a:t>
            </a:r>
            <a:r>
              <a:rPr lang="ru-RU" sz="1750" b="1" dirty="0">
                <a:latin typeface="Times New Roman" panose="02020603050405020304" pitchFamily="18" charset="0"/>
                <a:cs typeface="Times New Roman" panose="02020603050405020304" pitchFamily="18" charset="0"/>
              </a:rPr>
              <a:t>Проверка целевого и эффективного расходования средств бюджета Петропавловск-Камчатского городского округа, выделенных на  мероприятие 2.5.2 «Организация работы пункта временного размещения, ремонт, транспортное обеспечение, размещение и питание лиц, прибывших в экстренном массовом порядке и находящихся в пункте временного размещения на территории Петропавловск-Камчатского городского округа» подпрограммы 1 «Совершенствование гражданской обороны и защиты населения» муниципальной программы «Обеспечение защиты населения от чрезвычайных ситуаций и совершенствование гражданской обороны, профилактика правонарушений, экстремизма, терроризма в Петропавловск-Камчатском городском округе</a:t>
            </a:r>
            <a:r>
              <a:rPr lang="ru-RU" sz="1750" b="1" dirty="0" smtClean="0">
                <a:latin typeface="Times New Roman" panose="02020603050405020304" pitchFamily="18" charset="0"/>
                <a:cs typeface="Times New Roman" panose="02020603050405020304" pitchFamily="18" charset="0"/>
              </a:rPr>
              <a:t>» </a:t>
            </a:r>
          </a:p>
          <a:p>
            <a:pPr>
              <a:spcBef>
                <a:spcPts val="1200"/>
              </a:spcBef>
            </a:pPr>
            <a:r>
              <a:rPr lang="ru-RU" sz="1750" b="1" dirty="0" smtClean="0">
                <a:latin typeface="Times New Roman" panose="02020603050405020304" pitchFamily="18" charset="0"/>
                <a:cs typeface="Times New Roman" panose="02020603050405020304" pitchFamily="18" charset="0"/>
              </a:rPr>
              <a:t>в муниципальном казенном учреждении «Управление капитального строительства и ремонта» и в муниципальном казенном учреждении «Центр управления кризисными ситуациями города Петропавловска-Камчатского» </a:t>
            </a:r>
          </a:p>
          <a:p>
            <a:pPr>
              <a:spcBef>
                <a:spcPts val="600"/>
              </a:spcBef>
            </a:pPr>
            <a:r>
              <a:rPr lang="ru-RU" sz="1750" b="1" dirty="0" smtClean="0">
                <a:latin typeface="Times New Roman" panose="02020603050405020304" pitchFamily="18" charset="0"/>
                <a:cs typeface="Times New Roman" panose="02020603050405020304" pitchFamily="18" charset="0"/>
              </a:rPr>
              <a:t>за 2022 </a:t>
            </a:r>
            <a:r>
              <a:rPr lang="ru-RU" sz="1750" b="1" dirty="0" smtClean="0">
                <a:latin typeface="Times New Roman" panose="02020603050405020304" pitchFamily="18" charset="0"/>
                <a:cs typeface="Times New Roman" panose="02020603050405020304" pitchFamily="18" charset="0"/>
              </a:rPr>
              <a:t>год</a:t>
            </a:r>
            <a:endParaRPr lang="ru-RU" sz="175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3285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47675" y="235818"/>
            <a:ext cx="11296650" cy="6386364"/>
          </a:xfrm>
          <a:prstGeom prst="rect">
            <a:avLst/>
          </a:prstGeom>
        </p:spPr>
        <p:txBody>
          <a:bodyPr wrap="square">
            <a:spAutoFit/>
          </a:bodyPr>
          <a:lstStyle/>
          <a:p>
            <a:pPr lvl="0" indent="450000" algn="just">
              <a:spcAft>
                <a:spcPts val="600"/>
              </a:spcAft>
            </a:pPr>
            <a:r>
              <a:rPr lang="ru-RU" sz="1900" dirty="0">
                <a:latin typeface="Times New Roman" panose="02020603050405020304" pitchFamily="18" charset="0"/>
                <a:cs typeface="Times New Roman" panose="02020603050405020304" pitchFamily="18" charset="0"/>
              </a:rPr>
              <a:t>7. Применение МКУ «</a:t>
            </a:r>
            <a:r>
              <a:rPr lang="ru-RU" sz="1900" dirty="0" err="1">
                <a:latin typeface="Times New Roman" panose="02020603050405020304" pitchFamily="18" charset="0"/>
                <a:cs typeface="Times New Roman" panose="02020603050405020304" pitchFamily="18" charset="0"/>
              </a:rPr>
              <a:t>УКСиР</a:t>
            </a:r>
            <a:r>
              <a:rPr lang="ru-RU" sz="1900" dirty="0">
                <a:latin typeface="Times New Roman" panose="02020603050405020304" pitchFamily="18" charset="0"/>
                <a:cs typeface="Times New Roman" panose="02020603050405020304" pitchFamily="18" charset="0"/>
              </a:rPr>
              <a:t>» только проектно-сметного метода без применения метода сопоставимых рыночных цен (анализа рынка) при формировании начальной (максимальной) цены контракта, создает условия для неэффективного расходования бюджетных средств, возникновению высоких коррупционных рисков при закупке товаров, работ, услуг для муниципальных нужд, а также формируют благоприятную среду для заключения между хозяйствующими субъектами-конкурентами ограничивающего конкуренцию соглашения, запрещенного в соответствии с антимонопольным законодательством РФ с последующим причинением ущерба городскому округу.</a:t>
            </a:r>
          </a:p>
          <a:p>
            <a:pPr lvl="0" indent="450000" algn="just">
              <a:spcAft>
                <a:spcPts val="600"/>
              </a:spcAft>
            </a:pPr>
            <a:r>
              <a:rPr lang="ru-RU" sz="1900" dirty="0">
                <a:latin typeface="Times New Roman" panose="02020603050405020304" pitchFamily="18" charset="0"/>
                <a:cs typeface="Times New Roman" panose="02020603050405020304" pitchFamily="18" charset="0"/>
              </a:rPr>
              <a:t>8.	Согласно отчету о реализации муниципальных программ городского округа за 2022 год, целевой показатель (индикатор) «Объем выполненных работ по текущему ремонту пункта временного размещения», утвержденный муниципальной программой «Обеспечение защиты населения от чрезвычайных ситуаций и совершенствование гражданской обороны, профилактика правонарушений, экстремизма, терроризма в Петропавловск-Камчатском городском округе» , утвержденная Постановлением администрации Петропавловск-Камчатского городского округа от 13.10.2016 № 1986 «Об утверждении Муниципальной программы «Обеспечение защиты населения от чрезвычайных ситуаций и совершенствование гражданской обороны, профилактика правонарушений, экстремизма, терроризма в Петропавловск-Камчатском городском округе», достигнут в полном объеме.</a:t>
            </a:r>
          </a:p>
          <a:p>
            <a:pPr lvl="0" indent="450000" algn="just">
              <a:spcAft>
                <a:spcPts val="600"/>
              </a:spcAft>
            </a:pPr>
            <a:r>
              <a:rPr lang="ru-RU" sz="1900" dirty="0">
                <a:latin typeface="Times New Roman" panose="02020603050405020304" pitchFamily="18" charset="0"/>
                <a:cs typeface="Times New Roman" panose="02020603050405020304" pitchFamily="18" charset="0"/>
              </a:rPr>
              <a:t>При этом, целевой показатель (индикатор) «Количество помещений, в которых планируется проведение текущего ремонта», в нарушение пункта 1.2.5. Порядка разработки и реализации муниципальных программ, утвержденного Постановлением администрации городского округа от 12.08.2021 № </a:t>
            </a:r>
            <a:r>
              <a:rPr lang="ru-RU" sz="1900" dirty="0" smtClean="0">
                <a:latin typeface="Times New Roman" panose="02020603050405020304" pitchFamily="18" charset="0"/>
                <a:cs typeface="Times New Roman" panose="02020603050405020304" pitchFamily="18" charset="0"/>
              </a:rPr>
              <a:t>1765, </a:t>
            </a:r>
            <a:r>
              <a:rPr lang="ru-RU" sz="1900" dirty="0">
                <a:latin typeface="Times New Roman" panose="02020603050405020304" pitchFamily="18" charset="0"/>
                <a:cs typeface="Times New Roman" panose="02020603050405020304" pitchFamily="18" charset="0"/>
              </a:rPr>
              <a:t>не нашел своего отражения в новом </a:t>
            </a:r>
            <a:r>
              <a:rPr lang="ru-RU" sz="1900" dirty="0" err="1">
                <a:latin typeface="Times New Roman" panose="02020603050405020304" pitchFamily="18" charset="0"/>
                <a:cs typeface="Times New Roman" panose="02020603050405020304" pitchFamily="18" charset="0"/>
              </a:rPr>
              <a:t>Подмероприятии</a:t>
            </a:r>
            <a:r>
              <a:rPr lang="ru-RU" sz="1900" dirty="0">
                <a:latin typeface="Times New Roman" panose="02020603050405020304" pitchFamily="18" charset="0"/>
                <a:cs typeface="Times New Roman" panose="02020603050405020304" pitchFamily="18" charset="0"/>
              </a:rPr>
              <a:t> Муниципальной программы № 1986. </a:t>
            </a:r>
          </a:p>
        </p:txBody>
      </p:sp>
      <p:sp>
        <p:nvSpPr>
          <p:cNvPr id="2" name="Номер слайда 1"/>
          <p:cNvSpPr>
            <a:spLocks noGrp="1"/>
          </p:cNvSpPr>
          <p:nvPr>
            <p:ph type="sldNum" sz="quarter" idx="12"/>
          </p:nvPr>
        </p:nvSpPr>
        <p:spPr>
          <a:xfrm>
            <a:off x="10311042" y="6198334"/>
            <a:ext cx="1706217" cy="365125"/>
          </a:xfrm>
        </p:spPr>
        <p:txBody>
          <a:bodyPr/>
          <a:lstStyle/>
          <a:p>
            <a:fld id="{6704C014-6F8E-46ED-98D3-CFCC4C6D48B9}" type="slidenum">
              <a:rPr lang="ru-RU" sz="36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a:t>
            </a:fld>
            <a:endParaRPr lang="ru-RU"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8370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0294263" y="6232217"/>
            <a:ext cx="1706217" cy="365125"/>
          </a:xfrm>
        </p:spPr>
        <p:txBody>
          <a:bodyPr/>
          <a:lstStyle/>
          <a:p>
            <a:fld id="{6704C014-6F8E-46ED-98D3-CFCC4C6D48B9}" type="slidenum">
              <a:rPr lang="ru-RU" sz="36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a:t>
            </a:fld>
            <a:endParaRPr lang="ru-RU"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47675" y="920621"/>
            <a:ext cx="11296650" cy="4632037"/>
          </a:xfrm>
          <a:prstGeom prst="rect">
            <a:avLst/>
          </a:prstGeom>
        </p:spPr>
        <p:txBody>
          <a:bodyPr wrap="square">
            <a:spAutoFit/>
          </a:bodyPr>
          <a:lstStyle/>
          <a:p>
            <a:pPr lvl="0" indent="450000" algn="just">
              <a:spcAft>
                <a:spcPts val="600"/>
              </a:spcAft>
            </a:pPr>
            <a:r>
              <a:rPr lang="ru-RU" sz="2000" dirty="0">
                <a:latin typeface="Times New Roman" panose="02020603050405020304" pitchFamily="18" charset="0"/>
                <a:cs typeface="Times New Roman" panose="02020603050405020304" pitchFamily="18" charset="0"/>
              </a:rPr>
              <a:t>9.	По результатам выборочных контрольных обмеров (визуального осмотра) выполненных работ по ремонту нежилых помещений по адресу: г. Петропавловск-Камчатский, ул. Владивостокская, д. 29 были выявлены многочисленные нарушения, касающиеся в основном следующих видов работ:</a:t>
            </a:r>
          </a:p>
          <a:p>
            <a:pPr marL="342900" lvl="0" indent="450000" algn="just">
              <a:spcAft>
                <a:spcPts val="600"/>
              </a:spcAft>
              <a:buFont typeface="Wingdings" panose="05000000000000000000" pitchFamily="2" charset="2"/>
              <a:buChar char="Ø"/>
            </a:pPr>
            <a:r>
              <a:rPr lang="ru-RU" sz="2000" dirty="0" smtClean="0">
                <a:latin typeface="Times New Roman" panose="02020603050405020304" pitchFamily="18" charset="0"/>
                <a:cs typeface="Times New Roman" panose="02020603050405020304" pitchFamily="18" charset="0"/>
              </a:rPr>
              <a:t>пол </a:t>
            </a:r>
            <a:r>
              <a:rPr lang="ru-RU" sz="2000" dirty="0">
                <a:latin typeface="Times New Roman" panose="02020603050405020304" pitchFamily="18" charset="0"/>
                <a:cs typeface="Times New Roman" panose="02020603050405020304" pitchFamily="18" charset="0"/>
              </a:rPr>
              <a:t>– укладка линолеума фактически произведена без клея, при этом в актах сдачи-приемки выполненных работ указано покрытие из линолеума на клее. При измерении толщины устройства под покрытие пола из древесно-стружечных плит установлено, что толщина материала равна 9 мм, при этом в актах сдачи-приемки выполненных работ толщина плиты ориентированно-стружечные типа указана OSB-3, 15 мм;</a:t>
            </a:r>
          </a:p>
          <a:p>
            <a:pPr marL="342900" lvl="0" indent="450000" algn="just">
              <a:spcAft>
                <a:spcPts val="600"/>
              </a:spcAft>
              <a:buFont typeface="Wingdings" panose="05000000000000000000" pitchFamily="2" charset="2"/>
              <a:buChar char="Ø"/>
            </a:pPr>
            <a:r>
              <a:rPr lang="ru-RU" sz="2000" dirty="0" smtClean="0">
                <a:latin typeface="Times New Roman" panose="02020603050405020304" pitchFamily="18" charset="0"/>
                <a:cs typeface="Times New Roman" panose="02020603050405020304" pitchFamily="18" charset="0"/>
              </a:rPr>
              <a:t>окно </a:t>
            </a:r>
            <a:r>
              <a:rPr lang="ru-RU" sz="2000" dirty="0">
                <a:latin typeface="Times New Roman" panose="02020603050405020304" pitchFamily="18" charset="0"/>
                <a:cs typeface="Times New Roman" panose="02020603050405020304" pitchFamily="18" charset="0"/>
              </a:rPr>
              <a:t>– установлен блок оконный однокамерный, при этом в актах сдачи-приемки выполненных работ указан блок оконный двухкамерный.</a:t>
            </a:r>
          </a:p>
          <a:p>
            <a:pPr lvl="0" indent="450000" algn="just">
              <a:spcAft>
                <a:spcPts val="600"/>
              </a:spcAft>
            </a:pPr>
            <a:r>
              <a:rPr lang="ru-RU" sz="2000" dirty="0">
                <a:latin typeface="Times New Roman" panose="02020603050405020304" pitchFamily="18" charset="0"/>
                <a:cs typeface="Times New Roman" panose="02020603050405020304" pitchFamily="18" charset="0"/>
              </a:rPr>
              <a:t>В период проведения контрольного мероприятия (по состоянию на 13.06.2023 и 29.06.2023) замечания по выполненным подрядным работам по ремонту нежилых помещений многоквартирного дома по ул. Владивостокская д. 29 в г. Петропавловске-Камчатском устранены Подрядчиками. </a:t>
            </a:r>
            <a:endParaRPr lang="ru-RU"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46959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0294263" y="6232217"/>
            <a:ext cx="1706217" cy="365125"/>
          </a:xfrm>
        </p:spPr>
        <p:txBody>
          <a:bodyPr/>
          <a:lstStyle/>
          <a:p>
            <a:fld id="{6704C014-6F8E-46ED-98D3-CFCC4C6D48B9}" type="slidenum">
              <a:rPr lang="ru-RU" sz="36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12</a:t>
            </a:fld>
            <a:endParaRPr lang="ru-RU"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Рисунок 7" descr="C:\Users\ALi\Downloads\WhatsApp Image 2023-06-09 at 11.59.59.jpeg"/>
          <p:cNvPicPr/>
          <p:nvPr/>
        </p:nvPicPr>
        <p:blipFill>
          <a:blip r:embed="rId2">
            <a:extLst>
              <a:ext uri="{28A0092B-C50C-407E-A947-70E740481C1C}">
                <a14:useLocalDpi xmlns:a14="http://schemas.microsoft.com/office/drawing/2010/main" val="0"/>
              </a:ext>
            </a:extLst>
          </a:blip>
          <a:srcRect/>
          <a:stretch>
            <a:fillRect/>
          </a:stretch>
        </p:blipFill>
        <p:spPr bwMode="auto">
          <a:xfrm>
            <a:off x="5696533" y="1269522"/>
            <a:ext cx="6114415" cy="4166235"/>
          </a:xfrm>
          <a:prstGeom prst="rect">
            <a:avLst/>
          </a:prstGeom>
          <a:noFill/>
          <a:ln>
            <a:noFill/>
          </a:ln>
        </p:spPr>
      </p:pic>
      <p:pic>
        <p:nvPicPr>
          <p:cNvPr id="9" name="Рисунок 8" descr="C:\Users\ALi\Downloads\WhatsApp Image 2023-06-09 at 13.10.10.jpeg"/>
          <p:cNvPicPr/>
          <p:nvPr/>
        </p:nvPicPr>
        <p:blipFill rotWithShape="1">
          <a:blip r:embed="rId3">
            <a:extLst>
              <a:ext uri="{28A0092B-C50C-407E-A947-70E740481C1C}">
                <a14:useLocalDpi xmlns:a14="http://schemas.microsoft.com/office/drawing/2010/main" val="0"/>
              </a:ext>
            </a:extLst>
          </a:blip>
          <a:srcRect t="10580" b="29659"/>
          <a:stretch/>
        </p:blipFill>
        <p:spPr bwMode="auto">
          <a:xfrm rot="16200000">
            <a:off x="996407" y="870564"/>
            <a:ext cx="3841115" cy="4964149"/>
          </a:xfrm>
          <a:prstGeom prst="rect">
            <a:avLst/>
          </a:prstGeom>
          <a:noFill/>
          <a:ln>
            <a:noFill/>
          </a:ln>
          <a:extLst>
            <a:ext uri="{53640926-AAD7-44D8-BBD7-CCE9431645EC}">
              <a14:shadowObscured xmlns:a14="http://schemas.microsoft.com/office/drawing/2010/main"/>
            </a:ext>
          </a:extLst>
        </p:spPr>
      </p:pic>
      <p:sp>
        <p:nvSpPr>
          <p:cNvPr id="10" name="TextBox 9"/>
          <p:cNvSpPr txBox="1"/>
          <p:nvPr/>
        </p:nvSpPr>
        <p:spPr>
          <a:xfrm>
            <a:off x="1281817" y="263338"/>
            <a:ext cx="9628366" cy="707886"/>
          </a:xfrm>
          <a:prstGeom prst="rect">
            <a:avLst/>
          </a:prstGeom>
          <a:noFill/>
        </p:spPr>
        <p:txBody>
          <a:bodyPr wrap="square" rtlCol="0">
            <a:spAutoFit/>
          </a:bodyPr>
          <a:lstStyle/>
          <a:p>
            <a:pPr algn="ctr"/>
            <a:r>
              <a:rPr lang="ru-RU" sz="2000" b="1" dirty="0" smtClean="0">
                <a:solidFill>
                  <a:schemeClr val="accent1"/>
                </a:solidFill>
                <a:latin typeface="Times New Roman" panose="02020603050405020304" pitchFamily="18" charset="0"/>
                <a:cs typeface="Times New Roman" panose="02020603050405020304" pitchFamily="18" charset="0"/>
              </a:rPr>
              <a:t>Выборочные контрольные обмеры </a:t>
            </a:r>
            <a:r>
              <a:rPr lang="ru-RU" sz="2000" b="1" dirty="0">
                <a:solidFill>
                  <a:schemeClr val="accent1"/>
                </a:solidFill>
                <a:latin typeface="Times New Roman" panose="02020603050405020304" pitchFamily="18" charset="0"/>
                <a:cs typeface="Times New Roman" panose="02020603050405020304" pitchFamily="18" charset="0"/>
              </a:rPr>
              <a:t>(</a:t>
            </a:r>
            <a:r>
              <a:rPr lang="ru-RU" sz="2000" b="1" dirty="0" smtClean="0">
                <a:solidFill>
                  <a:schemeClr val="accent1"/>
                </a:solidFill>
                <a:latin typeface="Times New Roman" panose="02020603050405020304" pitchFamily="18" charset="0"/>
                <a:cs typeface="Times New Roman" panose="02020603050405020304" pitchFamily="18" charset="0"/>
              </a:rPr>
              <a:t>визуальный осмотр) </a:t>
            </a:r>
            <a:r>
              <a:rPr lang="ru-RU" sz="2000" b="1" dirty="0">
                <a:solidFill>
                  <a:schemeClr val="accent1"/>
                </a:solidFill>
                <a:latin typeface="Times New Roman" panose="02020603050405020304" pitchFamily="18" charset="0"/>
                <a:cs typeface="Times New Roman" panose="02020603050405020304" pitchFamily="18" charset="0"/>
              </a:rPr>
              <a:t>выполненных работ по ремонту нежилых помещений по адресу: г. П-К, ул. Владивостокская, д. 29 </a:t>
            </a:r>
            <a:endParaRPr lang="ru-RU" sz="20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65715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0243930" y="6223828"/>
            <a:ext cx="1706217" cy="365125"/>
          </a:xfrm>
        </p:spPr>
        <p:txBody>
          <a:bodyPr/>
          <a:lstStyle/>
          <a:p>
            <a:fld id="{6704C014-6F8E-46ED-98D3-CFCC4C6D48B9}" type="slidenum">
              <a:rPr lang="ru-RU" sz="36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13</a:t>
            </a:fld>
            <a:endParaRPr lang="ru-RU"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Рисунок 2" descr="C:\Users\ALi\Downloads\WhatsApp Image 2023-06-08 at 10.19.16 (1).jpeg"/>
          <p:cNvPicPr/>
          <p:nvPr/>
        </p:nvPicPr>
        <p:blipFill rotWithShape="1">
          <a:blip r:embed="rId2">
            <a:extLst>
              <a:ext uri="{28A0092B-C50C-407E-A947-70E740481C1C}">
                <a14:useLocalDpi xmlns:a14="http://schemas.microsoft.com/office/drawing/2010/main" val="0"/>
              </a:ext>
            </a:extLst>
          </a:blip>
          <a:srcRect t="11916"/>
          <a:stretch/>
        </p:blipFill>
        <p:spPr bwMode="auto">
          <a:xfrm>
            <a:off x="6700950" y="1204957"/>
            <a:ext cx="4673502" cy="5208983"/>
          </a:xfrm>
          <a:prstGeom prst="rect">
            <a:avLst/>
          </a:prstGeom>
          <a:noFill/>
          <a:ln>
            <a:noFill/>
          </a:ln>
          <a:extLst>
            <a:ext uri="{53640926-AAD7-44D8-BBD7-CCE9431645EC}">
              <a14:shadowObscured xmlns:a14="http://schemas.microsoft.com/office/drawing/2010/main"/>
            </a:ext>
          </a:extLst>
        </p:spPr>
      </p:pic>
      <p:pic>
        <p:nvPicPr>
          <p:cNvPr id="4" name="Рисунок 3" descr="C:\Users\ALi\Downloads\WhatsApp Image 2023-06-08 at 10.19.16.jpeg"/>
          <p:cNvPicPr/>
          <p:nvPr/>
        </p:nvPicPr>
        <p:blipFill>
          <a:blip r:embed="rId3">
            <a:extLst>
              <a:ext uri="{28A0092B-C50C-407E-A947-70E740481C1C}">
                <a14:useLocalDpi xmlns:a14="http://schemas.microsoft.com/office/drawing/2010/main" val="0"/>
              </a:ext>
            </a:extLst>
          </a:blip>
          <a:srcRect/>
          <a:stretch>
            <a:fillRect/>
          </a:stretch>
        </p:blipFill>
        <p:spPr bwMode="auto">
          <a:xfrm>
            <a:off x="441444" y="433258"/>
            <a:ext cx="5956935" cy="4464685"/>
          </a:xfrm>
          <a:prstGeom prst="rect">
            <a:avLst/>
          </a:prstGeom>
          <a:noFill/>
          <a:ln>
            <a:noFill/>
          </a:ln>
        </p:spPr>
      </p:pic>
    </p:spTree>
    <p:extLst>
      <p:ext uri="{BB962C8B-B14F-4D97-AF65-F5344CB8AC3E}">
        <p14:creationId xmlns:p14="http://schemas.microsoft.com/office/powerpoint/2010/main" val="949176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0252319" y="6232217"/>
            <a:ext cx="1706217" cy="365125"/>
          </a:xfrm>
        </p:spPr>
        <p:txBody>
          <a:bodyPr/>
          <a:lstStyle/>
          <a:p>
            <a:fld id="{6704C014-6F8E-46ED-98D3-CFCC4C6D48B9}" type="slidenum">
              <a:rPr lang="ru-RU" sz="36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14</a:t>
            </a:fld>
            <a:endParaRPr lang="ru-RU"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Рисунок 2" descr="C:\Users\ALi\Downloads\WhatsApp Image 2023-06-02 at 10.30.13.jpeg"/>
          <p:cNvPicPr/>
          <p:nvPr/>
        </p:nvPicPr>
        <p:blipFill rotWithShape="1">
          <a:blip r:embed="rId2">
            <a:extLst>
              <a:ext uri="{28A0092B-C50C-407E-A947-70E740481C1C}">
                <a14:useLocalDpi xmlns:a14="http://schemas.microsoft.com/office/drawing/2010/main" val="0"/>
              </a:ext>
            </a:extLst>
          </a:blip>
          <a:srcRect t="13564" b="30743"/>
          <a:stretch/>
        </p:blipFill>
        <p:spPr bwMode="auto">
          <a:xfrm>
            <a:off x="386040" y="2378612"/>
            <a:ext cx="5530850" cy="4105275"/>
          </a:xfrm>
          <a:prstGeom prst="rect">
            <a:avLst/>
          </a:prstGeom>
          <a:noFill/>
          <a:ln>
            <a:noFill/>
          </a:ln>
          <a:extLst>
            <a:ext uri="{53640926-AAD7-44D8-BBD7-CCE9431645EC}">
              <a14:shadowObscured xmlns:a14="http://schemas.microsoft.com/office/drawing/2010/main"/>
            </a:ext>
          </a:extLst>
        </p:spPr>
      </p:pic>
      <p:pic>
        <p:nvPicPr>
          <p:cNvPr id="5" name="Рисунок 4" descr="C:\Users\ALi\Downloads\WhatsApp Image 2023-06-08 at 10.43.44 (1).jpeg"/>
          <p:cNvPicPr/>
          <p:nvPr/>
        </p:nvPicPr>
        <p:blipFill rotWithShape="1">
          <a:blip r:embed="rId3">
            <a:extLst>
              <a:ext uri="{28A0092B-C50C-407E-A947-70E740481C1C}">
                <a14:useLocalDpi xmlns:a14="http://schemas.microsoft.com/office/drawing/2010/main" val="0"/>
              </a:ext>
            </a:extLst>
          </a:blip>
          <a:srcRect t="16000" b="15240"/>
          <a:stretch/>
        </p:blipFill>
        <p:spPr bwMode="auto">
          <a:xfrm>
            <a:off x="6199464" y="425543"/>
            <a:ext cx="5603846" cy="446523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61394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0294264" y="6207050"/>
            <a:ext cx="1706217" cy="365125"/>
          </a:xfrm>
        </p:spPr>
        <p:txBody>
          <a:bodyPr/>
          <a:lstStyle/>
          <a:p>
            <a:fld id="{6704C014-6F8E-46ED-98D3-CFCC4C6D48B9}" type="slidenum">
              <a:rPr lang="ru-RU" sz="36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15</a:t>
            </a:fld>
            <a:endParaRPr lang="ru-RU"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47675" y="535901"/>
            <a:ext cx="11296650" cy="5786199"/>
          </a:xfrm>
          <a:prstGeom prst="rect">
            <a:avLst/>
          </a:prstGeom>
        </p:spPr>
        <p:txBody>
          <a:bodyPr wrap="square">
            <a:spAutoFit/>
          </a:bodyPr>
          <a:lstStyle/>
          <a:p>
            <a:pPr lvl="0" indent="450000" algn="just">
              <a:spcAft>
                <a:spcPts val="600"/>
              </a:spcAft>
            </a:pPr>
            <a:r>
              <a:rPr lang="ru-RU" sz="2000" dirty="0">
                <a:latin typeface="Times New Roman" panose="02020603050405020304" pitchFamily="18" charset="0"/>
                <a:cs typeface="Times New Roman" panose="02020603050405020304" pitchFamily="18" charset="0"/>
              </a:rPr>
              <a:t>10. В нарушение требований пункта 2.5. муниципального контракта от 18.11.2022 № 0138300000422000772 Заказчиком в лице МКУ «</a:t>
            </a:r>
            <a:r>
              <a:rPr lang="ru-RU" sz="2000" dirty="0" err="1">
                <a:latin typeface="Times New Roman" panose="02020603050405020304" pitchFamily="18" charset="0"/>
                <a:cs typeface="Times New Roman" panose="02020603050405020304" pitchFamily="18" charset="0"/>
              </a:rPr>
              <a:t>УКСиР</a:t>
            </a:r>
            <a:r>
              <a:rPr lang="ru-RU" sz="2000" dirty="0">
                <a:latin typeface="Times New Roman" panose="02020603050405020304" pitchFamily="18" charset="0"/>
                <a:cs typeface="Times New Roman" panose="02020603050405020304" pitchFamily="18" charset="0"/>
              </a:rPr>
              <a:t>» произведена необоснованная (неправомерная) оплата работ, фактически не выполненных ИП </a:t>
            </a:r>
            <a:r>
              <a:rPr lang="ru-RU" sz="2000" dirty="0" err="1">
                <a:latin typeface="Times New Roman" panose="02020603050405020304" pitchFamily="18" charset="0"/>
                <a:cs typeface="Times New Roman" panose="02020603050405020304" pitchFamily="18" charset="0"/>
              </a:rPr>
              <a:t>Зариповым</a:t>
            </a:r>
            <a:r>
              <a:rPr lang="ru-RU" sz="2000" dirty="0">
                <a:latin typeface="Times New Roman" panose="02020603050405020304" pitchFamily="18" charset="0"/>
                <a:cs typeface="Times New Roman" panose="02020603050405020304" pitchFamily="18" charset="0"/>
              </a:rPr>
              <a:t> А.К. в помещении № 103 в части замены оконного блока, принятого Учреждением по акту сдачи-приемки выполненных работ от 14.12.2022 б/н, в размере 123 212,00 рублей. </a:t>
            </a:r>
          </a:p>
          <a:p>
            <a:pPr lvl="0" indent="450000" algn="just">
              <a:spcAft>
                <a:spcPts val="600"/>
              </a:spcAft>
            </a:pPr>
            <a:r>
              <a:rPr lang="ru-RU" sz="2000" dirty="0">
                <a:latin typeface="Times New Roman" panose="02020603050405020304" pitchFamily="18" charset="0"/>
                <a:cs typeface="Times New Roman" panose="02020603050405020304" pitchFamily="18" charset="0"/>
              </a:rPr>
              <a:t>В период проведения контрольного мероприятия, по состоянию на 29.06.2023, в помещении № 103 Подрядчиком произведена замена оконного блока в соответствии с локальным сметным расчетом к дополнительному соглашению от 12.12.2022 № 1 к муниципальному контракту от 18.11.2022 № 0138300000422000772, с предоставлением фотоотчета.</a:t>
            </a:r>
          </a:p>
          <a:p>
            <a:pPr lvl="0" indent="450000" algn="just">
              <a:spcAft>
                <a:spcPts val="600"/>
              </a:spcAft>
            </a:pPr>
            <a:r>
              <a:rPr lang="ru-RU" sz="2000" dirty="0">
                <a:latin typeface="Times New Roman" panose="02020603050405020304" pitchFamily="18" charset="0"/>
                <a:cs typeface="Times New Roman" panose="02020603050405020304" pitchFamily="18" charset="0"/>
              </a:rPr>
              <a:t>11. В нарушение пункта 3.6. Положения о производственно-техническом отделе МКУ «</a:t>
            </a:r>
            <a:r>
              <a:rPr lang="ru-RU" sz="2000" dirty="0" err="1">
                <a:latin typeface="Times New Roman" panose="02020603050405020304" pitchFamily="18" charset="0"/>
                <a:cs typeface="Times New Roman" panose="02020603050405020304" pitchFamily="18" charset="0"/>
              </a:rPr>
              <a:t>УКСиР</a:t>
            </a:r>
            <a:r>
              <a:rPr lang="ru-RU" sz="2000" dirty="0">
                <a:latin typeface="Times New Roman" panose="02020603050405020304" pitchFamily="18" charset="0"/>
                <a:cs typeface="Times New Roman" panose="02020603050405020304" pitchFamily="18" charset="0"/>
              </a:rPr>
              <a:t>», утвержденного Приказом МКУ «</a:t>
            </a:r>
            <a:r>
              <a:rPr lang="ru-RU" sz="2000" dirty="0" err="1">
                <a:latin typeface="Times New Roman" panose="02020603050405020304" pitchFamily="18" charset="0"/>
                <a:cs typeface="Times New Roman" panose="02020603050405020304" pitchFamily="18" charset="0"/>
              </a:rPr>
              <a:t>УКСиР</a:t>
            </a:r>
            <a:r>
              <a:rPr lang="ru-RU" sz="2000" dirty="0">
                <a:latin typeface="Times New Roman" panose="02020603050405020304" pitchFamily="18" charset="0"/>
                <a:cs typeface="Times New Roman" panose="02020603050405020304" pitchFamily="18" charset="0"/>
              </a:rPr>
              <a:t>» от 25.09.2017 № </a:t>
            </a:r>
            <a:r>
              <a:rPr lang="ru-RU" sz="2000" dirty="0" smtClean="0">
                <a:latin typeface="Times New Roman" panose="02020603050405020304" pitchFamily="18" charset="0"/>
                <a:cs typeface="Times New Roman" panose="02020603050405020304" pitchFamily="18" charset="0"/>
              </a:rPr>
              <a:t>80-п/1, </a:t>
            </a:r>
            <a:r>
              <a:rPr lang="ru-RU" sz="2000" dirty="0">
                <a:latin typeface="Times New Roman" panose="02020603050405020304" pitchFamily="18" charset="0"/>
                <a:cs typeface="Times New Roman" panose="02020603050405020304" pitchFamily="18" charset="0"/>
              </a:rPr>
              <a:t>Приказа МКУ «</a:t>
            </a:r>
            <a:r>
              <a:rPr lang="ru-RU" sz="2000" dirty="0" err="1">
                <a:latin typeface="Times New Roman" panose="02020603050405020304" pitchFamily="18" charset="0"/>
                <a:cs typeface="Times New Roman" panose="02020603050405020304" pitchFamily="18" charset="0"/>
              </a:rPr>
              <a:t>УКСиР</a:t>
            </a:r>
            <a:r>
              <a:rPr lang="ru-RU" sz="2000" dirty="0">
                <a:latin typeface="Times New Roman" panose="02020603050405020304" pitchFamily="18" charset="0"/>
                <a:cs typeface="Times New Roman" panose="02020603050405020304" pitchFamily="18" charset="0"/>
              </a:rPr>
              <a:t>» от 17.10.2022 № </a:t>
            </a:r>
            <a:r>
              <a:rPr lang="ru-RU" sz="2000" dirty="0" smtClean="0">
                <a:latin typeface="Times New Roman" panose="02020603050405020304" pitchFamily="18" charset="0"/>
                <a:cs typeface="Times New Roman" panose="02020603050405020304" pitchFamily="18" charset="0"/>
              </a:rPr>
              <a:t>174-П, </a:t>
            </a:r>
            <a:r>
              <a:rPr lang="ru-RU" sz="2000" dirty="0">
                <a:latin typeface="Times New Roman" panose="02020603050405020304" pitchFamily="18" charset="0"/>
                <a:cs typeface="Times New Roman" panose="02020603050405020304" pitchFamily="18" charset="0"/>
              </a:rPr>
              <a:t>в виду отсутствия должного контроля со стороны Заказчика, Подрядчиками недобросовестно выполняются работы, предусмотренные муниципальными контрактами (локальными сметными расчетами), что в дальнейшем приводит к некачественному выполнению работ и в следствии к ухудшению технического состояния нежилых помещений, предусмотренных для пункта временного размещения граждан на территории городского округа, а также к вынужденному осуществлению необоснованного (неправомерного) и неэффективного расходования средств бюджета городского округа.</a:t>
            </a:r>
          </a:p>
        </p:txBody>
      </p:sp>
    </p:spTree>
    <p:extLst>
      <p:ext uri="{BB962C8B-B14F-4D97-AF65-F5344CB8AC3E}">
        <p14:creationId xmlns:p14="http://schemas.microsoft.com/office/powerpoint/2010/main" val="24410508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10256484" y="6251136"/>
            <a:ext cx="1706217" cy="365125"/>
          </a:xfrm>
        </p:spPr>
        <p:txBody>
          <a:bodyPr/>
          <a:lstStyle/>
          <a:p>
            <a:fld id="{6704C014-6F8E-46ED-98D3-CFCC4C6D48B9}" type="slidenum">
              <a:rPr lang="ru-RU" sz="3600" b="1"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fld>
            <a:endParaRPr lang="ru-RU"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Рисунок 4"/>
          <p:cNvPicPr>
            <a:picLocks noChangeAspect="1"/>
          </p:cNvPicPr>
          <p:nvPr/>
        </p:nvPicPr>
        <p:blipFill>
          <a:blip r:embed="rId2"/>
          <a:stretch>
            <a:fillRect/>
          </a:stretch>
        </p:blipFill>
        <p:spPr>
          <a:xfrm>
            <a:off x="5318120" y="355689"/>
            <a:ext cx="1359517" cy="1306777"/>
          </a:xfrm>
          <a:prstGeom prst="ellipse">
            <a:avLst/>
          </a:prstGeom>
          <a:ln w="63500" cap="rnd">
            <a:solidFill>
              <a:schemeClr val="accent1"/>
            </a:solidFill>
          </a:ln>
          <a:effectLst/>
          <a:scene3d>
            <a:camera prst="orthographicFront"/>
            <a:lightRig rig="contrasting" dir="t">
              <a:rot lat="0" lon="0" rev="3000000"/>
            </a:lightRig>
          </a:scene3d>
          <a:sp3d contourW="7620">
            <a:bevelT w="95250" h="31750"/>
            <a:contourClr>
              <a:srgbClr val="333333"/>
            </a:contourClr>
          </a:sp3d>
        </p:spPr>
      </p:pic>
      <p:sp>
        <p:nvSpPr>
          <p:cNvPr id="6" name="Прямоугольник 5"/>
          <p:cNvSpPr/>
          <p:nvPr/>
        </p:nvSpPr>
        <p:spPr>
          <a:xfrm>
            <a:off x="383126" y="1361564"/>
            <a:ext cx="11223056" cy="984885"/>
          </a:xfrm>
          <a:prstGeom prst="rect">
            <a:avLst/>
          </a:prstGeom>
        </p:spPr>
        <p:txBody>
          <a:bodyPr wrap="square">
            <a:spAutoFit/>
          </a:bodyPr>
          <a:lstStyle/>
          <a:p>
            <a:endParaRPr lang="ru-RU" dirty="0">
              <a:latin typeface="Times New Roman" panose="02020603050405020304" pitchFamily="18" charset="0"/>
              <a:cs typeface="Times New Roman" panose="02020603050405020304" pitchFamily="18" charset="0"/>
            </a:endParaRPr>
          </a:p>
          <a:p>
            <a:pPr algn="ctr"/>
            <a:r>
              <a:rPr lang="ru-RU" sz="2000" b="1" dirty="0" smtClean="0">
                <a:solidFill>
                  <a:schemeClr val="bg1"/>
                </a:solidFill>
                <a:latin typeface="Times New Roman" panose="02020603050405020304" pitchFamily="18" charset="0"/>
                <a:cs typeface="Times New Roman" panose="02020603050405020304" pitchFamily="18" charset="0"/>
              </a:rPr>
              <a:t>Контрольно-счетная палата </a:t>
            </a:r>
          </a:p>
          <a:p>
            <a:pPr algn="ctr"/>
            <a:r>
              <a:rPr lang="ru-RU" sz="2000" b="1" dirty="0" smtClean="0">
                <a:solidFill>
                  <a:schemeClr val="bg1"/>
                </a:solidFill>
                <a:latin typeface="Times New Roman" panose="02020603050405020304" pitchFamily="18" charset="0"/>
                <a:cs typeface="Times New Roman" panose="02020603050405020304" pitchFamily="18" charset="0"/>
              </a:rPr>
              <a:t>Петропавловск-Камчатского </a:t>
            </a:r>
            <a:r>
              <a:rPr lang="ru-RU" sz="2000" b="1" dirty="0">
                <a:solidFill>
                  <a:schemeClr val="bg1"/>
                </a:solidFill>
                <a:latin typeface="Times New Roman" panose="02020603050405020304" pitchFamily="18" charset="0"/>
                <a:cs typeface="Times New Roman" panose="02020603050405020304" pitchFamily="18" charset="0"/>
              </a:rPr>
              <a:t>городского округа</a:t>
            </a:r>
          </a:p>
        </p:txBody>
      </p:sp>
      <p:sp>
        <p:nvSpPr>
          <p:cNvPr id="7" name="Заголовок 1"/>
          <p:cNvSpPr>
            <a:spLocks noGrp="1"/>
          </p:cNvSpPr>
          <p:nvPr>
            <p:ph type="ctrTitle"/>
          </p:nvPr>
        </p:nvSpPr>
        <p:spPr>
          <a:xfrm>
            <a:off x="243281" y="2239862"/>
            <a:ext cx="11719420" cy="1380793"/>
          </a:xfrm>
        </p:spPr>
        <p:txBody>
          <a:bodyPr>
            <a:noAutofit/>
          </a:bodyPr>
          <a:lstStyle/>
          <a:p>
            <a:r>
              <a:rPr lang="ru-RU" sz="2400" dirty="0">
                <a:latin typeface="Times New Roman" panose="02020603050405020304" pitchFamily="18" charset="0"/>
                <a:cs typeface="Times New Roman" panose="02020603050405020304" pitchFamily="18" charset="0"/>
              </a:rPr>
              <a:t>1. </a:t>
            </a:r>
            <a:r>
              <a:rPr lang="ru-RU" sz="2400" dirty="0" smtClean="0">
                <a:latin typeface="Times New Roman" panose="02020603050405020304" pitchFamily="18" charset="0"/>
                <a:cs typeface="Times New Roman" panose="02020603050405020304" pitchFamily="18" charset="0"/>
              </a:rPr>
              <a:t>Муниципальное казенное учреждение </a:t>
            </a:r>
            <a:r>
              <a:rPr lang="ru-RU" sz="2400" dirty="0" smtClean="0">
                <a:latin typeface="Times New Roman" panose="02020603050405020304" pitchFamily="18" charset="0"/>
                <a:cs typeface="Times New Roman" panose="02020603050405020304" pitchFamily="18" charset="0"/>
              </a:rPr>
              <a:t>«Центр управления кризисными ситуациями города </a:t>
            </a:r>
            <a:r>
              <a:rPr lang="ru-RU" sz="2400" dirty="0" err="1" smtClean="0">
                <a:latin typeface="Times New Roman" panose="02020603050405020304" pitchFamily="18" charset="0"/>
                <a:cs typeface="Times New Roman" panose="02020603050405020304" pitchFamily="18" charset="0"/>
              </a:rPr>
              <a:t>петропавловска</a:t>
            </a:r>
            <a:r>
              <a:rPr lang="ru-RU" sz="2400" dirty="0" smtClean="0">
                <a:latin typeface="Times New Roman" panose="02020603050405020304" pitchFamily="18" charset="0"/>
                <a:cs typeface="Times New Roman" panose="02020603050405020304" pitchFamily="18" charset="0"/>
              </a:rPr>
              <a:t>-камчатского»</a:t>
            </a:r>
            <a:endParaRPr lang="ru-RU" sz="1800" i="1" dirty="0">
              <a:latin typeface="Times New Roman" panose="02020603050405020304" pitchFamily="18" charset="0"/>
              <a:cs typeface="Times New Roman" panose="02020603050405020304" pitchFamily="18" charset="0"/>
            </a:endParaRPr>
          </a:p>
        </p:txBody>
      </p:sp>
      <p:sp>
        <p:nvSpPr>
          <p:cNvPr id="8" name="Подзаголовок 2"/>
          <p:cNvSpPr>
            <a:spLocks noGrp="1"/>
          </p:cNvSpPr>
          <p:nvPr>
            <p:ph type="subTitle" idx="1"/>
          </p:nvPr>
        </p:nvSpPr>
        <p:spPr>
          <a:xfrm>
            <a:off x="243281" y="3729650"/>
            <a:ext cx="11719420" cy="2257961"/>
          </a:xfrm>
        </p:spPr>
        <p:txBody>
          <a:bodyPr>
            <a:noAutofit/>
          </a:bodyPr>
          <a:lstStyle/>
          <a:p>
            <a:r>
              <a:rPr lang="ru-RU" sz="1750" b="1" dirty="0">
                <a:latin typeface="Times New Roman" panose="02020603050405020304" pitchFamily="18" charset="0"/>
                <a:cs typeface="Times New Roman" panose="02020603050405020304" pitchFamily="18" charset="0"/>
              </a:rPr>
              <a:t>«Проверка целевого и эффективного расходования средств бюджета Петропавловск-Камчатского городского округа, выделенных на  мероприятие 2.5.2 «Организация работы пункта временного размещения, ремонт, транспортное обеспечение, размещение и питание лиц, прибывших в экстренном массовом порядке и находящихся в пункте временного размещения на территории Петропавловск-Камчатского городского округа» подпрограммы 1 «Совершенствование гражданской обороны и защиты населения» муниципальной программы «Обеспечение защиты населения от чрезвычайных ситуаций и совершенствование гражданской обороны, профилактика правонарушений, экстремизма, терроризма в Петропавловск-Камчатском городском округе»</a:t>
            </a:r>
            <a:endParaRPr lang="ru-RU" sz="1750" b="1" dirty="0" smtClean="0">
              <a:latin typeface="Times New Roman" panose="02020603050405020304" pitchFamily="18" charset="0"/>
              <a:cs typeface="Times New Roman" panose="02020603050405020304" pitchFamily="18" charset="0"/>
            </a:endParaRPr>
          </a:p>
          <a:p>
            <a:r>
              <a:rPr lang="ru-RU" sz="1750" b="1" dirty="0" smtClean="0">
                <a:latin typeface="Times New Roman" panose="02020603050405020304" pitchFamily="18" charset="0"/>
                <a:cs typeface="Times New Roman" panose="02020603050405020304" pitchFamily="18" charset="0"/>
              </a:rPr>
              <a:t>за 2022 год</a:t>
            </a:r>
            <a:endParaRPr lang="ru-RU" sz="175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89860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0243930" y="6240606"/>
            <a:ext cx="1706217" cy="365125"/>
          </a:xfrm>
        </p:spPr>
        <p:txBody>
          <a:bodyPr/>
          <a:lstStyle/>
          <a:p>
            <a:fld id="{6704C014-6F8E-46ED-98D3-CFCC4C6D48B9}" type="slidenum">
              <a:rPr lang="ru-RU" sz="36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17</a:t>
            </a:fld>
            <a:endParaRPr lang="ru-RU"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47675" y="189652"/>
            <a:ext cx="11296650" cy="6478697"/>
          </a:xfrm>
          <a:prstGeom prst="rect">
            <a:avLst/>
          </a:prstGeom>
        </p:spPr>
        <p:txBody>
          <a:bodyPr wrap="square">
            <a:spAutoFit/>
          </a:bodyPr>
          <a:lstStyle/>
          <a:p>
            <a:pPr lvl="0" indent="450000" algn="just">
              <a:spcAft>
                <a:spcPts val="600"/>
              </a:spcAft>
            </a:pPr>
            <a:r>
              <a:rPr lang="ru-RU" sz="1950" dirty="0">
                <a:latin typeface="Times New Roman" panose="02020603050405020304" pitchFamily="18" charset="0"/>
                <a:cs typeface="Times New Roman" panose="02020603050405020304" pitchFamily="18" charset="0"/>
              </a:rPr>
              <a:t>1.	Должностная инструкция ведущего юрисконсульта (контрактного управляющего) не соответствует части 4 статьи 38 Федерального закона от 05.04.2013 № 44-ФЗ и Положению о контрактном управляющем.</a:t>
            </a:r>
          </a:p>
          <a:p>
            <a:pPr lvl="0" indent="450000" algn="just">
              <a:spcAft>
                <a:spcPts val="600"/>
              </a:spcAft>
            </a:pPr>
            <a:r>
              <a:rPr lang="ru-RU" sz="1950" dirty="0">
                <a:latin typeface="Times New Roman" panose="02020603050405020304" pitchFamily="18" charset="0"/>
                <a:cs typeface="Times New Roman" panose="02020603050405020304" pitchFamily="18" charset="0"/>
              </a:rPr>
              <a:t>2.	Пункт 2.1 МК от 24.10.2022 № 19/22 (цена контракта составляет 7 370 425,00 рублей, НДС не облагается) противоречит локальным сметным расчетам Приложений №№ 2, 3, 4 к МК от 24.10.2022 № 19/22 (итоговая сумма – 7 370 425,00 рублей, включающая компенсацию НДС при УСН (№ 303 ФЗ 2018) – 1 228 404,00 рублей).</a:t>
            </a:r>
          </a:p>
          <a:p>
            <a:pPr lvl="0" indent="450000" algn="just">
              <a:spcAft>
                <a:spcPts val="600"/>
              </a:spcAft>
            </a:pPr>
            <a:r>
              <a:rPr lang="ru-RU" sz="1950" dirty="0">
                <a:latin typeface="Times New Roman" panose="02020603050405020304" pitchFamily="18" charset="0"/>
                <a:cs typeface="Times New Roman" panose="02020603050405020304" pitchFamily="18" charset="0"/>
              </a:rPr>
              <a:t>3.	Объем выполняемых работ, указанный в Приложении № 1 и в Приложении № 2 к МК от 24.10.2022 № 19/22 различен.	</a:t>
            </a:r>
          </a:p>
          <a:p>
            <a:pPr lvl="0" indent="450000" algn="just">
              <a:spcAft>
                <a:spcPts val="600"/>
              </a:spcAft>
            </a:pPr>
            <a:r>
              <a:rPr lang="ru-RU" sz="1950" dirty="0" smtClean="0">
                <a:latin typeface="Times New Roman" panose="02020603050405020304" pitchFamily="18" charset="0"/>
                <a:cs typeface="Times New Roman" panose="02020603050405020304" pitchFamily="18" charset="0"/>
              </a:rPr>
              <a:t>4. В нарушение пункта 6.1 МК от 24.10.2022 № 19/22 и требований части 6 статьи 34 Федерального закона от 05.04.2013 № 44-ФЗ Заказчик Подрядчику требование об уплате неустойки (штрафа, пени) (претензию) за нарушение срока предоставления документов о выполнении работ на 7 календарных дней не выставлялось.</a:t>
            </a:r>
          </a:p>
          <a:p>
            <a:pPr indent="450000" algn="just">
              <a:spcAft>
                <a:spcPts val="600"/>
              </a:spcAft>
            </a:pPr>
            <a:r>
              <a:rPr lang="ru-RU" sz="1950" dirty="0" smtClean="0">
                <a:latin typeface="Times New Roman" panose="02020603050405020304" pitchFamily="18" charset="0"/>
                <a:cs typeface="Times New Roman" panose="02020603050405020304" pitchFamily="18" charset="0"/>
              </a:rPr>
              <a:t>5. В нарушение пункта 2.5 МК от 24.10.2022 № 19/22 и пункта 13.1 статьи 34 Федерального закона от 05.04.2013 № 44-ФЗ Заказчиком платежным поручением от 30.11.2022 № 545756 произведена оплата выполненных работ по МК от 24.10.2022    № 19/22, с нарушением срока на 8 календарных дней. </a:t>
            </a:r>
          </a:p>
          <a:p>
            <a:pPr lvl="0" indent="450000" algn="just">
              <a:spcAft>
                <a:spcPts val="600"/>
              </a:spcAft>
            </a:pPr>
            <a:r>
              <a:rPr lang="ru-RU" sz="1950" dirty="0" smtClean="0">
                <a:latin typeface="Times New Roman" panose="02020603050405020304" pitchFamily="18" charset="0"/>
                <a:cs typeface="Times New Roman" panose="02020603050405020304" pitchFamily="18" charset="0"/>
              </a:rPr>
              <a:t>В </a:t>
            </a:r>
            <a:r>
              <a:rPr lang="ru-RU" sz="1950" dirty="0">
                <a:latin typeface="Times New Roman" panose="02020603050405020304" pitchFamily="18" charset="0"/>
                <a:cs typeface="Times New Roman" panose="02020603050405020304" pitchFamily="18" charset="0"/>
              </a:rPr>
              <a:t>нарушение пункта 3.6 Контракта от 09.12.2022 № б/н и подпункта 2 пункта 13.1 статьи 34 Федерального закона от 05.04.2013 № 44-ФЗ Заказчиком платежным поручением от 26.12.2022 № 664746 произведена оплата выполненных работ по Контракту от 09.12.2022 № б/н, с нарушением срока на 6 рабочих дней. </a:t>
            </a:r>
          </a:p>
        </p:txBody>
      </p:sp>
    </p:spTree>
    <p:extLst>
      <p:ext uri="{BB962C8B-B14F-4D97-AF65-F5344CB8AC3E}">
        <p14:creationId xmlns:p14="http://schemas.microsoft.com/office/powerpoint/2010/main" val="3902974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47675" y="382012"/>
            <a:ext cx="11296650" cy="6093976"/>
          </a:xfrm>
          <a:prstGeom prst="rect">
            <a:avLst/>
          </a:prstGeom>
        </p:spPr>
        <p:txBody>
          <a:bodyPr wrap="square">
            <a:spAutoFit/>
          </a:bodyPr>
          <a:lstStyle/>
          <a:p>
            <a:pPr lvl="0" indent="450000" algn="just">
              <a:spcAft>
                <a:spcPts val="600"/>
              </a:spcAft>
            </a:pPr>
            <a:r>
              <a:rPr lang="ru-RU" sz="1750" dirty="0" smtClean="0">
                <a:latin typeface="Times New Roman" panose="02020603050405020304" pitchFamily="18" charset="0"/>
                <a:cs typeface="Times New Roman" panose="02020603050405020304" pitchFamily="18" charset="0"/>
              </a:rPr>
              <a:t>В </a:t>
            </a:r>
            <a:r>
              <a:rPr lang="ru-RU" sz="1750" dirty="0">
                <a:latin typeface="Times New Roman" panose="02020603050405020304" pitchFamily="18" charset="0"/>
                <a:cs typeface="Times New Roman" panose="02020603050405020304" pitchFamily="18" charset="0"/>
              </a:rPr>
              <a:t>нарушение подпункта 2 пункта 13.1 статьи 34 Федерального закона от 05.04.2013 № 44-ФЗ, оплаты выполненных работ произведена с нарушением срока, по следующим </a:t>
            </a:r>
            <a:r>
              <a:rPr lang="ru-RU" sz="1750" dirty="0" smtClean="0">
                <a:latin typeface="Times New Roman" panose="02020603050405020304" pitchFamily="18" charset="0"/>
                <a:cs typeface="Times New Roman" panose="02020603050405020304" pitchFamily="18" charset="0"/>
              </a:rPr>
              <a:t>договорам:</a:t>
            </a:r>
          </a:p>
          <a:p>
            <a:pPr marL="360000" lvl="0" indent="450000" algn="just">
              <a:spcAft>
                <a:spcPts val="600"/>
              </a:spcAft>
              <a:buFont typeface="Wingdings" panose="05000000000000000000" pitchFamily="2" charset="2"/>
              <a:buChar char="Ø"/>
            </a:pPr>
            <a:r>
              <a:rPr lang="ru-RU" sz="1750" dirty="0" smtClean="0">
                <a:latin typeface="Times New Roman" panose="02020603050405020304" pitchFamily="18" charset="0"/>
                <a:cs typeface="Times New Roman" panose="02020603050405020304" pitchFamily="18" charset="0"/>
              </a:rPr>
              <a:t>по </a:t>
            </a:r>
            <a:r>
              <a:rPr lang="ru-RU" sz="1750" dirty="0">
                <a:latin typeface="Times New Roman" panose="02020603050405020304" pitchFamily="18" charset="0"/>
                <a:cs typeface="Times New Roman" panose="02020603050405020304" pitchFamily="18" charset="0"/>
              </a:rPr>
              <a:t>Договору поставки от 24.10.2022 № б/н (товарная накладная от 24.10.2022 № 270810) оплата товара произведена платежным поручением от 15.11.2022 № 491862, то есть с нарушением срока на 6 рабочих </a:t>
            </a:r>
            <a:r>
              <a:rPr lang="ru-RU" sz="1750" dirty="0" smtClean="0">
                <a:latin typeface="Times New Roman" panose="02020603050405020304" pitchFamily="18" charset="0"/>
                <a:cs typeface="Times New Roman" panose="02020603050405020304" pitchFamily="18" charset="0"/>
              </a:rPr>
              <a:t>дней;</a:t>
            </a:r>
          </a:p>
          <a:p>
            <a:pPr marL="360000" lvl="0" indent="450000" algn="just">
              <a:spcAft>
                <a:spcPts val="600"/>
              </a:spcAft>
              <a:buFont typeface="Wingdings" panose="05000000000000000000" pitchFamily="2" charset="2"/>
              <a:buChar char="Ø"/>
            </a:pPr>
            <a:r>
              <a:rPr lang="ru-RU" sz="1750" dirty="0" smtClean="0">
                <a:latin typeface="Times New Roman" panose="02020603050405020304" pitchFamily="18" charset="0"/>
                <a:cs typeface="Times New Roman" panose="02020603050405020304" pitchFamily="18" charset="0"/>
              </a:rPr>
              <a:t>по </a:t>
            </a:r>
            <a:r>
              <a:rPr lang="ru-RU" sz="1750" dirty="0">
                <a:latin typeface="Times New Roman" panose="02020603050405020304" pitchFamily="18" charset="0"/>
                <a:cs typeface="Times New Roman" panose="02020603050405020304" pitchFamily="18" charset="0"/>
              </a:rPr>
              <a:t>Договору розничной купли-продажи от 24.10.2022 № б/н (товарная накладная от 24.10.2022 № П200) оплата товара произведена платежным поручением от 15.11.2022 № 491859, с нарушением срока на 6 рабочих дней;</a:t>
            </a:r>
          </a:p>
          <a:p>
            <a:pPr marL="360000" lvl="0" indent="450000" algn="just">
              <a:spcAft>
                <a:spcPts val="600"/>
              </a:spcAft>
              <a:buFont typeface="Wingdings" panose="05000000000000000000" pitchFamily="2" charset="2"/>
              <a:buChar char="Ø"/>
            </a:pPr>
            <a:r>
              <a:rPr lang="ru-RU" sz="1750" dirty="0" smtClean="0">
                <a:latin typeface="Times New Roman" panose="02020603050405020304" pitchFamily="18" charset="0"/>
                <a:cs typeface="Times New Roman" panose="02020603050405020304" pitchFamily="18" charset="0"/>
              </a:rPr>
              <a:t>по </a:t>
            </a:r>
            <a:r>
              <a:rPr lang="ru-RU" sz="1750" dirty="0">
                <a:latin typeface="Times New Roman" panose="02020603050405020304" pitchFamily="18" charset="0"/>
                <a:cs typeface="Times New Roman" panose="02020603050405020304" pitchFamily="18" charset="0"/>
              </a:rPr>
              <a:t>Договору купли-продажи от 25.10.2022 № 17 (товарная накладная от 25.10.2022 № РТ-1949) оплата товара произведена платежным поручением от 16.11.2022 № 498707, с нарушением срока на 6 банковских дней</a:t>
            </a:r>
            <a:r>
              <a:rPr lang="ru-RU" sz="1750" dirty="0" smtClean="0">
                <a:latin typeface="Times New Roman" panose="02020603050405020304" pitchFamily="18" charset="0"/>
                <a:cs typeface="Times New Roman" panose="02020603050405020304" pitchFamily="18" charset="0"/>
              </a:rPr>
              <a:t>;</a:t>
            </a:r>
          </a:p>
          <a:p>
            <a:pPr marL="342000" lvl="0" indent="450000" algn="just">
              <a:spcAft>
                <a:spcPts val="600"/>
              </a:spcAft>
              <a:buFont typeface="Wingdings" panose="05000000000000000000" pitchFamily="2" charset="2"/>
              <a:buChar char="Ø"/>
            </a:pPr>
            <a:r>
              <a:rPr lang="ru-RU" sz="1750" dirty="0">
                <a:latin typeface="Times New Roman" panose="02020603050405020304" pitchFamily="18" charset="0"/>
                <a:cs typeface="Times New Roman" panose="02020603050405020304" pitchFamily="18" charset="0"/>
              </a:rPr>
              <a:t>по Договору на поставку товара от 27.10.2022 № б/н (товарная накладная от 27.10.2022 № РТ-135) оплата товара произведена платежным поручением от 15.11.2022 № 492625, с нарушением срока на 3 рабочих дня;</a:t>
            </a:r>
          </a:p>
          <a:p>
            <a:pPr marL="342000" lvl="0" indent="450000" algn="just">
              <a:spcAft>
                <a:spcPts val="600"/>
              </a:spcAft>
              <a:buFont typeface="Wingdings" panose="05000000000000000000" pitchFamily="2" charset="2"/>
              <a:buChar char="Ø"/>
            </a:pPr>
            <a:r>
              <a:rPr lang="ru-RU" sz="1750" dirty="0">
                <a:latin typeface="Times New Roman" panose="02020603050405020304" pitchFamily="18" charset="0"/>
                <a:cs typeface="Times New Roman" panose="02020603050405020304" pitchFamily="18" charset="0"/>
              </a:rPr>
              <a:t>по Договору купли-продажи от 28.10.2022 № 23 (товарная накладная от 28.10.2022 № РТ-1984) оплата товара произведена платежным поручением от 15.11.2022 № 494673, с нарушением срока на 2 рабочих дня;</a:t>
            </a:r>
          </a:p>
          <a:p>
            <a:pPr marL="342000" lvl="0" indent="450000" algn="just">
              <a:spcAft>
                <a:spcPts val="600"/>
              </a:spcAft>
              <a:buFont typeface="Wingdings" panose="05000000000000000000" pitchFamily="2" charset="2"/>
              <a:buChar char="Ø"/>
            </a:pPr>
            <a:r>
              <a:rPr lang="ru-RU" sz="1750" dirty="0">
                <a:latin typeface="Times New Roman" panose="02020603050405020304" pitchFamily="18" charset="0"/>
                <a:cs typeface="Times New Roman" panose="02020603050405020304" pitchFamily="18" charset="0"/>
              </a:rPr>
              <a:t>по Договору поставки от 01.11.2022 № 01/11/2022 (товарная накладная от 01.11.2022 № РТ-981) оплата товара произведена платежным поручением от 25.11.2022 № 530624, с нарушением срока на 10 календарных дней;</a:t>
            </a:r>
          </a:p>
          <a:p>
            <a:pPr marL="342000" lvl="0" indent="450000" algn="just">
              <a:spcAft>
                <a:spcPts val="600"/>
              </a:spcAft>
              <a:buFont typeface="Wingdings" panose="05000000000000000000" pitchFamily="2" charset="2"/>
              <a:buChar char="Ø"/>
            </a:pPr>
            <a:r>
              <a:rPr lang="ru-RU" sz="1750" dirty="0">
                <a:latin typeface="Times New Roman" panose="02020603050405020304" pitchFamily="18" charset="0"/>
                <a:cs typeface="Times New Roman" panose="02020603050405020304" pitchFamily="18" charset="0"/>
              </a:rPr>
              <a:t>по Договору купли-продажи от 09.11.2022 № 34 (товарная накладная от 09.11.2022 № РТ-2046) оплата товара произведена платежным поручением от 08.12.2022 № 581202, с нарушением срока на 12 банковских дней.</a:t>
            </a:r>
          </a:p>
          <a:p>
            <a:pPr lvl="0" indent="450000" algn="just">
              <a:spcAft>
                <a:spcPts val="600"/>
              </a:spcAft>
            </a:pPr>
            <a:r>
              <a:rPr lang="ru-RU" sz="1750" dirty="0">
                <a:latin typeface="Times New Roman" panose="02020603050405020304" pitchFamily="18" charset="0"/>
                <a:cs typeface="Times New Roman" panose="02020603050405020304" pitchFamily="18" charset="0"/>
              </a:rPr>
              <a:t>Данные нарушения имеют признаки состава административного правонарушения, предусмотренного частью 1 статьи 7.32.5 КоАП РФ</a:t>
            </a:r>
            <a:r>
              <a:rPr lang="ru-RU" sz="1750" dirty="0" smtClean="0">
                <a:latin typeface="Times New Roman" panose="02020603050405020304" pitchFamily="18" charset="0"/>
                <a:cs typeface="Times New Roman" panose="02020603050405020304" pitchFamily="18" charset="0"/>
              </a:rPr>
              <a:t>.</a:t>
            </a:r>
            <a:endParaRPr lang="ru-RU" sz="1750"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a:xfrm>
            <a:off x="10243930" y="6226279"/>
            <a:ext cx="1706217" cy="365125"/>
          </a:xfrm>
        </p:spPr>
        <p:txBody>
          <a:bodyPr/>
          <a:lstStyle/>
          <a:p>
            <a:fld id="{6704C014-6F8E-46ED-98D3-CFCC4C6D48B9}" type="slidenum">
              <a:rPr lang="ru-RU" sz="36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18</a:t>
            </a:fld>
            <a:endParaRPr lang="ru-RU"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09899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0243930" y="6240606"/>
            <a:ext cx="1706217" cy="365125"/>
          </a:xfrm>
        </p:spPr>
        <p:txBody>
          <a:bodyPr/>
          <a:lstStyle/>
          <a:p>
            <a:fld id="{6704C014-6F8E-46ED-98D3-CFCC4C6D48B9}" type="slidenum">
              <a:rPr lang="ru-RU" sz="36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a:t>
            </a:fld>
            <a:endParaRPr lang="ru-RU"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47675" y="1066815"/>
            <a:ext cx="11296650" cy="4385816"/>
          </a:xfrm>
          <a:prstGeom prst="rect">
            <a:avLst/>
          </a:prstGeom>
        </p:spPr>
        <p:txBody>
          <a:bodyPr wrap="square">
            <a:spAutoFit/>
          </a:bodyPr>
          <a:lstStyle/>
          <a:p>
            <a:pPr lvl="0" indent="450000" algn="just">
              <a:spcAft>
                <a:spcPts val="600"/>
              </a:spcAft>
            </a:pPr>
            <a:r>
              <a:rPr lang="ru-RU" sz="2200" dirty="0">
                <a:latin typeface="Times New Roman" panose="02020603050405020304" pitchFamily="18" charset="0"/>
                <a:cs typeface="Times New Roman" panose="02020603050405020304" pitchFamily="18" charset="0"/>
              </a:rPr>
              <a:t>Нарушен порядок заполнения первичных учетных документов (товарных накладных): </a:t>
            </a:r>
          </a:p>
          <a:p>
            <a:pPr marL="360000" lvl="0" indent="450000" algn="just">
              <a:spcAft>
                <a:spcPts val="600"/>
              </a:spcAft>
              <a:buFont typeface="Wingdings" panose="05000000000000000000" pitchFamily="2" charset="2"/>
              <a:buChar char="Ø"/>
            </a:pPr>
            <a:r>
              <a:rPr lang="ru-RU" sz="2200" dirty="0" smtClean="0">
                <a:latin typeface="Times New Roman" panose="02020603050405020304" pitchFamily="18" charset="0"/>
                <a:cs typeface="Times New Roman" panose="02020603050405020304" pitchFamily="18" charset="0"/>
              </a:rPr>
              <a:t>в </a:t>
            </a:r>
            <a:r>
              <a:rPr lang="ru-RU" sz="2200" dirty="0">
                <a:latin typeface="Times New Roman" panose="02020603050405020304" pitchFamily="18" charset="0"/>
                <a:cs typeface="Times New Roman" panose="02020603050405020304" pitchFamily="18" charset="0"/>
              </a:rPr>
              <a:t>нарушение подпунктов 6, 7 пункта 2 статьи 9 Федерального закона от 06.12.2011 № 402-ФЗ в товарной накладной № 270810 к Договору от 24.10.2022 № б/н отсутствует подпись Подрядчика. Также в товарной накладной № 270810 неверно указана дата получения груза – 21.10.2022 (товарная накладная от 24.10.2022).</a:t>
            </a:r>
          </a:p>
          <a:p>
            <a:pPr marL="360000" lvl="0" indent="450000" algn="just">
              <a:spcAft>
                <a:spcPts val="600"/>
              </a:spcAft>
              <a:buFont typeface="Wingdings" panose="05000000000000000000" pitchFamily="2" charset="2"/>
              <a:buChar char="Ø"/>
            </a:pPr>
            <a:r>
              <a:rPr lang="ru-RU" sz="2200" dirty="0" smtClean="0">
                <a:latin typeface="Times New Roman" panose="02020603050405020304" pitchFamily="18" charset="0"/>
                <a:cs typeface="Times New Roman" panose="02020603050405020304" pitchFamily="18" charset="0"/>
              </a:rPr>
              <a:t>в </a:t>
            </a:r>
            <a:r>
              <a:rPr lang="ru-RU" sz="2200" dirty="0">
                <a:latin typeface="Times New Roman" panose="02020603050405020304" pitchFamily="18" charset="0"/>
                <a:cs typeface="Times New Roman" panose="02020603050405020304" pitchFamily="18" charset="0"/>
              </a:rPr>
              <a:t>товарных накладных от 24.10.2022 № 270810, от 25.10.2022 № П200, от 27.10.2022 № РТ-1949, от 28.10.2022 № РТ-135, от 09.11.2022 № РТ-1984, от 10.11.2022 № РТ-2046 неверно указано или отсутствует основание;</a:t>
            </a:r>
          </a:p>
          <a:p>
            <a:pPr marL="360000" lvl="0" indent="450000" algn="just">
              <a:spcAft>
                <a:spcPts val="600"/>
              </a:spcAft>
              <a:buFont typeface="Wingdings" panose="05000000000000000000" pitchFamily="2" charset="2"/>
              <a:buChar char="Ø"/>
            </a:pPr>
            <a:r>
              <a:rPr lang="ru-RU" sz="2200" dirty="0" smtClean="0">
                <a:latin typeface="Times New Roman" panose="02020603050405020304" pitchFamily="18" charset="0"/>
                <a:cs typeface="Times New Roman" panose="02020603050405020304" pitchFamily="18" charset="0"/>
              </a:rPr>
              <a:t>в </a:t>
            </a:r>
            <a:r>
              <a:rPr lang="ru-RU" sz="2200" dirty="0">
                <a:latin typeface="Times New Roman" panose="02020603050405020304" pitchFamily="18" charset="0"/>
                <a:cs typeface="Times New Roman" panose="02020603050405020304" pitchFamily="18" charset="0"/>
              </a:rPr>
              <a:t>товарных накладных от 24.10.2022 № 270810, от 25.10.2022 № П200, от 27.10.2022 № РТ-1949, от 28.10.2022 № РТ-135, от 01.11.2022 № РТ-1984, от 09.11.2022 № 981, от 10.11.2022 № РТ-2046, от 10.11.2022 № ДС-117 не заполнены коды – по ОКПО, по виду деятельности по ОКДО, номер и дата транспортной накладной (при наличии).</a:t>
            </a:r>
          </a:p>
        </p:txBody>
      </p:sp>
    </p:spTree>
    <p:extLst>
      <p:ext uri="{BB962C8B-B14F-4D97-AF65-F5344CB8AC3E}">
        <p14:creationId xmlns:p14="http://schemas.microsoft.com/office/powerpoint/2010/main" val="19502391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248487" y="6258878"/>
            <a:ext cx="1706217" cy="365125"/>
          </a:xfrm>
        </p:spPr>
        <p:txBody>
          <a:bodyPr/>
          <a:lstStyle/>
          <a:p>
            <a:fld id="{6704C014-6F8E-46ED-98D3-CFCC4C6D48B9}" type="slidenum">
              <a:rPr lang="ru-RU" sz="3600" b="1"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fld>
            <a:endParaRPr lang="ru-RU"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Объект 2"/>
          <p:cNvSpPr>
            <a:spLocks noGrp="1"/>
          </p:cNvSpPr>
          <p:nvPr>
            <p:ph idx="1"/>
          </p:nvPr>
        </p:nvSpPr>
        <p:spPr>
          <a:xfrm>
            <a:off x="719138" y="597175"/>
            <a:ext cx="10753725" cy="5663650"/>
          </a:xfrm>
        </p:spPr>
        <p:txBody>
          <a:bodyPr>
            <a:normAutofit fontScale="92500" lnSpcReduction="10000"/>
          </a:bodyPr>
          <a:lstStyle/>
          <a:p>
            <a:pPr marL="45720" indent="0" algn="just">
              <a:buNone/>
            </a:pPr>
            <a:r>
              <a:rPr lang="ru-RU" b="1" u="sng" dirty="0" smtClean="0">
                <a:latin typeface="Times New Roman" panose="02020603050405020304" pitchFamily="18" charset="0"/>
                <a:cs typeface="Times New Roman" panose="02020603050405020304" pitchFamily="18" charset="0"/>
              </a:rPr>
              <a:t>1. Основание </a:t>
            </a:r>
            <a:r>
              <a:rPr lang="ru-RU" b="1" u="sng" dirty="0">
                <a:latin typeface="Times New Roman" panose="02020603050405020304" pitchFamily="18" charset="0"/>
                <a:cs typeface="Times New Roman" panose="02020603050405020304" pitchFamily="18" charset="0"/>
              </a:rPr>
              <a:t>для проведения </a:t>
            </a:r>
            <a:r>
              <a:rPr lang="ru-RU" b="1" u="sng" dirty="0" smtClean="0">
                <a:latin typeface="Times New Roman" panose="02020603050405020304" pitchFamily="18" charset="0"/>
                <a:cs typeface="Times New Roman" panose="02020603050405020304" pitchFamily="18" charset="0"/>
              </a:rPr>
              <a:t>контрольного мероприятия:</a:t>
            </a:r>
            <a:r>
              <a:rPr lang="ru-RU" b="1" dirty="0" smtClean="0">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пункт 1.1.5. плана деятельности Контрольно-счетной палаты Петропавловск-Камчатского городского </a:t>
            </a:r>
            <a:r>
              <a:rPr lang="ru-RU" dirty="0" smtClean="0">
                <a:solidFill>
                  <a:schemeClr val="tx1"/>
                </a:solidFill>
                <a:latin typeface="Times New Roman" panose="02020603050405020304" pitchFamily="18" charset="0"/>
                <a:cs typeface="Times New Roman" panose="02020603050405020304" pitchFamily="18" charset="0"/>
              </a:rPr>
              <a:t>округа* </a:t>
            </a:r>
            <a:r>
              <a:rPr lang="ru-RU" dirty="0">
                <a:solidFill>
                  <a:schemeClr val="tx1"/>
                </a:solidFill>
                <a:latin typeface="Times New Roman" panose="02020603050405020304" pitchFamily="18" charset="0"/>
                <a:cs typeface="Times New Roman" panose="02020603050405020304" pitchFamily="18" charset="0"/>
              </a:rPr>
              <a:t>на 2023 год, утвержденного приказом Контрольно-счетной палаты </a:t>
            </a:r>
            <a:r>
              <a:rPr lang="ru-RU" dirty="0" smtClean="0">
                <a:solidFill>
                  <a:schemeClr val="tx1"/>
                </a:solidFill>
                <a:latin typeface="Times New Roman" panose="02020603050405020304" pitchFamily="18" charset="0"/>
                <a:cs typeface="Times New Roman" panose="02020603050405020304" pitchFamily="18" charset="0"/>
              </a:rPr>
              <a:t>от </a:t>
            </a:r>
            <a:r>
              <a:rPr lang="ru-RU" dirty="0">
                <a:solidFill>
                  <a:schemeClr val="tx1"/>
                </a:solidFill>
                <a:latin typeface="Times New Roman" panose="02020603050405020304" pitchFamily="18" charset="0"/>
                <a:cs typeface="Times New Roman" panose="02020603050405020304" pitchFamily="18" charset="0"/>
              </a:rPr>
              <a:t>15.12.2022 № 45-КСП. </a:t>
            </a:r>
            <a:endParaRPr lang="ru-RU" dirty="0" smtClean="0">
              <a:solidFill>
                <a:schemeClr val="tx1"/>
              </a:solidFill>
              <a:latin typeface="Times New Roman" panose="02020603050405020304" pitchFamily="18" charset="0"/>
              <a:cs typeface="Times New Roman" panose="02020603050405020304" pitchFamily="18" charset="0"/>
            </a:endParaRPr>
          </a:p>
          <a:p>
            <a:pPr marL="45720" indent="0" algn="just">
              <a:buNone/>
            </a:pPr>
            <a:r>
              <a:rPr lang="ru-RU" dirty="0">
                <a:solidFill>
                  <a:schemeClr val="tx1"/>
                </a:solidFill>
                <a:latin typeface="Times New Roman" panose="02020603050405020304" pitchFamily="18" charset="0"/>
                <a:cs typeface="Times New Roman" panose="02020603050405020304" pitchFamily="18" charset="0"/>
              </a:rPr>
              <a:t>Отчет составлен на основании актов о результатах проведения контрольного мероприятия от 08.06.2023 № </a:t>
            </a:r>
            <a:r>
              <a:rPr lang="ru-RU" dirty="0" smtClean="0">
                <a:solidFill>
                  <a:schemeClr val="tx1"/>
                </a:solidFill>
                <a:latin typeface="Times New Roman" panose="02020603050405020304" pitchFamily="18" charset="0"/>
                <a:cs typeface="Times New Roman" panose="02020603050405020304" pitchFamily="18" charset="0"/>
              </a:rPr>
              <a:t>01-06/07/1-1.1.5, </a:t>
            </a:r>
            <a:r>
              <a:rPr lang="ru-RU" dirty="0">
                <a:solidFill>
                  <a:schemeClr val="tx1"/>
                </a:solidFill>
                <a:latin typeface="Times New Roman" panose="02020603050405020304" pitchFamily="18" charset="0"/>
                <a:cs typeface="Times New Roman" panose="02020603050405020304" pitchFamily="18" charset="0"/>
              </a:rPr>
              <a:t>от 20.06.2023 № </a:t>
            </a:r>
            <a:r>
              <a:rPr lang="ru-RU" dirty="0" smtClean="0">
                <a:solidFill>
                  <a:schemeClr val="tx1"/>
                </a:solidFill>
                <a:latin typeface="Times New Roman" panose="02020603050405020304" pitchFamily="18" charset="0"/>
                <a:cs typeface="Times New Roman" panose="02020603050405020304" pitchFamily="18" charset="0"/>
              </a:rPr>
              <a:t>01-06/07-1.1.5.</a:t>
            </a:r>
          </a:p>
          <a:p>
            <a:pPr marL="45720" indent="0" algn="just">
              <a:buNone/>
            </a:pPr>
            <a:r>
              <a:rPr lang="ru-RU" b="1" u="sng" dirty="0" smtClean="0">
                <a:latin typeface="Times New Roman" panose="02020603050405020304" pitchFamily="18" charset="0"/>
                <a:cs typeface="Times New Roman" panose="02020603050405020304" pitchFamily="18" charset="0"/>
              </a:rPr>
              <a:t>2. Цель </a:t>
            </a:r>
            <a:r>
              <a:rPr lang="ru-RU" b="1" u="sng" dirty="0">
                <a:latin typeface="Times New Roman" panose="02020603050405020304" pitchFamily="18" charset="0"/>
                <a:cs typeface="Times New Roman" panose="02020603050405020304" pitchFamily="18" charset="0"/>
              </a:rPr>
              <a:t>контрольного мероприятия:</a:t>
            </a:r>
            <a:r>
              <a:rPr lang="ru-RU" b="1" dirty="0">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осуществление контроля за целевым и эффективным использованием средств бюджета Петропавловск-Камчатского городского </a:t>
            </a:r>
            <a:r>
              <a:rPr lang="ru-RU" dirty="0" smtClean="0">
                <a:solidFill>
                  <a:schemeClr val="tx1"/>
                </a:solidFill>
                <a:latin typeface="Times New Roman" panose="02020603050405020304" pitchFamily="18" charset="0"/>
                <a:cs typeface="Times New Roman" panose="02020603050405020304" pitchFamily="18" charset="0"/>
              </a:rPr>
              <a:t>округа**, </a:t>
            </a:r>
            <a:r>
              <a:rPr lang="ru-RU" dirty="0">
                <a:solidFill>
                  <a:schemeClr val="tx1"/>
                </a:solidFill>
                <a:latin typeface="Times New Roman" panose="02020603050405020304" pitchFamily="18" charset="0"/>
                <a:cs typeface="Times New Roman" panose="02020603050405020304" pitchFamily="18" charset="0"/>
              </a:rPr>
              <a:t>выделенных на реализацию мероприятия 2.5.2 «Организация работы пункта временного размещения, ремонт, транспортное обеспечение, размещение и питание лиц, прибывших в экстренном массовом порядке и находящихся в пункте временного размещения на территории Петропавловск-Камчатского городского округа» подпрограммы 1 «Совершенствование гражданской обороны и защиты населения» муниципальной программы «Обеспечение защиты населения от чрезвычайных ситуаций и совершенствование гражданской обороны, профилактика правонарушений, экстремизма, терроризма в Петропавловск-Камчатском городском округе</a:t>
            </a:r>
            <a:r>
              <a:rPr lang="ru-RU" dirty="0" smtClean="0">
                <a:solidFill>
                  <a:schemeClr val="tx1"/>
                </a:solidFill>
                <a:latin typeface="Times New Roman" panose="02020603050405020304" pitchFamily="18" charset="0"/>
                <a:cs typeface="Times New Roman" panose="02020603050405020304" pitchFamily="18" charset="0"/>
              </a:rPr>
              <a:t>»</a:t>
            </a:r>
          </a:p>
          <a:p>
            <a:pPr marL="45720" indent="0" algn="just">
              <a:buNone/>
            </a:pPr>
            <a:r>
              <a:rPr lang="ru-RU" b="1" u="sng" dirty="0" smtClean="0">
                <a:latin typeface="Times New Roman" panose="02020603050405020304" pitchFamily="18" charset="0"/>
                <a:cs typeface="Times New Roman" panose="02020603050405020304" pitchFamily="18" charset="0"/>
              </a:rPr>
              <a:t>3. Предмет </a:t>
            </a:r>
            <a:r>
              <a:rPr lang="ru-RU" b="1" u="sng" dirty="0">
                <a:latin typeface="Times New Roman" panose="02020603050405020304" pitchFamily="18" charset="0"/>
                <a:cs typeface="Times New Roman" panose="02020603050405020304" pitchFamily="18" charset="0"/>
              </a:rPr>
              <a:t>контрольного мероприятия:</a:t>
            </a:r>
            <a:r>
              <a:rPr lang="ru-RU" b="1" dirty="0">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средства бюджета городского округа, имущество городского округа, муниципальные контракты, отчет об исполнении муниципальной программы, а также иные документы и материалы, необходимые для проведения контрольного мероприятия</a:t>
            </a:r>
            <a:r>
              <a:rPr lang="ru-RU" dirty="0" smtClean="0">
                <a:solidFill>
                  <a:schemeClr val="tx1"/>
                </a:solidFill>
                <a:latin typeface="Times New Roman" panose="02020603050405020304" pitchFamily="18" charset="0"/>
                <a:cs typeface="Times New Roman" panose="02020603050405020304" pitchFamily="18" charset="0"/>
              </a:rPr>
              <a:t>.</a:t>
            </a:r>
          </a:p>
          <a:p>
            <a:pPr marL="45720" indent="0" algn="just">
              <a:spcBef>
                <a:spcPts val="0"/>
              </a:spcBef>
              <a:buNone/>
            </a:pPr>
            <a:r>
              <a:rPr lang="ru-RU" sz="1500" dirty="0" smtClean="0">
                <a:solidFill>
                  <a:schemeClr val="tx1"/>
                </a:solidFill>
                <a:latin typeface="Times New Roman" panose="02020603050405020304" pitchFamily="18" charset="0"/>
                <a:cs typeface="Times New Roman" panose="02020603050405020304" pitchFamily="18" charset="0"/>
              </a:rPr>
              <a:t>* Далее – Контрольно-счетная палата, КСП.</a:t>
            </a:r>
          </a:p>
          <a:p>
            <a:pPr marL="45720" indent="0" algn="just">
              <a:spcBef>
                <a:spcPts val="0"/>
              </a:spcBef>
              <a:buNone/>
            </a:pPr>
            <a:r>
              <a:rPr lang="ru-RU" sz="1500" dirty="0" smtClean="0">
                <a:solidFill>
                  <a:schemeClr val="tx1"/>
                </a:solidFill>
                <a:latin typeface="Times New Roman" panose="02020603050405020304" pitchFamily="18" charset="0"/>
                <a:cs typeface="Times New Roman" panose="02020603050405020304" pitchFamily="18" charset="0"/>
              </a:rPr>
              <a:t>** Далее – городской округ, ПКГО.</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28935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07597" y="189652"/>
            <a:ext cx="11576807" cy="6478697"/>
          </a:xfrm>
          <a:prstGeom prst="rect">
            <a:avLst/>
          </a:prstGeom>
        </p:spPr>
        <p:txBody>
          <a:bodyPr wrap="square">
            <a:spAutoFit/>
          </a:bodyPr>
          <a:lstStyle/>
          <a:p>
            <a:pPr lvl="0" indent="450000" algn="just">
              <a:spcAft>
                <a:spcPts val="600"/>
              </a:spcAft>
            </a:pPr>
            <a:r>
              <a:rPr lang="ru-RU" sz="2000" dirty="0">
                <a:latin typeface="Times New Roman" panose="02020603050405020304" pitchFamily="18" charset="0"/>
                <a:cs typeface="Times New Roman" panose="02020603050405020304" pitchFamily="18" charset="0"/>
              </a:rPr>
              <a:t>6.	По результатам анализа эффективного расходования средств городского округа установлено, что Заказчиком только в двух контрактах был выбран способ определения поставщика – электронный аукцион, остальные 13 контрактов/договоров были заключены с единственным поставщиком (подрядчиком, исполнителем). При закупке у единственного поставщика (из-за отсутствия конкуренции) Заказчик не может значительно снизить цену контракта/договора, как при проведении конкурсов, аукционов, котировок.</a:t>
            </a:r>
          </a:p>
          <a:p>
            <a:pPr lvl="0" indent="450000" algn="just">
              <a:spcAft>
                <a:spcPts val="600"/>
              </a:spcAft>
            </a:pPr>
            <a:r>
              <a:rPr lang="ru-RU" sz="2000" dirty="0">
                <a:latin typeface="Times New Roman" panose="02020603050405020304" pitchFamily="18" charset="0"/>
                <a:cs typeface="Times New Roman" panose="02020603050405020304" pitchFamily="18" charset="0"/>
              </a:rPr>
              <a:t>7.	По результатам проведенных контрольных обмеров (визуального осмотра) установлено, что объемы выполняемых работ по техническому заданию к </a:t>
            </a:r>
            <a:r>
              <a:rPr lang="ru-RU" sz="2000" dirty="0" smtClean="0">
                <a:latin typeface="Times New Roman" panose="02020603050405020304" pitchFamily="18" charset="0"/>
                <a:cs typeface="Times New Roman" panose="02020603050405020304" pitchFamily="18" charset="0"/>
              </a:rPr>
              <a:t>МК от </a:t>
            </a:r>
            <a:r>
              <a:rPr lang="ru-RU" sz="2000" dirty="0">
                <a:latin typeface="Times New Roman" panose="02020603050405020304" pitchFamily="18" charset="0"/>
                <a:cs typeface="Times New Roman" panose="02020603050405020304" pitchFamily="18" charset="0"/>
              </a:rPr>
              <a:t>24.10.2022 № 19/22, а также в локальных сметных расчетах  №№ 1, 2, 3 к МК от 24.10.2022 № 19/22 (акты выполненных работ от 10.11.2022 №№ 1, 2, 3) не соответствуют фактически выполненным работам Подрядчиком в лице ООО «</a:t>
            </a:r>
            <a:r>
              <a:rPr lang="ru-RU" sz="2000" dirty="0" err="1">
                <a:latin typeface="Times New Roman" panose="02020603050405020304" pitchFamily="18" charset="0"/>
                <a:cs typeface="Times New Roman" panose="02020603050405020304" pitchFamily="18" charset="0"/>
              </a:rPr>
              <a:t>Управдомус</a:t>
            </a:r>
            <a:r>
              <a:rPr lang="ru-RU" sz="2000" dirty="0">
                <a:latin typeface="Times New Roman" panose="02020603050405020304" pitchFamily="18" charset="0"/>
                <a:cs typeface="Times New Roman" panose="02020603050405020304" pitchFamily="18" charset="0"/>
              </a:rPr>
              <a:t>» в 2022 году. Аналогичная ситуация с материалами, применяемыми в ходе выполнения работ</a:t>
            </a:r>
            <a:r>
              <a:rPr lang="ru-RU" sz="2000" dirty="0" smtClean="0">
                <a:latin typeface="Times New Roman" panose="02020603050405020304" pitchFamily="18" charset="0"/>
                <a:cs typeface="Times New Roman" panose="02020603050405020304" pitchFamily="18" charset="0"/>
              </a:rPr>
              <a:t>.</a:t>
            </a:r>
          </a:p>
          <a:p>
            <a:pPr lvl="0" indent="450000" algn="just">
              <a:spcAft>
                <a:spcPts val="600"/>
              </a:spcAft>
            </a:pPr>
            <a:r>
              <a:rPr lang="ru-RU" sz="2000" dirty="0">
                <a:latin typeface="Times New Roman" panose="02020603050405020304" pitchFamily="18" charset="0"/>
                <a:cs typeface="Times New Roman" panose="02020603050405020304" pitchFamily="18" charset="0"/>
              </a:rPr>
              <a:t>8.	МКУ «ЦУКС» на этапе подготовки к заключению контракта допущено некачественное планирование и осуществлена некачественная приемка выполненных работ по МК от 24.10.2022 № 19/22, в части объемов выполняемых работ и применяемых материалов. Однако данные действия МКУ «ЦУКС» не привели к завышению цены и дополнительному расходованию средств бюджета городского округа в 2022 году, так как Подрядчик в лице ООО «</a:t>
            </a:r>
            <a:r>
              <a:rPr lang="ru-RU" sz="2000" dirty="0" err="1">
                <a:latin typeface="Times New Roman" panose="02020603050405020304" pitchFamily="18" charset="0"/>
                <a:cs typeface="Times New Roman" panose="02020603050405020304" pitchFamily="18" charset="0"/>
              </a:rPr>
              <a:t>Управдомус</a:t>
            </a:r>
            <a:r>
              <a:rPr lang="ru-RU" sz="2000" dirty="0">
                <a:latin typeface="Times New Roman" panose="02020603050405020304" pitchFamily="18" charset="0"/>
                <a:cs typeface="Times New Roman" panose="02020603050405020304" pitchFamily="18" charset="0"/>
              </a:rPr>
              <a:t>» фактически выполнил больший объем работ, чем первоначально планировалось, но местами применив более дешевый материал.</a:t>
            </a:r>
          </a:p>
          <a:p>
            <a:pPr lvl="0" indent="450000" algn="just">
              <a:spcAft>
                <a:spcPts val="600"/>
              </a:spcAft>
            </a:pPr>
            <a:r>
              <a:rPr lang="ru-RU" sz="2000" dirty="0">
                <a:latin typeface="Times New Roman" panose="02020603050405020304" pitchFamily="18" charset="0"/>
                <a:cs typeface="Times New Roman" panose="02020603050405020304" pitchFamily="18" charset="0"/>
              </a:rPr>
              <a:t>9.	Целевые показатели (индикаторы) утвержденные муниципальной программой по </a:t>
            </a:r>
            <a:r>
              <a:rPr lang="ru-RU" sz="2000" dirty="0" err="1">
                <a:latin typeface="Times New Roman" panose="02020603050405020304" pitchFamily="18" charset="0"/>
                <a:cs typeface="Times New Roman" panose="02020603050405020304" pitchFamily="18" charset="0"/>
              </a:rPr>
              <a:t>Подмероприятию</a:t>
            </a:r>
            <a:r>
              <a:rPr lang="ru-RU" sz="2000" dirty="0">
                <a:latin typeface="Times New Roman" panose="02020603050405020304" pitchFamily="18" charset="0"/>
                <a:cs typeface="Times New Roman" panose="02020603050405020304" pitchFamily="18" charset="0"/>
              </a:rPr>
              <a:t> Муниципальной программы № 1986 не исполнены (детальный план-график исполнен не в полной мере</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a:xfrm>
            <a:off x="10252319" y="6215439"/>
            <a:ext cx="1706217" cy="365125"/>
          </a:xfrm>
        </p:spPr>
        <p:txBody>
          <a:bodyPr/>
          <a:lstStyle/>
          <a:p>
            <a:fld id="{6704C014-6F8E-46ED-98D3-CFCC4C6D48B9}" type="slidenum">
              <a:rPr lang="ru-RU" sz="36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a:t>
            </a:fld>
            <a:endParaRPr lang="ru-RU"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01095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3625" y="151180"/>
            <a:ext cx="11724751" cy="6555641"/>
          </a:xfrm>
          <a:prstGeom prst="rect">
            <a:avLst/>
          </a:prstGeom>
        </p:spPr>
        <p:txBody>
          <a:bodyPr wrap="square">
            <a:spAutoFit/>
          </a:bodyPr>
          <a:lstStyle/>
          <a:p>
            <a:pPr lvl="0" indent="450000" algn="just"/>
            <a:r>
              <a:rPr lang="ru-RU" sz="1750" b="1" dirty="0">
                <a:solidFill>
                  <a:schemeClr val="accent1"/>
                </a:solidFill>
                <a:latin typeface="Times New Roman" panose="02020603050405020304" pitchFamily="18" charset="0"/>
                <a:cs typeface="Times New Roman" panose="02020603050405020304" pitchFamily="18" charset="0"/>
              </a:rPr>
              <a:t>Предложения по результатам контрольного мероприятия:</a:t>
            </a:r>
          </a:p>
          <a:p>
            <a:pPr lvl="0" indent="450000" algn="just"/>
            <a:r>
              <a:rPr lang="ru-RU" sz="1750" dirty="0">
                <a:latin typeface="Times New Roman" panose="02020603050405020304" pitchFamily="18" charset="0"/>
                <a:cs typeface="Times New Roman" panose="02020603050405020304" pitchFamily="18" charset="0"/>
              </a:rPr>
              <a:t>1. Отчет о результатах контрольного мероприятия направить для сведения: </a:t>
            </a:r>
          </a:p>
          <a:p>
            <a:pPr lvl="0" indent="450000" algn="just"/>
            <a:r>
              <a:rPr lang="ru-RU" sz="1750" dirty="0">
                <a:latin typeface="Times New Roman" panose="02020603050405020304" pitchFamily="18" charset="0"/>
                <a:cs typeface="Times New Roman" panose="02020603050405020304" pitchFamily="18" charset="0"/>
              </a:rPr>
              <a:t>- в Городскую Думу Петропавловск-Камчатского городского округа;</a:t>
            </a:r>
          </a:p>
          <a:p>
            <a:pPr lvl="0" indent="450000" algn="just"/>
            <a:r>
              <a:rPr lang="ru-RU" sz="1750" dirty="0">
                <a:latin typeface="Times New Roman" panose="02020603050405020304" pitchFamily="18" charset="0"/>
                <a:cs typeface="Times New Roman" panose="02020603050405020304" pitchFamily="18" charset="0"/>
              </a:rPr>
              <a:t>- Главе Петропавловск-Камчатского городского округа.</a:t>
            </a:r>
          </a:p>
          <a:p>
            <a:pPr lvl="0" indent="450000" algn="just"/>
            <a:r>
              <a:rPr lang="ru-RU" sz="1750" dirty="0" smtClean="0">
                <a:latin typeface="Times New Roman" panose="02020603050405020304" pitchFamily="18" charset="0"/>
                <a:cs typeface="Times New Roman" panose="02020603050405020304" pitchFamily="18" charset="0"/>
              </a:rPr>
              <a:t>2</a:t>
            </a:r>
            <a:r>
              <a:rPr lang="ru-RU" sz="1750" dirty="0">
                <a:latin typeface="Times New Roman" panose="02020603050405020304" pitchFamily="18" charset="0"/>
                <a:cs typeface="Times New Roman" panose="02020603050405020304" pitchFamily="18" charset="0"/>
              </a:rPr>
              <a:t>. Отчет о результатах контрольного мероприятия направить для сведения и рассмотрения вопроса необходимости принятия мер прокурорского реагирования по фактам нарушения законодательства Российской Федерации в Прокуратуру города Петропавловска-Камчатского.</a:t>
            </a:r>
          </a:p>
          <a:p>
            <a:pPr lvl="0" indent="450000" algn="just"/>
            <a:r>
              <a:rPr lang="ru-RU" sz="1750" dirty="0">
                <a:latin typeface="Times New Roman" panose="02020603050405020304" pitchFamily="18" charset="0"/>
                <a:cs typeface="Times New Roman" panose="02020603050405020304" pitchFamily="18" charset="0"/>
              </a:rPr>
              <a:t>3. Направить представление в МКУ «</a:t>
            </a:r>
            <a:r>
              <a:rPr lang="ru-RU" sz="1750" dirty="0" err="1">
                <a:latin typeface="Times New Roman" panose="02020603050405020304" pitchFamily="18" charset="0"/>
                <a:cs typeface="Times New Roman" panose="02020603050405020304" pitchFamily="18" charset="0"/>
              </a:rPr>
              <a:t>УКСиР</a:t>
            </a:r>
            <a:r>
              <a:rPr lang="ru-RU" sz="1750" dirty="0">
                <a:latin typeface="Times New Roman" panose="02020603050405020304" pitchFamily="18" charset="0"/>
                <a:cs typeface="Times New Roman" panose="02020603050405020304" pitchFamily="18" charset="0"/>
              </a:rPr>
              <a:t>» для принятия мер по устранению выявленных бюджетных и иных нарушений и недостатков, привлечению к ответственности должностных лиц, виновных в допущенных нарушениях, а также мер по пресечению и предупреждению нарушений. </a:t>
            </a:r>
          </a:p>
          <a:p>
            <a:pPr lvl="0" indent="450000" algn="just"/>
            <a:r>
              <a:rPr lang="ru-RU" sz="1750" dirty="0">
                <a:latin typeface="Times New Roman" panose="02020603050405020304" pitchFamily="18" charset="0"/>
                <a:cs typeface="Times New Roman" panose="02020603050405020304" pitchFamily="18" charset="0"/>
              </a:rPr>
              <a:t>4. Направить представление в МКУ «ЦУКС» для принятия мер по устранению выявленных нарушений и недостатков, привлечению к ответственности должностных лиц, виновных в допущенных нарушениях, а также мер по пресечению и предупреждению нарушений. </a:t>
            </a:r>
          </a:p>
          <a:p>
            <a:pPr lvl="0" indent="450000" algn="just"/>
            <a:r>
              <a:rPr lang="ru-RU" sz="1750" dirty="0">
                <a:latin typeface="Times New Roman" panose="02020603050405020304" pitchFamily="18" charset="0"/>
                <a:cs typeface="Times New Roman" panose="02020603050405020304" pitchFamily="18" charset="0"/>
              </a:rPr>
              <a:t>5. Направить информационное письмо Главе Петропавловск-Камчатского городского округа о результатах проведенного контрольного мероприятия.</a:t>
            </a:r>
          </a:p>
          <a:p>
            <a:pPr lvl="0" indent="450000" algn="just"/>
            <a:r>
              <a:rPr lang="ru-RU" sz="1750" dirty="0">
                <a:latin typeface="Times New Roman" panose="02020603050405020304" pitchFamily="18" charset="0"/>
                <a:cs typeface="Times New Roman" panose="02020603050405020304" pitchFamily="18" charset="0"/>
              </a:rPr>
              <a:t>6. Направить информационное письмо Руководителю Управления архитектуры и градостроительства администрации Петропавловск-Камчатского городского округа о результатах проведенного контрольного мероприятия в МКУ «</a:t>
            </a:r>
            <a:r>
              <a:rPr lang="ru-RU" sz="1750" dirty="0" err="1">
                <a:latin typeface="Times New Roman" panose="02020603050405020304" pitchFamily="18" charset="0"/>
                <a:cs typeface="Times New Roman" panose="02020603050405020304" pitchFamily="18" charset="0"/>
              </a:rPr>
              <a:t>УКСиР</a:t>
            </a:r>
            <a:r>
              <a:rPr lang="ru-RU" sz="1750" dirty="0">
                <a:latin typeface="Times New Roman" panose="02020603050405020304" pitchFamily="18" charset="0"/>
                <a:cs typeface="Times New Roman" panose="02020603050405020304" pitchFamily="18" charset="0"/>
              </a:rPr>
              <a:t>».</a:t>
            </a:r>
          </a:p>
          <a:p>
            <a:pPr lvl="0" indent="450000" algn="just"/>
            <a:r>
              <a:rPr lang="ru-RU" sz="1750" dirty="0" smtClean="0">
                <a:latin typeface="Times New Roman" panose="02020603050405020304" pitchFamily="18" charset="0"/>
                <a:cs typeface="Times New Roman" panose="02020603050405020304" pitchFamily="18" charset="0"/>
              </a:rPr>
              <a:t>7</a:t>
            </a:r>
            <a:r>
              <a:rPr lang="ru-RU" sz="1750" dirty="0">
                <a:latin typeface="Times New Roman" panose="02020603050405020304" pitchFamily="18" charset="0"/>
                <a:cs typeface="Times New Roman" panose="02020603050405020304" pitchFamily="18" charset="0"/>
              </a:rPr>
              <a:t>. Направить информационное письмо Руководителю Управления по обеспечению безопасности жизнедеятельности населения администрации Петропавловск-Камчатского городского округа о результатах проведенного контрольного мероприятия в МКУ «ЦУКС».</a:t>
            </a:r>
          </a:p>
          <a:p>
            <a:pPr lvl="0" indent="450000" algn="just"/>
            <a:r>
              <a:rPr lang="ru-RU" sz="1750" dirty="0">
                <a:latin typeface="Times New Roman" panose="02020603050405020304" pitchFamily="18" charset="0"/>
                <a:cs typeface="Times New Roman" panose="02020603050405020304" pitchFamily="18" charset="0"/>
              </a:rPr>
              <a:t>8. Направить информационное письмо в Управление Федеральной антимонопольной службы по Камчатскому краю о наличии признаков состава административных правонарушений, предусмотренных частью 2 статьи 7.29, частью 4 статьи 7.32, частью 1 статьи 7.32.5 КоАП РФ.</a:t>
            </a:r>
          </a:p>
        </p:txBody>
      </p:sp>
      <p:sp>
        <p:nvSpPr>
          <p:cNvPr id="2" name="Номер слайда 1"/>
          <p:cNvSpPr>
            <a:spLocks noGrp="1"/>
          </p:cNvSpPr>
          <p:nvPr>
            <p:ph type="sldNum" sz="quarter" idx="12"/>
          </p:nvPr>
        </p:nvSpPr>
        <p:spPr>
          <a:xfrm>
            <a:off x="10252159" y="6240606"/>
            <a:ext cx="1706217" cy="365125"/>
          </a:xfrm>
        </p:spPr>
        <p:txBody>
          <a:bodyPr/>
          <a:lstStyle/>
          <a:p>
            <a:fld id="{6704C014-6F8E-46ED-98D3-CFCC4C6D48B9}" type="slidenum">
              <a:rPr lang="ru-RU" sz="36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21</a:t>
            </a:fld>
            <a:endParaRPr lang="ru-RU"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74777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0263475" y="6232217"/>
            <a:ext cx="1706217" cy="365125"/>
          </a:xfrm>
        </p:spPr>
        <p:txBody>
          <a:bodyPr/>
          <a:lstStyle/>
          <a:p>
            <a:fld id="{6704C014-6F8E-46ED-98D3-CFCC4C6D48B9}" type="slidenum">
              <a:rPr lang="ru-RU" sz="36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22</a:t>
            </a:fld>
            <a:endParaRPr lang="ru-RU"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Заголовок 1"/>
          <p:cNvSpPr txBox="1">
            <a:spLocks/>
          </p:cNvSpPr>
          <p:nvPr/>
        </p:nvSpPr>
        <p:spPr>
          <a:xfrm>
            <a:off x="236290" y="234892"/>
            <a:ext cx="11719420" cy="15100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indent="450000" algn="just">
              <a:lnSpc>
                <a:spcPct val="100000"/>
              </a:lnSpc>
            </a:pPr>
            <a:r>
              <a:rPr lang="ru-RU" sz="2000" b="1" dirty="0" smtClean="0">
                <a:latin typeface="Times New Roman" panose="02020603050405020304" pitchFamily="18" charset="0"/>
                <a:cs typeface="Times New Roman" panose="02020603050405020304" pitchFamily="18" charset="0"/>
              </a:rPr>
              <a:t>В </a:t>
            </a:r>
            <a:r>
              <a:rPr lang="ru-RU" sz="2000" b="1" dirty="0">
                <a:latin typeface="Times New Roman" panose="02020603050405020304" pitchFamily="18" charset="0"/>
                <a:cs typeface="Times New Roman" panose="02020603050405020304" pitchFamily="18" charset="0"/>
              </a:rPr>
              <a:t>целях принятия МКУ «</a:t>
            </a:r>
            <a:r>
              <a:rPr lang="ru-RU" sz="2000" b="1" dirty="0" err="1">
                <a:latin typeface="Times New Roman" panose="02020603050405020304" pitchFamily="18" charset="0"/>
                <a:cs typeface="Times New Roman" panose="02020603050405020304" pitchFamily="18" charset="0"/>
              </a:rPr>
              <a:t>УКСиР</a:t>
            </a:r>
            <a:r>
              <a:rPr lang="ru-RU" sz="2000" b="1" dirty="0">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и МКУ «ЦУКС» мер </a:t>
            </a:r>
            <a:r>
              <a:rPr lang="ru-RU" sz="2000" b="1" dirty="0">
                <a:latin typeface="Times New Roman" panose="02020603050405020304" pitchFamily="18" charset="0"/>
                <a:cs typeface="Times New Roman" panose="02020603050405020304" pitchFamily="18" charset="0"/>
              </a:rPr>
              <a:t>по устранению выявленных нарушений и недостатков, привлечению к ответственности должностных лиц, виновных в допущенных нарушениях, а также мер по пресечению и предупреждению </a:t>
            </a:r>
            <a:r>
              <a:rPr lang="ru-RU" sz="2000" b="1" dirty="0" smtClean="0">
                <a:latin typeface="Times New Roman" panose="02020603050405020304" pitchFamily="18" charset="0"/>
                <a:cs typeface="Times New Roman" panose="02020603050405020304" pitchFamily="18" charset="0"/>
              </a:rPr>
              <a:t>нарушений, руководителям учреждений внесены представления КСП от 21.07.2022 № 6 и № 7, согласно которых предложено следующее.</a:t>
            </a:r>
            <a:endParaRPr lang="ru-RU" sz="2000" b="1"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02702" y="1744910"/>
            <a:ext cx="11586595" cy="4585871"/>
          </a:xfrm>
          <a:prstGeom prst="rect">
            <a:avLst/>
          </a:prstGeom>
        </p:spPr>
        <p:txBody>
          <a:bodyPr wrap="square">
            <a:spAutoFit/>
          </a:bodyPr>
          <a:lstStyle/>
          <a:p>
            <a:pPr lvl="0" indent="450000" algn="just">
              <a:spcAft>
                <a:spcPts val="600"/>
              </a:spcAft>
            </a:pPr>
            <a:r>
              <a:rPr lang="ru-RU" sz="1700" b="1" dirty="0" smtClean="0">
                <a:latin typeface="Times New Roman" panose="02020603050405020304" pitchFamily="18" charset="0"/>
                <a:cs typeface="Times New Roman" panose="02020603050405020304" pitchFamily="18" charset="0"/>
              </a:rPr>
              <a:t>Руководителю </a:t>
            </a:r>
            <a:r>
              <a:rPr lang="ru-RU" sz="1700" b="1" dirty="0">
                <a:latin typeface="Times New Roman" panose="02020603050405020304" pitchFamily="18" charset="0"/>
                <a:cs typeface="Times New Roman" panose="02020603050405020304" pitchFamily="18" charset="0"/>
              </a:rPr>
              <a:t>МКУ «</a:t>
            </a:r>
            <a:r>
              <a:rPr lang="ru-RU" sz="1700" b="1" dirty="0" err="1">
                <a:latin typeface="Times New Roman" panose="02020603050405020304" pitchFamily="18" charset="0"/>
                <a:cs typeface="Times New Roman" panose="02020603050405020304" pitchFamily="18" charset="0"/>
              </a:rPr>
              <a:t>УКСиР</a:t>
            </a:r>
            <a:r>
              <a:rPr lang="ru-RU" sz="1700" b="1" dirty="0" smtClean="0">
                <a:latin typeface="Times New Roman" panose="02020603050405020304" pitchFamily="18" charset="0"/>
                <a:cs typeface="Times New Roman" panose="02020603050405020304" pitchFamily="18" charset="0"/>
              </a:rPr>
              <a:t>»:</a:t>
            </a:r>
          </a:p>
          <a:p>
            <a:pPr lvl="0" indent="450000" algn="just">
              <a:spcAft>
                <a:spcPts val="600"/>
              </a:spcAft>
              <a:buFont typeface="Wingdings" panose="05000000000000000000" pitchFamily="2" charset="2"/>
              <a:buChar char="Ø"/>
            </a:pPr>
            <a:r>
              <a:rPr lang="ru-RU" sz="1700" dirty="0" smtClean="0">
                <a:latin typeface="Times New Roman" panose="02020603050405020304" pitchFamily="18" charset="0"/>
                <a:cs typeface="Times New Roman" panose="02020603050405020304" pitchFamily="18" charset="0"/>
              </a:rPr>
              <a:t>В </a:t>
            </a:r>
            <a:r>
              <a:rPr lang="ru-RU" sz="1700" dirty="0">
                <a:latin typeface="Times New Roman" panose="02020603050405020304" pitchFamily="18" charset="0"/>
                <a:cs typeface="Times New Roman" panose="02020603050405020304" pitchFamily="18" charset="0"/>
              </a:rPr>
              <a:t>целях соблюдения требований пункта 2 части 13.1 статьи 34 Федерального закона от 05.04.2013 № 44-ФЗ, а также требований, устанавливаемых муниципальными контрактами, производить оплату по муниципальным контрактам строго в установленные муниципальными контрактами сроки.</a:t>
            </a:r>
          </a:p>
          <a:p>
            <a:pPr lvl="0" indent="450000" algn="just">
              <a:spcAft>
                <a:spcPts val="600"/>
              </a:spcAft>
              <a:buFont typeface="Wingdings" panose="05000000000000000000" pitchFamily="2" charset="2"/>
              <a:buChar char="Ø"/>
            </a:pPr>
            <a:r>
              <a:rPr lang="ru-RU" sz="1700" dirty="0" smtClean="0">
                <a:latin typeface="Times New Roman" panose="02020603050405020304" pitchFamily="18" charset="0"/>
                <a:cs typeface="Times New Roman" panose="02020603050405020304" pitchFamily="18" charset="0"/>
              </a:rPr>
              <a:t>В </a:t>
            </a:r>
            <a:r>
              <a:rPr lang="ru-RU" sz="1700" dirty="0">
                <a:latin typeface="Times New Roman" panose="02020603050405020304" pitchFamily="18" charset="0"/>
                <a:cs typeface="Times New Roman" panose="02020603050405020304" pitchFamily="18" charset="0"/>
              </a:rPr>
              <a:t>случае необходимости внесения изменений в заключенные муниципальные контракты строго руководствоваться требованиями статьи 95 Федерального закона от 05.04.2013 № 44-ФЗ, а также требованиями, устанавливаемыми муниципальными контрактами.</a:t>
            </a:r>
          </a:p>
          <a:p>
            <a:pPr lvl="0" indent="450000" algn="just">
              <a:spcAft>
                <a:spcPts val="600"/>
              </a:spcAft>
              <a:buFont typeface="Wingdings" panose="05000000000000000000" pitchFamily="2" charset="2"/>
              <a:buChar char="Ø"/>
            </a:pPr>
            <a:r>
              <a:rPr lang="ru-RU" sz="1700" dirty="0" smtClean="0">
                <a:latin typeface="Times New Roman" panose="02020603050405020304" pitchFamily="18" charset="0"/>
                <a:cs typeface="Times New Roman" panose="02020603050405020304" pitchFamily="18" charset="0"/>
              </a:rPr>
              <a:t>В </a:t>
            </a:r>
            <a:r>
              <a:rPr lang="ru-RU" sz="1700" dirty="0">
                <a:latin typeface="Times New Roman" panose="02020603050405020304" pitchFamily="18" charset="0"/>
                <a:cs typeface="Times New Roman" panose="02020603050405020304" pitchFamily="18" charset="0"/>
              </a:rPr>
              <a:t>целях недопущения нарушения требований пункта 4 статьи 16 Федерального закона от 26.07.2006 № 135-ФЗ и части 2 статьи 8 Федерального закона от 05.04.2013 № 44-ФЗ, исключить из практики осуществление согласованных действий, если такие соглашения или такое осуществление согласованных действий приводят или могут привести к недопущению, ограничению, устранению конкуренции, в частности к ограничению доступа на товарный рынок, выхода из товарного рынка или устранению с него хозяйствующих субъектов путем искусственного дробления сделок. </a:t>
            </a:r>
          </a:p>
          <a:p>
            <a:pPr lvl="0" indent="450000" algn="just">
              <a:spcAft>
                <a:spcPts val="600"/>
              </a:spcAft>
              <a:buFont typeface="Wingdings" panose="05000000000000000000" pitchFamily="2" charset="2"/>
              <a:buChar char="Ø"/>
            </a:pPr>
            <a:r>
              <a:rPr lang="ru-RU" sz="1700" dirty="0" smtClean="0">
                <a:latin typeface="Times New Roman" panose="02020603050405020304" pitchFamily="18" charset="0"/>
                <a:cs typeface="Times New Roman" panose="02020603050405020304" pitchFamily="18" charset="0"/>
              </a:rPr>
              <a:t>В </a:t>
            </a:r>
            <a:r>
              <a:rPr lang="ru-RU" sz="1700" dirty="0">
                <a:latin typeface="Times New Roman" panose="02020603050405020304" pitchFamily="18" charset="0"/>
                <a:cs typeface="Times New Roman" panose="02020603050405020304" pitchFamily="18" charset="0"/>
              </a:rPr>
              <a:t>целях недопущения нарушений требований статьи 9 Федерального закона от 06.12.2011 № 402-ФЗ усилить контроль за корректностью составления и подписания первичных бухгалтерских документов, являющихся основанием для проведения оплаты за товары, работы, услуги. Строго руководствоваться требованиями Федерального закона от 06.12.2011 № 402-ФЗ, Приказа Минфина России от 31.12.2016 № 256н и Приказа Минфина России от 15.04.2021 № 61н</a:t>
            </a:r>
            <a:r>
              <a:rPr lang="ru-RU" sz="1700" dirty="0" smtClean="0">
                <a:latin typeface="Times New Roman" panose="02020603050405020304" pitchFamily="18" charset="0"/>
                <a:cs typeface="Times New Roman" panose="02020603050405020304" pitchFamily="18" charset="0"/>
              </a:rPr>
              <a:t>.</a:t>
            </a:r>
            <a:endParaRPr lang="ru-RU"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87057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6503" y="235115"/>
            <a:ext cx="11736198" cy="6647974"/>
          </a:xfrm>
          <a:prstGeom prst="rect">
            <a:avLst/>
          </a:prstGeom>
        </p:spPr>
        <p:txBody>
          <a:bodyPr wrap="square">
            <a:spAutoFit/>
          </a:bodyPr>
          <a:lstStyle/>
          <a:p>
            <a:pPr lvl="0" indent="450000" algn="just">
              <a:spcAft>
                <a:spcPts val="600"/>
              </a:spcAft>
              <a:buFont typeface="Wingdings" panose="05000000000000000000" pitchFamily="2" charset="2"/>
              <a:buChar char="Ø"/>
            </a:pPr>
            <a:r>
              <a:rPr lang="ru-RU" sz="1650" dirty="0" smtClean="0">
                <a:latin typeface="Times New Roman" panose="02020603050405020304" pitchFamily="18" charset="0"/>
                <a:cs typeface="Times New Roman" panose="02020603050405020304" pitchFamily="18" charset="0"/>
              </a:rPr>
              <a:t>В </a:t>
            </a:r>
            <a:r>
              <a:rPr lang="ru-RU" sz="1650" dirty="0">
                <a:latin typeface="Times New Roman" panose="02020603050405020304" pitchFamily="18" charset="0"/>
                <a:cs typeface="Times New Roman" panose="02020603050405020304" pitchFamily="18" charset="0"/>
              </a:rPr>
              <a:t>целях недопущения неэффективного использования бюджетных средств городского округа планирование деятельности Учреждения, осуществлять в соответствии со статьями 158, 162 БК РФ и статьей 16 Федерального закона от 05.04.2013 № 44-ФЗ.</a:t>
            </a:r>
          </a:p>
          <a:p>
            <a:pPr lvl="0" indent="450000" algn="just">
              <a:spcAft>
                <a:spcPts val="600"/>
              </a:spcAft>
              <a:buFont typeface="Wingdings" panose="05000000000000000000" pitchFamily="2" charset="2"/>
              <a:buChar char="Ø"/>
            </a:pPr>
            <a:r>
              <a:rPr lang="ru-RU" sz="1650" dirty="0" smtClean="0">
                <a:latin typeface="Times New Roman" panose="02020603050405020304" pitchFamily="18" charset="0"/>
                <a:cs typeface="Times New Roman" panose="02020603050405020304" pitchFamily="18" charset="0"/>
              </a:rPr>
              <a:t>При </a:t>
            </a:r>
            <a:r>
              <a:rPr lang="ru-RU" sz="1650" dirty="0">
                <a:latin typeface="Times New Roman" panose="02020603050405020304" pitchFamily="18" charset="0"/>
                <a:cs typeface="Times New Roman" panose="02020603050405020304" pitchFamily="18" charset="0"/>
              </a:rPr>
              <a:t>проведении закупок для обеспечения муниципальных нужд городского округа и расчете начальной (максимальной) цены контракта не допускать завышения стоимости товаров, работ, услуг и строго руководствоваться требованиями статьи 6 и 22 Федерального закона от 05.04.2013 № 44-ФЗ в части корректного определения и обоснования начальной (максимальной) цены контракта в зависимости от типа предоставляемых Поставщиками товаров, работ, услуг.</a:t>
            </a:r>
          </a:p>
          <a:p>
            <a:pPr lvl="0" indent="450000" algn="just">
              <a:spcAft>
                <a:spcPts val="600"/>
              </a:spcAft>
              <a:buFont typeface="Wingdings" panose="05000000000000000000" pitchFamily="2" charset="2"/>
              <a:buChar char="Ø"/>
            </a:pPr>
            <a:r>
              <a:rPr lang="ru-RU" sz="1650" dirty="0" smtClean="0">
                <a:latin typeface="Times New Roman" panose="02020603050405020304" pitchFamily="18" charset="0"/>
                <a:cs typeface="Times New Roman" panose="02020603050405020304" pitchFamily="18" charset="0"/>
              </a:rPr>
              <a:t>При </a:t>
            </a:r>
            <a:r>
              <a:rPr lang="ru-RU" sz="1650" dirty="0">
                <a:latin typeface="Times New Roman" panose="02020603050405020304" pitchFamily="18" charset="0"/>
                <a:cs typeface="Times New Roman" panose="02020603050405020304" pitchFamily="18" charset="0"/>
              </a:rPr>
              <a:t>проведении закупки работ по выполнению текущего ремонта, а также при расчете начальной (максимальной) цены контракта строго руководствоваться требованиями Приказа Минстроя России от 23.12.2019 № 841/</a:t>
            </a:r>
            <a:r>
              <a:rPr lang="ru-RU" sz="1650" dirty="0" err="1">
                <a:latin typeface="Times New Roman" panose="02020603050405020304" pitchFamily="18" charset="0"/>
                <a:cs typeface="Times New Roman" panose="02020603050405020304" pitchFamily="18" charset="0"/>
              </a:rPr>
              <a:t>пр</a:t>
            </a:r>
            <a:r>
              <a:rPr lang="ru-RU" sz="1650" dirty="0">
                <a:latin typeface="Times New Roman" panose="02020603050405020304" pitchFamily="18" charset="0"/>
                <a:cs typeface="Times New Roman" panose="02020603050405020304" pitchFamily="18" charset="0"/>
              </a:rPr>
              <a:t> .</a:t>
            </a:r>
          </a:p>
          <a:p>
            <a:pPr lvl="0" indent="450000" algn="just">
              <a:spcAft>
                <a:spcPts val="600"/>
              </a:spcAft>
              <a:buFont typeface="Wingdings" panose="05000000000000000000" pitchFamily="2" charset="2"/>
              <a:buChar char="Ø"/>
            </a:pPr>
            <a:r>
              <a:rPr lang="ru-RU" sz="1650" dirty="0" smtClean="0">
                <a:latin typeface="Times New Roman" panose="02020603050405020304" pitchFamily="18" charset="0"/>
                <a:cs typeface="Times New Roman" panose="02020603050405020304" pitchFamily="18" charset="0"/>
              </a:rPr>
              <a:t>При </a:t>
            </a:r>
            <a:r>
              <a:rPr lang="ru-RU" sz="1650" dirty="0">
                <a:latin typeface="Times New Roman" panose="02020603050405020304" pitchFamily="18" charset="0"/>
                <a:cs typeface="Times New Roman" panose="02020603050405020304" pitchFamily="18" charset="0"/>
              </a:rPr>
              <a:t>осуществлении контроля за ходом выполнения подрядных работ, согласно требований, устанавливаемых муниципальными контрактами, запрашивать у Подрядчиков сертификаты на используемые им материалы и оборудование и передавать данные сертификаты на ответственное хранение совместно с документацией по исполнению муниципальных контрактов.</a:t>
            </a:r>
          </a:p>
          <a:p>
            <a:pPr lvl="0" indent="450000" algn="just">
              <a:spcAft>
                <a:spcPts val="600"/>
              </a:spcAft>
              <a:buFont typeface="Wingdings" panose="05000000000000000000" pitchFamily="2" charset="2"/>
              <a:buChar char="Ø"/>
            </a:pPr>
            <a:r>
              <a:rPr lang="ru-RU" sz="1650" dirty="0" smtClean="0">
                <a:latin typeface="Times New Roman" panose="02020603050405020304" pitchFamily="18" charset="0"/>
                <a:cs typeface="Times New Roman" panose="02020603050405020304" pitchFamily="18" charset="0"/>
              </a:rPr>
              <a:t>В </a:t>
            </a:r>
            <a:r>
              <a:rPr lang="ru-RU" sz="1650" dirty="0">
                <a:latin typeface="Times New Roman" panose="02020603050405020304" pitchFamily="18" charset="0"/>
                <a:cs typeface="Times New Roman" panose="02020603050405020304" pitchFamily="18" charset="0"/>
              </a:rPr>
              <a:t>целях полноты и достоверности достижения целевых показателей (индикаторов), установленных муниципальными программами городского округа, совместно с главным распорядителем (распорядителем) бюджетных средств предусматривать количественные целевые показатели (индикаторы) в соответствии с требованиями Порядка разработки и реализации муниципальных программ, установленного Постановлением администрации городского округа от 12.08.2021 № 1765.</a:t>
            </a:r>
          </a:p>
          <a:p>
            <a:pPr lvl="0" indent="450000" algn="just">
              <a:spcAft>
                <a:spcPts val="600"/>
              </a:spcAft>
              <a:buFont typeface="Wingdings" panose="05000000000000000000" pitchFamily="2" charset="2"/>
              <a:buChar char="Ø"/>
            </a:pPr>
            <a:r>
              <a:rPr lang="ru-RU" sz="1650" dirty="0" smtClean="0">
                <a:latin typeface="Times New Roman" panose="02020603050405020304" pitchFamily="18" charset="0"/>
                <a:cs typeface="Times New Roman" panose="02020603050405020304" pitchFamily="18" charset="0"/>
              </a:rPr>
              <a:t>В </a:t>
            </a:r>
            <a:r>
              <a:rPr lang="ru-RU" sz="1650" dirty="0">
                <a:latin typeface="Times New Roman" panose="02020603050405020304" pitchFamily="18" charset="0"/>
                <a:cs typeface="Times New Roman" panose="02020603050405020304" pitchFamily="18" charset="0"/>
              </a:rPr>
              <a:t>целях недопущения нарушения требований части 6 статьи 34 Федерального закона от 05.04.2013 № 44-ФЗ, а также требований, устанавливаемых муниципальными контрактами, усилить контроль за исполнением Подрядчиками условий контракта и в случае их неисполнения, в соответствии с требованиями Федерального закона от 05.04.2013 № 44-ФЗ, выставлять Подрядчикам претензию (требование об уплате неустоек (штрафов, пеней)).</a:t>
            </a:r>
          </a:p>
          <a:p>
            <a:pPr lvl="0" indent="450000" algn="just">
              <a:spcAft>
                <a:spcPts val="600"/>
              </a:spcAft>
              <a:buFont typeface="Wingdings" panose="05000000000000000000" pitchFamily="2" charset="2"/>
              <a:buChar char="Ø"/>
            </a:pPr>
            <a:r>
              <a:rPr lang="ru-RU" sz="1650" dirty="0" smtClean="0">
                <a:latin typeface="Times New Roman" panose="02020603050405020304" pitchFamily="18" charset="0"/>
                <a:cs typeface="Times New Roman" panose="02020603050405020304" pitchFamily="18" charset="0"/>
              </a:rPr>
              <a:t>Рассмотреть </a:t>
            </a:r>
            <a:r>
              <a:rPr lang="ru-RU" sz="1650" dirty="0">
                <a:latin typeface="Times New Roman" panose="02020603050405020304" pitchFamily="18" charset="0"/>
                <a:cs typeface="Times New Roman" panose="02020603050405020304" pitchFamily="18" charset="0"/>
              </a:rPr>
              <a:t>вопрос по привлечению к дисциплинарной ответственности должностных лиц, виновных в допущенных нарушениях.</a:t>
            </a:r>
          </a:p>
        </p:txBody>
      </p:sp>
      <p:sp>
        <p:nvSpPr>
          <p:cNvPr id="2" name="Номер слайда 1"/>
          <p:cNvSpPr>
            <a:spLocks noGrp="1"/>
          </p:cNvSpPr>
          <p:nvPr>
            <p:ph type="sldNum" sz="quarter" idx="12"/>
          </p:nvPr>
        </p:nvSpPr>
        <p:spPr>
          <a:xfrm>
            <a:off x="10256484" y="6257384"/>
            <a:ext cx="1706217" cy="365125"/>
          </a:xfrm>
        </p:spPr>
        <p:txBody>
          <a:bodyPr/>
          <a:lstStyle/>
          <a:p>
            <a:fld id="{6704C014-6F8E-46ED-98D3-CFCC4C6D48B9}" type="slidenum">
              <a:rPr lang="ru-RU" sz="36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23</a:t>
            </a:fld>
            <a:endParaRPr lang="ru-RU"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27205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66320" y="166569"/>
            <a:ext cx="11459361" cy="6524863"/>
          </a:xfrm>
          <a:prstGeom prst="rect">
            <a:avLst/>
          </a:prstGeom>
        </p:spPr>
        <p:txBody>
          <a:bodyPr wrap="square">
            <a:spAutoFit/>
          </a:bodyPr>
          <a:lstStyle/>
          <a:p>
            <a:pPr lvl="0" indent="450000" algn="just"/>
            <a:r>
              <a:rPr lang="ru-RU" sz="1900" b="1" dirty="0" smtClean="0">
                <a:latin typeface="Times New Roman" panose="02020603050405020304" pitchFamily="18" charset="0"/>
                <a:cs typeface="Times New Roman" panose="02020603050405020304" pitchFamily="18" charset="0"/>
              </a:rPr>
              <a:t>Руководителю МКУ «ЦУКС»:</a:t>
            </a:r>
          </a:p>
          <a:p>
            <a:pPr lvl="0" indent="450000" algn="just">
              <a:buFont typeface="Wingdings" panose="05000000000000000000" pitchFamily="2" charset="2"/>
              <a:buChar char="Ø"/>
            </a:pPr>
            <a:r>
              <a:rPr lang="ru-RU" sz="1900" dirty="0" smtClean="0">
                <a:latin typeface="Times New Roman" panose="02020603050405020304" pitchFamily="18" charset="0"/>
                <a:cs typeface="Times New Roman" panose="02020603050405020304" pitchFamily="18" charset="0"/>
              </a:rPr>
              <a:t>Должностную инструкцию ведущего юрисконсульта (контрактного управляющего) привести в соответствие с частью 4 статьи 38 Закона № 44-ФЗ и Положением о контрактном управляющем, так в должностной инструкции: </a:t>
            </a:r>
          </a:p>
          <a:p>
            <a:pPr marL="285750" lvl="0" indent="450000" algn="just">
              <a:buFont typeface="Wingdings" panose="05000000000000000000" pitchFamily="2" charset="2"/>
              <a:buChar char="v"/>
            </a:pPr>
            <a:r>
              <a:rPr lang="ru-RU" sz="1900" dirty="0" smtClean="0">
                <a:latin typeface="Times New Roman" panose="02020603050405020304" pitchFamily="18" charset="0"/>
                <a:cs typeface="Times New Roman" panose="02020603050405020304" pitchFamily="18" charset="0"/>
              </a:rPr>
              <a:t>в </a:t>
            </a:r>
            <a:r>
              <a:rPr lang="ru-RU" sz="1900" dirty="0">
                <a:latin typeface="Times New Roman" panose="02020603050405020304" pitchFamily="18" charset="0"/>
                <a:cs typeface="Times New Roman" panose="02020603050405020304" pitchFamily="18" charset="0"/>
              </a:rPr>
              <a:t>пункте 2.1 убрать абзац: «разрабатывать план закупок, осуществлять подготовку изменений для внесения в план закупок, размещать в единой информационной системе план закупок и внесенные в него изменения»;</a:t>
            </a:r>
          </a:p>
          <a:p>
            <a:pPr marL="285750" lvl="0" indent="450000" algn="just">
              <a:buFont typeface="Wingdings" panose="05000000000000000000" pitchFamily="2" charset="2"/>
              <a:buChar char="v"/>
            </a:pPr>
            <a:r>
              <a:rPr lang="ru-RU" sz="1900" dirty="0" smtClean="0">
                <a:latin typeface="Times New Roman" panose="02020603050405020304" pitchFamily="18" charset="0"/>
                <a:cs typeface="Times New Roman" panose="02020603050405020304" pitchFamily="18" charset="0"/>
              </a:rPr>
              <a:t>в </a:t>
            </a:r>
            <a:r>
              <a:rPr lang="ru-RU" sz="1900" dirty="0">
                <a:latin typeface="Times New Roman" panose="02020603050405020304" pitchFamily="18" charset="0"/>
                <a:cs typeface="Times New Roman" panose="02020603050405020304" pitchFamily="18" charset="0"/>
              </a:rPr>
              <a:t>пункте 2.1 заменить абзац: «осуществлять подготовку, утверждение и размещение в единой информационной системе извещений об осуществлении закупок и направление приглашений принять участие в определении поставщиков (подрядчиков, исполнителей), документации о закупках, проектов контрактов и иных документов в сфере закупок» на «осуществлять подготовку и размещение в единой информационной системе извещений об осуществлении закупок, документации о закупках (в случае, если Федеральным законом № 44-ФЗ предусмотрена документация о закупке) и проектов контрактов, подготовку и направление приглашений»;  </a:t>
            </a:r>
          </a:p>
          <a:p>
            <a:pPr marL="285750" lvl="0" indent="450000" algn="just">
              <a:buFont typeface="Wingdings" panose="05000000000000000000" pitchFamily="2" charset="2"/>
              <a:buChar char="v"/>
            </a:pPr>
            <a:r>
              <a:rPr lang="ru-RU" sz="1900" dirty="0" smtClean="0">
                <a:latin typeface="Times New Roman" panose="02020603050405020304" pitchFamily="18" charset="0"/>
                <a:cs typeface="Times New Roman" panose="02020603050405020304" pitchFamily="18" charset="0"/>
              </a:rPr>
              <a:t>в </a:t>
            </a:r>
            <a:r>
              <a:rPr lang="ru-RU" sz="1900" dirty="0">
                <a:latin typeface="Times New Roman" panose="02020603050405020304" pitchFamily="18" charset="0"/>
                <a:cs typeface="Times New Roman" panose="02020603050405020304" pitchFamily="18" charset="0"/>
              </a:rPr>
              <a:t>пункт 2.1 добавить абзац: «при централизации закупок в соответствии со статьей 26 Закона № 44-ФЗ контрактный управляющий осуществляет функции и полномочия, предусмотренные Положением о контрактном управляющем и не переданные соответствующему уполномоченному органу, уполномоченному учреждению, которые осуществляют полномочия на определение поставщиков (подрядчиков, исполнителей)».</a:t>
            </a:r>
          </a:p>
          <a:p>
            <a:pPr lvl="0" indent="450000" algn="just">
              <a:buFont typeface="Wingdings" panose="05000000000000000000" pitchFamily="2" charset="2"/>
              <a:buChar char="Ø"/>
            </a:pPr>
            <a:r>
              <a:rPr lang="ru-RU" sz="1900" dirty="0" smtClean="0">
                <a:latin typeface="Times New Roman" panose="02020603050405020304" pitchFamily="18" charset="0"/>
                <a:cs typeface="Times New Roman" panose="02020603050405020304" pitchFamily="18" charset="0"/>
              </a:rPr>
              <a:t>По </a:t>
            </a:r>
            <a:r>
              <a:rPr lang="ru-RU" sz="1900" dirty="0">
                <a:latin typeface="Times New Roman" panose="02020603050405020304" pitchFamily="18" charset="0"/>
                <a:cs typeface="Times New Roman" panose="02020603050405020304" pitchFamily="18" charset="0"/>
              </a:rPr>
              <a:t>Контракту № 19/22 выставить обществу с ограниченной ответственностью «</a:t>
            </a:r>
            <a:r>
              <a:rPr lang="ru-RU" sz="1900" dirty="0" err="1">
                <a:latin typeface="Times New Roman" panose="02020603050405020304" pitchFamily="18" charset="0"/>
                <a:cs typeface="Times New Roman" panose="02020603050405020304" pitchFamily="18" charset="0"/>
              </a:rPr>
              <a:t>Управдомус</a:t>
            </a:r>
            <a:r>
              <a:rPr lang="ru-RU" sz="1900" dirty="0">
                <a:latin typeface="Times New Roman" panose="02020603050405020304" pitchFamily="18" charset="0"/>
                <a:cs typeface="Times New Roman" panose="02020603050405020304" pitchFamily="18" charset="0"/>
              </a:rPr>
              <a:t>» требование об уплате неустойки (штрафов, пеней) за нарушение срока предоставления документов о выполнении работ по Контракту № 19/22 на 7 календарных дней</a:t>
            </a:r>
            <a:r>
              <a:rPr lang="ru-RU" sz="1900" dirty="0" smtClean="0">
                <a:latin typeface="Times New Roman" panose="02020603050405020304" pitchFamily="18" charset="0"/>
                <a:cs typeface="Times New Roman" panose="02020603050405020304" pitchFamily="18" charset="0"/>
              </a:rPr>
              <a:t>.</a:t>
            </a:r>
            <a:endParaRPr lang="ru-RU" sz="1900"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a:xfrm>
            <a:off x="10256484" y="6257384"/>
            <a:ext cx="1706217" cy="365125"/>
          </a:xfrm>
        </p:spPr>
        <p:txBody>
          <a:bodyPr/>
          <a:lstStyle/>
          <a:p>
            <a:fld id="{6704C014-6F8E-46ED-98D3-CFCC4C6D48B9}" type="slidenum">
              <a:rPr lang="ru-RU" sz="36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24</a:t>
            </a:fld>
            <a:endParaRPr lang="ru-RU"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40899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66320" y="1382286"/>
            <a:ext cx="11459361" cy="4093428"/>
          </a:xfrm>
          <a:prstGeom prst="rect">
            <a:avLst/>
          </a:prstGeom>
        </p:spPr>
        <p:txBody>
          <a:bodyPr wrap="square">
            <a:spAutoFit/>
          </a:bodyPr>
          <a:lstStyle/>
          <a:p>
            <a:pPr lvl="0" indent="450000" algn="just">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Строго соблюдать требования Закона № 44-ФЗ, в части своевременной оплаты, по заключенным контрактам (договорам).</a:t>
            </a:r>
          </a:p>
          <a:p>
            <a:pPr lvl="0" indent="450000" algn="just">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Усилить работу по планированию объемов работ на этапе подготовке к заключению муниципальных контрактах (договорах) и приемке выполненных работ в рамках заключенных муниципальных контрактах (договорах).</a:t>
            </a:r>
          </a:p>
          <a:p>
            <a:pPr lvl="0" indent="450000" algn="just">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В целях недопущения нарушений требований статьи 9 Федерального закона от 06.12.2011 № 402-ФЗ усилить контроль за корректностью составления и подписания первичных бухгалтерских документов, являющихся основанием для проведения оплаты за товары, работы, услуги. Строго руководствоваться требованиями Федерального закона от 06.12.2011 № 402-ФЗ.</a:t>
            </a:r>
          </a:p>
          <a:p>
            <a:pPr lvl="0" indent="450000" algn="just">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Осуществлять контроль за выполнением целевых показателей (индикаторов) муниципальной программы.</a:t>
            </a:r>
          </a:p>
          <a:p>
            <a:pPr lvl="0" indent="450000" algn="just">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Рассмотреть вопрос по привлечению к дисциплинарной и (или) материальной ответственности должностных лиц, виновных в допущенных нарушениях.</a:t>
            </a:r>
            <a:endParaRPr lang="ru-RU" sz="2000"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a:xfrm>
            <a:off x="10256484" y="6257384"/>
            <a:ext cx="1706217" cy="365125"/>
          </a:xfrm>
        </p:spPr>
        <p:txBody>
          <a:bodyPr/>
          <a:lstStyle/>
          <a:p>
            <a:fld id="{6704C014-6F8E-46ED-98D3-CFCC4C6D48B9}" type="slidenum">
              <a:rPr lang="ru-RU" sz="36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25</a:t>
            </a:fld>
            <a:endParaRPr lang="ru-RU"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82221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10327820" y="6198661"/>
            <a:ext cx="1706217" cy="365125"/>
          </a:xfrm>
        </p:spPr>
        <p:txBody>
          <a:bodyPr/>
          <a:lstStyle/>
          <a:p>
            <a:fld id="{6704C014-6F8E-46ED-98D3-CFCC4C6D48B9}" type="slidenum">
              <a:rPr lang="ru-RU" sz="36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26</a:t>
            </a:fld>
            <a:endParaRPr lang="ru-RU"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5416242" y="1181726"/>
            <a:ext cx="1359517" cy="1306777"/>
          </a:xfrm>
          <a:prstGeom prst="ellipse">
            <a:avLst/>
          </a:prstGeom>
          <a:ln w="63500" cap="rnd">
            <a:solidFill>
              <a:schemeClr val="accent1"/>
            </a:solidFill>
          </a:ln>
          <a:effectLst/>
          <a:scene3d>
            <a:camera prst="orthographicFront"/>
            <a:lightRig rig="contrasting" dir="t">
              <a:rot lat="0" lon="0" rev="3000000"/>
            </a:lightRig>
          </a:scene3d>
          <a:sp3d contourW="7620">
            <a:bevelT w="95250" h="31750"/>
            <a:contourClr>
              <a:srgbClr val="333333"/>
            </a:contourClr>
          </a:sp3d>
        </p:spPr>
      </p:pic>
      <p:sp>
        <p:nvSpPr>
          <p:cNvPr id="6" name="Прямоугольник 5"/>
          <p:cNvSpPr/>
          <p:nvPr/>
        </p:nvSpPr>
        <p:spPr>
          <a:xfrm>
            <a:off x="484472" y="2368636"/>
            <a:ext cx="11223056" cy="984885"/>
          </a:xfrm>
          <a:prstGeom prst="rect">
            <a:avLst/>
          </a:prstGeom>
        </p:spPr>
        <p:txBody>
          <a:bodyPr wrap="square">
            <a:spAutoFit/>
          </a:bodyPr>
          <a:lstStyle/>
          <a:p>
            <a:endParaRPr lang="ru-RU" dirty="0">
              <a:latin typeface="Times New Roman" panose="02020603050405020304" pitchFamily="18" charset="0"/>
              <a:cs typeface="Times New Roman" panose="02020603050405020304" pitchFamily="18" charset="0"/>
            </a:endParaRPr>
          </a:p>
          <a:p>
            <a:pPr algn="ctr"/>
            <a:r>
              <a:rPr lang="ru-RU" sz="2000" b="1" dirty="0" smtClean="0">
                <a:solidFill>
                  <a:schemeClr val="bg1"/>
                </a:solidFill>
                <a:latin typeface="Times New Roman" panose="02020603050405020304" pitchFamily="18" charset="0"/>
                <a:cs typeface="Times New Roman" panose="02020603050405020304" pitchFamily="18" charset="0"/>
              </a:rPr>
              <a:t>Контрольно-счетная палата </a:t>
            </a:r>
          </a:p>
          <a:p>
            <a:pPr algn="ctr"/>
            <a:r>
              <a:rPr lang="ru-RU" sz="2000" b="1" dirty="0" smtClean="0">
                <a:solidFill>
                  <a:schemeClr val="bg1"/>
                </a:solidFill>
                <a:latin typeface="Times New Roman" panose="02020603050405020304" pitchFamily="18" charset="0"/>
                <a:cs typeface="Times New Roman" panose="02020603050405020304" pitchFamily="18" charset="0"/>
              </a:rPr>
              <a:t>Петропавловск-Камчатского </a:t>
            </a:r>
            <a:r>
              <a:rPr lang="ru-RU" sz="2000" b="1" dirty="0">
                <a:solidFill>
                  <a:schemeClr val="bg1"/>
                </a:solidFill>
                <a:latin typeface="Times New Roman" panose="02020603050405020304" pitchFamily="18" charset="0"/>
                <a:cs typeface="Times New Roman" panose="02020603050405020304" pitchFamily="18" charset="0"/>
              </a:rPr>
              <a:t>городского округа</a:t>
            </a:r>
          </a:p>
        </p:txBody>
      </p:sp>
      <p:sp>
        <p:nvSpPr>
          <p:cNvPr id="7" name="Заголовок 1"/>
          <p:cNvSpPr>
            <a:spLocks noGrp="1"/>
          </p:cNvSpPr>
          <p:nvPr>
            <p:ph type="ctrTitle"/>
          </p:nvPr>
        </p:nvSpPr>
        <p:spPr>
          <a:xfrm>
            <a:off x="236290" y="3163315"/>
            <a:ext cx="11719420" cy="1518406"/>
          </a:xfrm>
        </p:spPr>
        <p:txBody>
          <a:bodyPr>
            <a:normAutofit/>
          </a:bodyPr>
          <a:lstStyle/>
          <a:p>
            <a:pPr algn="ctr"/>
            <a:r>
              <a:rPr lang="ru-RU" sz="5400" b="1" dirty="0" smtClean="0">
                <a:latin typeface="Times New Roman" panose="02020603050405020304" pitchFamily="18" charset="0"/>
                <a:cs typeface="Times New Roman" panose="02020603050405020304" pitchFamily="18" charset="0"/>
              </a:rPr>
              <a:t>СПАСИБО ЗА ВНИМАНИЕ!</a:t>
            </a:r>
            <a:endParaRPr lang="ru-RU"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378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0234098" y="6233661"/>
            <a:ext cx="1706217" cy="365125"/>
          </a:xfrm>
        </p:spPr>
        <p:txBody>
          <a:bodyPr/>
          <a:lstStyle/>
          <a:p>
            <a:fld id="{6704C014-6F8E-46ED-98D3-CFCC4C6D48B9}" type="slidenum">
              <a:rPr lang="ru-RU" sz="3600" b="1"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fld>
            <a:endParaRPr lang="ru-RU" sz="3600" b="1">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Объект 2"/>
          <p:cNvSpPr txBox="1">
            <a:spLocks/>
          </p:cNvSpPr>
          <p:nvPr/>
        </p:nvSpPr>
        <p:spPr>
          <a:xfrm>
            <a:off x="425042" y="259637"/>
            <a:ext cx="11341916" cy="6338727"/>
          </a:xfrm>
          <a:prstGeom prst="rect">
            <a:avLst/>
          </a:prstGeom>
        </p:spPr>
        <p:txBody>
          <a:bodyPr>
            <a:normAutofit fontScale="70000" lnSpcReduction="20000"/>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just">
              <a:buFont typeface="Corbel" pitchFamily="34" charset="0"/>
              <a:buNone/>
            </a:pPr>
            <a:r>
              <a:rPr lang="ru-RU" sz="2300" b="1" u="sng" dirty="0" smtClean="0">
                <a:latin typeface="Times New Roman" panose="02020603050405020304" pitchFamily="18" charset="0"/>
                <a:cs typeface="Times New Roman" panose="02020603050405020304" pitchFamily="18" charset="0"/>
              </a:rPr>
              <a:t>4. Проверяемый период:</a:t>
            </a:r>
            <a:r>
              <a:rPr lang="ru-RU" sz="2300" b="1" dirty="0" smtClean="0">
                <a:latin typeface="Times New Roman" panose="02020603050405020304" pitchFamily="18" charset="0"/>
                <a:cs typeface="Times New Roman" panose="02020603050405020304" pitchFamily="18" charset="0"/>
              </a:rPr>
              <a:t> </a:t>
            </a:r>
            <a:r>
              <a:rPr lang="ru-RU" sz="2300" dirty="0" smtClean="0">
                <a:solidFill>
                  <a:schemeClr val="tx1"/>
                </a:solidFill>
                <a:latin typeface="Times New Roman" panose="02020603050405020304" pitchFamily="18" charset="0"/>
                <a:cs typeface="Times New Roman" panose="02020603050405020304" pitchFamily="18" charset="0"/>
              </a:rPr>
              <a:t>2022 год (иные периоды).</a:t>
            </a:r>
          </a:p>
          <a:p>
            <a:pPr marL="45720" indent="0" algn="just">
              <a:buFont typeface="Corbel" pitchFamily="34" charset="0"/>
              <a:buNone/>
            </a:pPr>
            <a:r>
              <a:rPr lang="ru-RU" sz="2300" b="1" u="sng" dirty="0" smtClean="0">
                <a:latin typeface="Times New Roman" panose="02020603050405020304" pitchFamily="18" charset="0"/>
                <a:cs typeface="Times New Roman" panose="02020603050405020304" pitchFamily="18" charset="0"/>
              </a:rPr>
              <a:t>5. Объекты контроля:</a:t>
            </a:r>
            <a:r>
              <a:rPr lang="ru-RU" sz="2300" dirty="0" smtClean="0">
                <a:latin typeface="Times New Roman" panose="02020603050405020304" pitchFamily="18" charset="0"/>
                <a:cs typeface="Times New Roman" panose="02020603050405020304" pitchFamily="18" charset="0"/>
              </a:rPr>
              <a:t> </a:t>
            </a:r>
          </a:p>
          <a:p>
            <a:pPr marL="45720" indent="0" algn="just">
              <a:buFont typeface="Corbel" pitchFamily="34" charset="0"/>
              <a:buNone/>
            </a:pPr>
            <a:r>
              <a:rPr lang="ru-RU" sz="2300" dirty="0" smtClean="0">
                <a:solidFill>
                  <a:schemeClr val="tx1"/>
                </a:solidFill>
                <a:latin typeface="Times New Roman" panose="02020603050405020304" pitchFamily="18" charset="0"/>
                <a:cs typeface="Times New Roman" panose="02020603050405020304" pitchFamily="18" charset="0"/>
              </a:rPr>
              <a:t>Муниципальное казенное учреждение «Управление капитального строительства и ремонта»*. Юридический адрес: 683001, Камчатский край, г. Петропавловск-Камчатский, ул. Советская, д. 22. ОГРН 1024101018017, свидетельство от 14.12.2020, ИНН 4100019027, КПП 410101001.</a:t>
            </a:r>
          </a:p>
          <a:p>
            <a:pPr marL="45720" indent="0" algn="just">
              <a:buFont typeface="Corbel" pitchFamily="34" charset="0"/>
              <a:buNone/>
            </a:pPr>
            <a:r>
              <a:rPr lang="ru-RU" sz="2300" dirty="0" smtClean="0">
                <a:solidFill>
                  <a:schemeClr val="tx1"/>
                </a:solidFill>
                <a:latin typeface="Times New Roman" panose="02020603050405020304" pitchFamily="18" charset="0"/>
                <a:cs typeface="Times New Roman" panose="02020603050405020304" pitchFamily="18" charset="0"/>
              </a:rPr>
              <a:t>Муниципальное казенное учреждение «Центр управления кризисными ситуациями города Петропавловска-Камчатского»**. Юридический адрес: 683032, Камчатский край, г. Петропавловск-Камчатский, ул. Пограничная, д. 87. ОГРН 1074101000456, свидетельство от 31.01.2007, ИНН 4101114435, КПП 410001001.</a:t>
            </a:r>
          </a:p>
          <a:p>
            <a:pPr marL="45720" indent="0" algn="just">
              <a:buFont typeface="Corbel" pitchFamily="34" charset="0"/>
              <a:buNone/>
            </a:pPr>
            <a:r>
              <a:rPr lang="ru-RU" sz="2300" b="1" u="sng" dirty="0" smtClean="0">
                <a:latin typeface="Times New Roman" panose="02020603050405020304" pitchFamily="18" charset="0"/>
                <a:cs typeface="Times New Roman" panose="02020603050405020304" pitchFamily="18" charset="0"/>
              </a:rPr>
              <a:t>6. Срок проведения контрольного мероприятия:</a:t>
            </a:r>
            <a:r>
              <a:rPr lang="ru-RU" sz="2300" dirty="0" smtClean="0">
                <a:latin typeface="Times New Roman" panose="02020603050405020304" pitchFamily="18" charset="0"/>
                <a:cs typeface="Times New Roman" panose="02020603050405020304" pitchFamily="18" charset="0"/>
              </a:rPr>
              <a:t> </a:t>
            </a:r>
            <a:r>
              <a:rPr lang="ru-RU" sz="2300" dirty="0" smtClean="0">
                <a:solidFill>
                  <a:schemeClr val="tx1"/>
                </a:solidFill>
                <a:latin typeface="Times New Roman" panose="02020603050405020304" pitchFamily="18" charset="0"/>
                <a:cs typeface="Times New Roman" panose="02020603050405020304" pitchFamily="18" charset="0"/>
              </a:rPr>
              <a:t>с 18.05.2023 по 20.06.2022.</a:t>
            </a:r>
            <a:endParaRPr lang="ru-RU" sz="3400" dirty="0" smtClean="0">
              <a:solidFill>
                <a:schemeClr val="tx1"/>
              </a:solidFill>
              <a:latin typeface="Times New Roman" panose="02020603050405020304" pitchFamily="18" charset="0"/>
              <a:cs typeface="Times New Roman" panose="02020603050405020304" pitchFamily="18" charset="0"/>
            </a:endParaRPr>
          </a:p>
          <a:p>
            <a:pPr marL="45720" indent="0" algn="just">
              <a:lnSpc>
                <a:spcPct val="120000"/>
              </a:lnSpc>
              <a:buNone/>
            </a:pPr>
            <a:r>
              <a:rPr lang="ru-RU" sz="2300" b="1" u="sng" dirty="0" smtClean="0">
                <a:latin typeface="Times New Roman" panose="02020603050405020304" pitchFamily="18" charset="0"/>
                <a:cs typeface="Times New Roman" panose="02020603050405020304" pitchFamily="18" charset="0"/>
              </a:rPr>
              <a:t>7. Наличие пояснений и/или замечаний</a:t>
            </a:r>
            <a:r>
              <a:rPr lang="ru-RU" sz="2300" b="1" dirty="0" smtClean="0">
                <a:latin typeface="Times New Roman" panose="02020603050405020304" pitchFamily="18" charset="0"/>
                <a:cs typeface="Times New Roman" panose="02020603050405020304" pitchFamily="18" charset="0"/>
              </a:rPr>
              <a:t>, </a:t>
            </a:r>
            <a:r>
              <a:rPr lang="ru-RU" sz="2300" b="1" u="sng" dirty="0" smtClean="0">
                <a:latin typeface="Times New Roman" panose="02020603050405020304" pitchFamily="18" charset="0"/>
                <a:cs typeface="Times New Roman" panose="02020603050405020304" pitchFamily="18" charset="0"/>
              </a:rPr>
              <a:t>поступивших от объектов контроля на акты о результатах проведения контрольного мероприятия:</a:t>
            </a:r>
            <a:r>
              <a:rPr lang="ru-RU" sz="2300" b="1" dirty="0" smtClean="0">
                <a:latin typeface="Times New Roman" panose="02020603050405020304" pitchFamily="18" charset="0"/>
                <a:cs typeface="Times New Roman" panose="02020603050405020304" pitchFamily="18" charset="0"/>
              </a:rPr>
              <a:t> </a:t>
            </a:r>
            <a:r>
              <a:rPr lang="ru-RU" sz="2300" dirty="0" smtClean="0">
                <a:solidFill>
                  <a:schemeClr val="tx1"/>
                </a:solidFill>
                <a:latin typeface="Times New Roman" panose="02020603050405020304" pitchFamily="18" charset="0"/>
                <a:cs typeface="Times New Roman" panose="02020603050405020304" pitchFamily="18" charset="0"/>
              </a:rPr>
              <a:t>пояснения от МКУ «</a:t>
            </a:r>
            <a:r>
              <a:rPr lang="ru-RU" sz="2300" dirty="0" err="1" smtClean="0">
                <a:solidFill>
                  <a:schemeClr val="tx1"/>
                </a:solidFill>
                <a:latin typeface="Times New Roman" panose="02020603050405020304" pitchFamily="18" charset="0"/>
                <a:cs typeface="Times New Roman" panose="02020603050405020304" pitchFamily="18" charset="0"/>
              </a:rPr>
              <a:t>УКСиР</a:t>
            </a:r>
            <a:r>
              <a:rPr lang="ru-RU" sz="2300" dirty="0" smtClean="0">
                <a:solidFill>
                  <a:schemeClr val="tx1"/>
                </a:solidFill>
                <a:latin typeface="Times New Roman" panose="02020603050405020304" pitchFamily="18" charset="0"/>
                <a:cs typeface="Times New Roman" panose="02020603050405020304" pitchFamily="18" charset="0"/>
              </a:rPr>
              <a:t>» от 29.06.2023 № </a:t>
            </a:r>
            <a:r>
              <a:rPr lang="ru-RU" sz="2300" dirty="0">
                <a:solidFill>
                  <a:schemeClr val="tx1"/>
                </a:solidFill>
                <a:latin typeface="Times New Roman" panose="02020603050405020304" pitchFamily="18" charset="0"/>
                <a:cs typeface="Times New Roman" panose="02020603050405020304" pitchFamily="18" charset="0"/>
              </a:rPr>
              <a:t>УКС-01/913/23(Заключение КСП от 03.07.2023, ИСХ. от 04.07.2023 № 01-КСП-01/427/23) .</a:t>
            </a:r>
            <a:endParaRPr lang="ru-RU" sz="3400" dirty="0" smtClean="0">
              <a:solidFill>
                <a:schemeClr val="tx1"/>
              </a:solidFill>
              <a:latin typeface="Times New Roman" panose="02020603050405020304" pitchFamily="18" charset="0"/>
              <a:cs typeface="Times New Roman" panose="02020603050405020304" pitchFamily="18" charset="0"/>
            </a:endParaRPr>
          </a:p>
          <a:p>
            <a:pPr marL="45720" indent="0" algn="just">
              <a:buFont typeface="Corbel" pitchFamily="34" charset="0"/>
              <a:buNone/>
            </a:pPr>
            <a:r>
              <a:rPr lang="ru-RU" sz="2300" b="1" u="sng" dirty="0" smtClean="0">
                <a:latin typeface="Times New Roman" panose="02020603050405020304" pitchFamily="18" charset="0"/>
                <a:cs typeface="Times New Roman" panose="02020603050405020304" pitchFamily="18" charset="0"/>
              </a:rPr>
              <a:t>8. Объем проверенных средств и/или имущества:</a:t>
            </a:r>
            <a:r>
              <a:rPr lang="ru-RU" sz="3400" dirty="0" smtClean="0">
                <a:latin typeface="Times New Roman" panose="02020603050405020304" pitchFamily="18" charset="0"/>
                <a:cs typeface="Times New Roman" panose="02020603050405020304" pitchFamily="18" charset="0"/>
              </a:rPr>
              <a:t> </a:t>
            </a:r>
            <a:r>
              <a:rPr lang="ru-RU" sz="2300" b="1" dirty="0" smtClean="0">
                <a:solidFill>
                  <a:schemeClr val="tx1"/>
                </a:solidFill>
                <a:latin typeface="Times New Roman" panose="02020603050405020304" pitchFamily="18" charset="0"/>
                <a:cs typeface="Times New Roman" panose="02020603050405020304" pitchFamily="18" charset="0"/>
              </a:rPr>
              <a:t>20 053 894,55 рублей.</a:t>
            </a:r>
          </a:p>
          <a:p>
            <a:pPr marL="45720" indent="0" algn="just">
              <a:buFont typeface="Corbel" pitchFamily="34" charset="0"/>
              <a:buNone/>
            </a:pPr>
            <a:r>
              <a:rPr lang="ru-RU" sz="2300" b="1" u="sng" dirty="0" smtClean="0">
                <a:latin typeface="Times New Roman" panose="02020603050405020304" pitchFamily="18" charset="0"/>
                <a:cs typeface="Times New Roman" panose="02020603050405020304" pitchFamily="18" charset="0"/>
              </a:rPr>
              <a:t>9. Результаты контрольного мероприятия: </a:t>
            </a:r>
          </a:p>
          <a:p>
            <a:pPr marL="45720" indent="0" algn="just">
              <a:buFont typeface="Corbel" pitchFamily="34" charset="0"/>
              <a:buNone/>
            </a:pPr>
            <a:r>
              <a:rPr lang="ru-RU" sz="2300" dirty="0" smtClean="0">
                <a:solidFill>
                  <a:schemeClr val="tx1"/>
                </a:solidFill>
                <a:latin typeface="Times New Roman" panose="02020603050405020304" pitchFamily="18" charset="0"/>
                <a:cs typeface="Times New Roman" panose="02020603050405020304" pitchFamily="18" charset="0"/>
              </a:rPr>
              <a:t>«Проверка целевого и эффективного расходования средств бюджета Петропавловск-Камчатского городского округа, выделенных на  мероприятие 2.5.2 «Организация работы пункта временного размещения, ремонт, транспортное обеспечение, размещение и питание лиц, прибывших в экстренном массовом порядке и находящихся в пункте временного размещения на территории Петропавловск-Камчатского городского округа» подпрограммы 1 «Совершенствование гражданской обороны и защиты населения» муниципальной программы «Обеспечение защиты населения от чрезвычайных ситуаций и совершенствование гражданской обороны, профилактика правонарушений, экстремизма, терроризма в Петропавловск-Камчатском городском округе» за 2022 год (иные периоды) в МКУ «</a:t>
            </a:r>
            <a:r>
              <a:rPr lang="ru-RU" sz="2300" dirty="0" err="1" smtClean="0">
                <a:solidFill>
                  <a:schemeClr val="tx1"/>
                </a:solidFill>
                <a:latin typeface="Times New Roman" panose="02020603050405020304" pitchFamily="18" charset="0"/>
                <a:cs typeface="Times New Roman" panose="02020603050405020304" pitchFamily="18" charset="0"/>
              </a:rPr>
              <a:t>УКСиР</a:t>
            </a:r>
            <a:r>
              <a:rPr lang="ru-RU" sz="2300" dirty="0" smtClean="0">
                <a:solidFill>
                  <a:schemeClr val="tx1"/>
                </a:solidFill>
                <a:latin typeface="Times New Roman" panose="02020603050405020304" pitchFamily="18" charset="0"/>
                <a:cs typeface="Times New Roman" panose="02020603050405020304" pitchFamily="18" charset="0"/>
              </a:rPr>
              <a:t>» и МКУ «ЦУКС»:</a:t>
            </a:r>
            <a:endParaRPr lang="ru-RU" sz="2000" dirty="0" smtClean="0">
              <a:solidFill>
                <a:schemeClr val="tx1"/>
              </a:solidFill>
              <a:latin typeface="Times New Roman" panose="02020603050405020304" pitchFamily="18" charset="0"/>
              <a:cs typeface="Times New Roman" panose="02020603050405020304" pitchFamily="18" charset="0"/>
            </a:endParaRPr>
          </a:p>
          <a:p>
            <a:pPr marL="45720" indent="0">
              <a:lnSpc>
                <a:spcPct val="120000"/>
              </a:lnSpc>
              <a:spcBef>
                <a:spcPts val="0"/>
              </a:spcBef>
              <a:buFont typeface="Corbel" pitchFamily="34" charset="0"/>
              <a:buNone/>
            </a:pPr>
            <a:endParaRPr lang="ru-RU" sz="1800" dirty="0" smtClean="0">
              <a:solidFill>
                <a:schemeClr val="tx1"/>
              </a:solidFill>
              <a:latin typeface="Times New Roman" panose="02020603050405020304" pitchFamily="18" charset="0"/>
              <a:cs typeface="Times New Roman" panose="02020603050405020304" pitchFamily="18" charset="0"/>
            </a:endParaRPr>
          </a:p>
          <a:p>
            <a:pPr marL="45720" indent="0">
              <a:lnSpc>
                <a:spcPct val="120000"/>
              </a:lnSpc>
              <a:spcBef>
                <a:spcPts val="0"/>
              </a:spcBef>
              <a:buFont typeface="Corbel" pitchFamily="34" charset="0"/>
              <a:buNone/>
            </a:pPr>
            <a:r>
              <a:rPr lang="ru-RU" sz="1800" dirty="0" smtClean="0">
                <a:solidFill>
                  <a:schemeClr val="tx1"/>
                </a:solidFill>
                <a:latin typeface="Times New Roman" panose="02020603050405020304" pitchFamily="18" charset="0"/>
                <a:cs typeface="Times New Roman" panose="02020603050405020304" pitchFamily="18" charset="0"/>
              </a:rPr>
              <a:t>* </a:t>
            </a:r>
            <a:r>
              <a:rPr lang="ru-RU" sz="1800" dirty="0" smtClean="0">
                <a:solidFill>
                  <a:schemeClr val="tx1"/>
                </a:solidFill>
                <a:latin typeface="Times New Roman" panose="02020603050405020304" pitchFamily="18" charset="0"/>
                <a:cs typeface="Times New Roman" panose="02020603050405020304" pitchFamily="18" charset="0"/>
              </a:rPr>
              <a:t>Далее – МКУ «</a:t>
            </a:r>
            <a:r>
              <a:rPr lang="ru-RU" sz="1800" dirty="0" err="1" smtClean="0">
                <a:solidFill>
                  <a:schemeClr val="tx1"/>
                </a:solidFill>
                <a:latin typeface="Times New Roman" panose="02020603050405020304" pitchFamily="18" charset="0"/>
                <a:cs typeface="Times New Roman" panose="02020603050405020304" pitchFamily="18" charset="0"/>
              </a:rPr>
              <a:t>УКСиР</a:t>
            </a:r>
            <a:r>
              <a:rPr lang="ru-RU" sz="1800" dirty="0" smtClean="0">
                <a:solidFill>
                  <a:schemeClr val="tx1"/>
                </a:solidFill>
                <a:latin typeface="Times New Roman" panose="02020603050405020304" pitchFamily="18" charset="0"/>
                <a:cs typeface="Times New Roman" panose="02020603050405020304" pitchFamily="18" charset="0"/>
              </a:rPr>
              <a:t>».</a:t>
            </a:r>
          </a:p>
          <a:p>
            <a:pPr marL="45720" indent="0">
              <a:lnSpc>
                <a:spcPct val="120000"/>
              </a:lnSpc>
              <a:spcBef>
                <a:spcPts val="0"/>
              </a:spcBef>
              <a:buFont typeface="Corbel" pitchFamily="34" charset="0"/>
              <a:buNone/>
            </a:pPr>
            <a:r>
              <a:rPr lang="ru-RU" sz="1800" dirty="0" smtClean="0">
                <a:solidFill>
                  <a:schemeClr val="tx1"/>
                </a:solidFill>
                <a:latin typeface="Times New Roman" panose="02020603050405020304" pitchFamily="18" charset="0"/>
                <a:cs typeface="Times New Roman" panose="02020603050405020304" pitchFamily="18" charset="0"/>
              </a:rPr>
              <a:t>** Далее – МКУ «ЦУКС».</a:t>
            </a:r>
            <a:endParaRPr lang="ru-RU" sz="23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7225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10256484" y="6251136"/>
            <a:ext cx="1706217" cy="365125"/>
          </a:xfrm>
        </p:spPr>
        <p:txBody>
          <a:bodyPr/>
          <a:lstStyle/>
          <a:p>
            <a:fld id="{6704C014-6F8E-46ED-98D3-CFCC4C6D48B9}" type="slidenum">
              <a:rPr lang="ru-RU" sz="3600" b="1"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fld>
            <a:endParaRPr lang="ru-RU"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Рисунок 4"/>
          <p:cNvPicPr>
            <a:picLocks noChangeAspect="1"/>
          </p:cNvPicPr>
          <p:nvPr/>
        </p:nvPicPr>
        <p:blipFill>
          <a:blip r:embed="rId2"/>
          <a:stretch>
            <a:fillRect/>
          </a:stretch>
        </p:blipFill>
        <p:spPr>
          <a:xfrm>
            <a:off x="5318120" y="355689"/>
            <a:ext cx="1359517" cy="1306777"/>
          </a:xfrm>
          <a:prstGeom prst="ellipse">
            <a:avLst/>
          </a:prstGeom>
          <a:ln w="63500" cap="rnd">
            <a:solidFill>
              <a:schemeClr val="accent1"/>
            </a:solidFill>
          </a:ln>
          <a:effectLst/>
          <a:scene3d>
            <a:camera prst="orthographicFront"/>
            <a:lightRig rig="contrasting" dir="t">
              <a:rot lat="0" lon="0" rev="3000000"/>
            </a:lightRig>
          </a:scene3d>
          <a:sp3d contourW="7620">
            <a:bevelT w="95250" h="31750"/>
            <a:contourClr>
              <a:srgbClr val="333333"/>
            </a:contourClr>
          </a:sp3d>
        </p:spPr>
      </p:pic>
      <p:sp>
        <p:nvSpPr>
          <p:cNvPr id="6" name="Прямоугольник 5"/>
          <p:cNvSpPr/>
          <p:nvPr/>
        </p:nvSpPr>
        <p:spPr>
          <a:xfrm>
            <a:off x="383126" y="1361564"/>
            <a:ext cx="11223056" cy="984885"/>
          </a:xfrm>
          <a:prstGeom prst="rect">
            <a:avLst/>
          </a:prstGeom>
        </p:spPr>
        <p:txBody>
          <a:bodyPr wrap="square">
            <a:spAutoFit/>
          </a:bodyPr>
          <a:lstStyle/>
          <a:p>
            <a:endParaRPr lang="ru-RU" dirty="0">
              <a:latin typeface="Times New Roman" panose="02020603050405020304" pitchFamily="18" charset="0"/>
              <a:cs typeface="Times New Roman" panose="02020603050405020304" pitchFamily="18" charset="0"/>
            </a:endParaRPr>
          </a:p>
          <a:p>
            <a:pPr algn="ctr"/>
            <a:r>
              <a:rPr lang="ru-RU" sz="2000" b="1" dirty="0" smtClean="0">
                <a:solidFill>
                  <a:schemeClr val="bg1"/>
                </a:solidFill>
                <a:latin typeface="Times New Roman" panose="02020603050405020304" pitchFamily="18" charset="0"/>
                <a:cs typeface="Times New Roman" panose="02020603050405020304" pitchFamily="18" charset="0"/>
              </a:rPr>
              <a:t>Контрольно-счетная палата </a:t>
            </a:r>
          </a:p>
          <a:p>
            <a:pPr algn="ctr"/>
            <a:r>
              <a:rPr lang="ru-RU" sz="2000" b="1" dirty="0" smtClean="0">
                <a:solidFill>
                  <a:schemeClr val="bg1"/>
                </a:solidFill>
                <a:latin typeface="Times New Roman" panose="02020603050405020304" pitchFamily="18" charset="0"/>
                <a:cs typeface="Times New Roman" panose="02020603050405020304" pitchFamily="18" charset="0"/>
              </a:rPr>
              <a:t>Петропавловск-Камчатского </a:t>
            </a:r>
            <a:r>
              <a:rPr lang="ru-RU" sz="2000" b="1" dirty="0">
                <a:solidFill>
                  <a:schemeClr val="bg1"/>
                </a:solidFill>
                <a:latin typeface="Times New Roman" panose="02020603050405020304" pitchFamily="18" charset="0"/>
                <a:cs typeface="Times New Roman" panose="02020603050405020304" pitchFamily="18" charset="0"/>
              </a:rPr>
              <a:t>городского округа</a:t>
            </a:r>
          </a:p>
        </p:txBody>
      </p:sp>
      <p:sp>
        <p:nvSpPr>
          <p:cNvPr id="7" name="Заголовок 1"/>
          <p:cNvSpPr>
            <a:spLocks noGrp="1"/>
          </p:cNvSpPr>
          <p:nvPr>
            <p:ph type="ctrTitle"/>
          </p:nvPr>
        </p:nvSpPr>
        <p:spPr>
          <a:xfrm>
            <a:off x="243281" y="2239862"/>
            <a:ext cx="11719420" cy="1380793"/>
          </a:xfrm>
        </p:spPr>
        <p:txBody>
          <a:bodyPr>
            <a:noAutofit/>
          </a:bodyPr>
          <a:lstStyle/>
          <a:p>
            <a:r>
              <a:rPr lang="ru-RU" sz="2400" dirty="0">
                <a:latin typeface="Times New Roman" panose="02020603050405020304" pitchFamily="18" charset="0"/>
                <a:cs typeface="Times New Roman" panose="02020603050405020304" pitchFamily="18" charset="0"/>
              </a:rPr>
              <a:t>1. </a:t>
            </a:r>
            <a:r>
              <a:rPr lang="ru-RU" sz="2400" dirty="0" smtClean="0">
                <a:latin typeface="Times New Roman" panose="02020603050405020304" pitchFamily="18" charset="0"/>
                <a:cs typeface="Times New Roman" panose="02020603050405020304" pitchFamily="18" charset="0"/>
              </a:rPr>
              <a:t>Муниципальное казенное учреждение «Управление капитального строительства и ремонта»</a:t>
            </a:r>
            <a:endParaRPr lang="ru-RU" sz="1800" i="1" dirty="0">
              <a:latin typeface="Times New Roman" panose="02020603050405020304" pitchFamily="18" charset="0"/>
              <a:cs typeface="Times New Roman" panose="02020603050405020304" pitchFamily="18" charset="0"/>
            </a:endParaRPr>
          </a:p>
        </p:txBody>
      </p:sp>
      <p:sp>
        <p:nvSpPr>
          <p:cNvPr id="8" name="Подзаголовок 2"/>
          <p:cNvSpPr>
            <a:spLocks noGrp="1"/>
          </p:cNvSpPr>
          <p:nvPr>
            <p:ph type="subTitle" idx="1"/>
          </p:nvPr>
        </p:nvSpPr>
        <p:spPr>
          <a:xfrm>
            <a:off x="243281" y="3729650"/>
            <a:ext cx="11719420" cy="2257961"/>
          </a:xfrm>
        </p:spPr>
        <p:txBody>
          <a:bodyPr>
            <a:noAutofit/>
          </a:bodyPr>
          <a:lstStyle/>
          <a:p>
            <a:r>
              <a:rPr lang="ru-RU" sz="1750" b="1" dirty="0">
                <a:latin typeface="Times New Roman" panose="02020603050405020304" pitchFamily="18" charset="0"/>
                <a:cs typeface="Times New Roman" panose="02020603050405020304" pitchFamily="18" charset="0"/>
              </a:rPr>
              <a:t>«Проверка целевого и эффективного расходования средств бюджета Петропавловск-Камчатского городского округа, выделенных на  мероприятие 2.5.2 «Организация работы пункта временного размещения, ремонт, транспортное обеспечение, размещение и питание лиц, прибывших в экстренном массовом порядке и находящихся в пункте временного размещения на территории Петропавловск-Камчатского городского округа» подпрограммы 1 «Совершенствование гражданской обороны и защиты населения» муниципальной программы «Обеспечение защиты населения от чрезвычайных ситуаций и совершенствование гражданской обороны, профилактика правонарушений, экстремизма, терроризма в Петропавловск-Камчатском городском округе»</a:t>
            </a:r>
            <a:endParaRPr lang="ru-RU" sz="1750" b="1" dirty="0" smtClean="0">
              <a:latin typeface="Times New Roman" panose="02020603050405020304" pitchFamily="18" charset="0"/>
              <a:cs typeface="Times New Roman" panose="02020603050405020304" pitchFamily="18" charset="0"/>
            </a:endParaRPr>
          </a:p>
          <a:p>
            <a:r>
              <a:rPr lang="ru-RU" sz="1750" b="1" dirty="0" smtClean="0">
                <a:latin typeface="Times New Roman" panose="02020603050405020304" pitchFamily="18" charset="0"/>
                <a:cs typeface="Times New Roman" panose="02020603050405020304" pitchFamily="18" charset="0"/>
              </a:rPr>
              <a:t>за 2022 год</a:t>
            </a:r>
            <a:endParaRPr lang="ru-RU" sz="175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6574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0243930" y="6223828"/>
            <a:ext cx="1706217" cy="365125"/>
          </a:xfrm>
        </p:spPr>
        <p:txBody>
          <a:bodyPr/>
          <a:lstStyle/>
          <a:p>
            <a:fld id="{6704C014-6F8E-46ED-98D3-CFCC4C6D48B9}" type="slidenum">
              <a:rPr lang="ru-RU" sz="36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fld>
            <a:endParaRPr lang="ru-RU"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Объект 2"/>
          <p:cNvSpPr txBox="1">
            <a:spLocks/>
          </p:cNvSpPr>
          <p:nvPr/>
        </p:nvSpPr>
        <p:spPr>
          <a:xfrm>
            <a:off x="500063" y="372649"/>
            <a:ext cx="11191875" cy="6112702"/>
          </a:xfrm>
          <a:prstGeom prst="rect">
            <a:avLst/>
          </a:prstGeom>
        </p:spPr>
        <p:txBody>
          <a:bodyPr>
            <a:normAutofit fontScale="92500" lnSpcReduction="20000"/>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450000" algn="just">
              <a:lnSpc>
                <a:spcPct val="110000"/>
              </a:lnSpc>
              <a:buNone/>
            </a:pPr>
            <a:r>
              <a:rPr lang="ru-RU" sz="2400" dirty="0" smtClean="0">
                <a:solidFill>
                  <a:schemeClr val="tx1"/>
                </a:solidFill>
                <a:latin typeface="Times New Roman" panose="02020603050405020304" pitchFamily="18" charset="0"/>
                <a:cs typeface="Times New Roman" panose="02020603050405020304" pitchFamily="18" charset="0"/>
              </a:rPr>
              <a:t>1. В </a:t>
            </a:r>
            <a:r>
              <a:rPr lang="ru-RU" sz="2400" dirty="0">
                <a:solidFill>
                  <a:schemeClr val="tx1"/>
                </a:solidFill>
                <a:latin typeface="Times New Roman" panose="02020603050405020304" pitchFamily="18" charset="0"/>
                <a:cs typeface="Times New Roman" panose="02020603050405020304" pitchFamily="18" charset="0"/>
              </a:rPr>
              <a:t>нарушение подпункта 2 пункта 13.1 статьи 34 Федерального закона от 05.04.2013 № 44-ФЗ и пункта 2.5 муниципального контракта от 02.08.2022 № 47/22 Заказчиком платежными поручениями от 15.09.2022 № 272058, № 272059, № 272060, № 272061, № 272062, № 272063 произведена оплата выполненных работ по муниципальному контракту от 02.08.2022 № 47/22 с нарушением срока на 11 рабочих </a:t>
            </a:r>
            <a:r>
              <a:rPr lang="ru-RU" sz="2400" dirty="0" smtClean="0">
                <a:solidFill>
                  <a:schemeClr val="tx1"/>
                </a:solidFill>
                <a:latin typeface="Times New Roman" panose="02020603050405020304" pitchFamily="18" charset="0"/>
                <a:cs typeface="Times New Roman" panose="02020603050405020304" pitchFamily="18" charset="0"/>
              </a:rPr>
              <a:t>дней.</a:t>
            </a:r>
          </a:p>
          <a:p>
            <a:pPr marL="0" indent="450000" algn="just">
              <a:lnSpc>
                <a:spcPct val="110000"/>
              </a:lnSpc>
              <a:buNone/>
            </a:pPr>
            <a:r>
              <a:rPr lang="ru-RU" sz="2400" dirty="0" smtClean="0">
                <a:solidFill>
                  <a:schemeClr val="tx1"/>
                </a:solidFill>
                <a:latin typeface="Times New Roman" panose="02020603050405020304" pitchFamily="18" charset="0"/>
                <a:cs typeface="Times New Roman" panose="02020603050405020304" pitchFamily="18" charset="0"/>
              </a:rPr>
              <a:t>Аналогичные </a:t>
            </a:r>
            <a:r>
              <a:rPr lang="ru-RU" sz="2400" dirty="0">
                <a:solidFill>
                  <a:schemeClr val="tx1"/>
                </a:solidFill>
                <a:latin typeface="Times New Roman" panose="02020603050405020304" pitchFamily="18" charset="0"/>
                <a:cs typeface="Times New Roman" panose="02020603050405020304" pitchFamily="18" charset="0"/>
              </a:rPr>
              <a:t>нарушения в части срока оплаты выполненных работ, установленных подпунктом 2 пункта 13.1 статьи 34 Федерального закона от 05.04.2013 № 44-ФЗ и пунктом 2.5 МК, выявлены также:</a:t>
            </a:r>
          </a:p>
          <a:p>
            <a:pPr marL="274320" lvl="2" indent="450000" algn="just">
              <a:buFont typeface="Wingdings" panose="05000000000000000000" pitchFamily="2" charset="2"/>
              <a:buChar char="Ø"/>
            </a:pPr>
            <a:r>
              <a:rPr lang="ru-RU" sz="2400" dirty="0">
                <a:solidFill>
                  <a:schemeClr val="tx1"/>
                </a:solidFill>
                <a:latin typeface="Times New Roman" panose="02020603050405020304" pitchFamily="18" charset="0"/>
                <a:cs typeface="Times New Roman" panose="02020603050405020304" pitchFamily="18" charset="0"/>
              </a:rPr>
              <a:t>по МК от 02.08.2022 № 48/22 Заказчиком платежным поручением от 15.09.2022 № 269943 произведена оплата выполненных работ по счету от 31.08.2022 № 053 с нарушением срока на 2 рабочих дня;</a:t>
            </a:r>
          </a:p>
          <a:p>
            <a:pPr marL="274320" lvl="2" indent="450000" algn="just">
              <a:buFont typeface="Wingdings" panose="05000000000000000000" pitchFamily="2" charset="2"/>
              <a:buChar char="Ø"/>
            </a:pPr>
            <a:r>
              <a:rPr lang="ru-RU" sz="2400" dirty="0">
                <a:solidFill>
                  <a:schemeClr val="tx1"/>
                </a:solidFill>
                <a:latin typeface="Times New Roman" panose="02020603050405020304" pitchFamily="18" charset="0"/>
                <a:cs typeface="Times New Roman" panose="02020603050405020304" pitchFamily="18" charset="0"/>
              </a:rPr>
              <a:t>по МК от 22.08.2022 № 51/22 Заказчиком платежным поручением от 26.09.2022 № 302037 произведена оплата выполненных работ по счету от 05.09.2022 № 68 с нарушением срока на 6 рабочих дней.</a:t>
            </a:r>
          </a:p>
          <a:p>
            <a:pPr marL="0" indent="450000" algn="just">
              <a:buNone/>
            </a:pPr>
            <a:r>
              <a:rPr lang="ru-RU" sz="2400" dirty="0">
                <a:solidFill>
                  <a:schemeClr val="tx1"/>
                </a:solidFill>
                <a:latin typeface="Times New Roman" panose="02020603050405020304" pitchFamily="18" charset="0"/>
                <a:cs typeface="Times New Roman" panose="02020603050405020304" pitchFamily="18" charset="0"/>
              </a:rPr>
              <a:t>Данные факты имеют признаки состава административного правонарушения, предусмотренного частью 1 статьи 7.32.5. </a:t>
            </a:r>
            <a:r>
              <a:rPr lang="ru-RU" sz="2400" dirty="0" smtClean="0">
                <a:solidFill>
                  <a:schemeClr val="tx1"/>
                </a:solidFill>
                <a:latin typeface="Times New Roman" panose="02020603050405020304" pitchFamily="18" charset="0"/>
                <a:cs typeface="Times New Roman" panose="02020603050405020304" pitchFamily="18" charset="0"/>
              </a:rPr>
              <a:t>Кодекса об административных правонарушениях Российской Федерации*</a:t>
            </a:r>
          </a:p>
          <a:p>
            <a:pPr marL="45720" indent="0" algn="just">
              <a:buNone/>
            </a:pPr>
            <a:endParaRPr lang="ru-RU" sz="1700" dirty="0" smtClean="0">
              <a:solidFill>
                <a:schemeClr val="tx1"/>
              </a:solidFill>
              <a:latin typeface="Times New Roman" panose="02020603050405020304" pitchFamily="18" charset="0"/>
              <a:cs typeface="Times New Roman" panose="02020603050405020304" pitchFamily="18" charset="0"/>
            </a:endParaRPr>
          </a:p>
          <a:p>
            <a:pPr marL="45720" indent="0" algn="just">
              <a:buNone/>
            </a:pPr>
            <a:r>
              <a:rPr lang="ru-RU" sz="1700" dirty="0" smtClean="0">
                <a:solidFill>
                  <a:schemeClr val="tx1"/>
                </a:solidFill>
                <a:latin typeface="Times New Roman" panose="02020603050405020304" pitchFamily="18" charset="0"/>
                <a:cs typeface="Times New Roman" panose="02020603050405020304" pitchFamily="18" charset="0"/>
              </a:rPr>
              <a:t>* </a:t>
            </a:r>
            <a:r>
              <a:rPr lang="ru-RU" sz="1700" dirty="0">
                <a:solidFill>
                  <a:schemeClr val="tx1"/>
                </a:solidFill>
                <a:latin typeface="Times New Roman" panose="02020603050405020304" pitchFamily="18" charset="0"/>
                <a:cs typeface="Times New Roman" panose="02020603050405020304" pitchFamily="18" charset="0"/>
              </a:rPr>
              <a:t>–</a:t>
            </a:r>
            <a:r>
              <a:rPr lang="ru-RU" sz="1700" dirty="0" smtClean="0">
                <a:solidFill>
                  <a:schemeClr val="tx1"/>
                </a:solidFill>
                <a:latin typeface="Times New Roman" panose="02020603050405020304" pitchFamily="18" charset="0"/>
                <a:cs typeface="Times New Roman" panose="02020603050405020304" pitchFamily="18" charset="0"/>
              </a:rPr>
              <a:t> Далее КоАП РФ.</a:t>
            </a:r>
            <a:endParaRPr lang="ru-RU" sz="17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4197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0234405" y="6223828"/>
            <a:ext cx="1706217" cy="365125"/>
          </a:xfrm>
        </p:spPr>
        <p:txBody>
          <a:bodyPr/>
          <a:lstStyle/>
          <a:p>
            <a:fld id="{6704C014-6F8E-46ED-98D3-CFCC4C6D48B9}" type="slidenum">
              <a:rPr lang="ru-RU" sz="36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fld>
            <a:endParaRPr lang="ru-RU" sz="36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47675" y="682607"/>
            <a:ext cx="11296650" cy="5492786"/>
          </a:xfrm>
          <a:prstGeom prst="rect">
            <a:avLst/>
          </a:prstGeom>
        </p:spPr>
        <p:txBody>
          <a:bodyPr wrap="square">
            <a:spAutoFit/>
          </a:bodyPr>
          <a:lstStyle/>
          <a:p>
            <a:pPr indent="450215" algn="just">
              <a:lnSpc>
                <a:spcPct val="107000"/>
              </a:lnSpc>
              <a:spcAft>
                <a:spcPts val="0"/>
              </a:spcAft>
              <a:tabLst>
                <a:tab pos="630555" algn="l"/>
              </a:tabLst>
            </a:pPr>
            <a:r>
              <a:rPr lang="ru-RU" sz="2050" dirty="0" smtClean="0">
                <a:latin typeface="Times New Roman" panose="02020603050405020304" pitchFamily="18" charset="0"/>
                <a:ea typeface="Calibri" panose="020F0502020204030204" pitchFamily="34" charset="0"/>
              </a:rPr>
              <a:t>2. На </a:t>
            </a:r>
            <a:r>
              <a:rPr lang="ru-RU" sz="2050" dirty="0">
                <a:latin typeface="Times New Roman" panose="02020603050405020304" pitchFamily="18" charset="0"/>
                <a:ea typeface="Calibri" panose="020F0502020204030204" pitchFamily="34" charset="0"/>
              </a:rPr>
              <a:t>основании пункта 1.3 статьи 95 Федерального закона от 05.04.2013 </a:t>
            </a:r>
            <a:r>
              <a:rPr lang="ru-RU" sz="2050" dirty="0" smtClean="0">
                <a:latin typeface="Times New Roman" panose="02020603050405020304" pitchFamily="18" charset="0"/>
                <a:ea typeface="Calibri" panose="020F0502020204030204" pitchFamily="34" charset="0"/>
              </a:rPr>
              <a:t>№ </a:t>
            </a:r>
            <a:r>
              <a:rPr lang="ru-RU" sz="2050" dirty="0">
                <a:latin typeface="Times New Roman" panose="02020603050405020304" pitchFamily="18" charset="0"/>
                <a:ea typeface="Calibri" panose="020F0502020204030204" pitchFamily="34" charset="0"/>
              </a:rPr>
              <a:t>44-ФЗ, пункта 8.2. МК от 18.11.2022 № 772, МКУ «</a:t>
            </a:r>
            <a:r>
              <a:rPr lang="ru-RU" sz="2050" dirty="0" err="1">
                <a:latin typeface="Times New Roman" panose="02020603050405020304" pitchFamily="18" charset="0"/>
                <a:ea typeface="Calibri" panose="020F0502020204030204" pitchFamily="34" charset="0"/>
              </a:rPr>
              <a:t>УКСиР</a:t>
            </a:r>
            <a:r>
              <a:rPr lang="ru-RU" sz="2050" dirty="0">
                <a:latin typeface="Times New Roman" panose="02020603050405020304" pitchFamily="18" charset="0"/>
                <a:ea typeface="Calibri" panose="020F0502020204030204" pitchFamily="34" charset="0"/>
              </a:rPr>
              <a:t>» заключено дополнительное соглашение от 12.12.2022 № 1 с ИП </a:t>
            </a:r>
            <a:r>
              <a:rPr lang="ru-RU" sz="2050" dirty="0" err="1">
                <a:latin typeface="Times New Roman" panose="02020603050405020304" pitchFamily="18" charset="0"/>
                <a:ea typeface="Calibri" panose="020F0502020204030204" pitchFamily="34" charset="0"/>
              </a:rPr>
              <a:t>Зариповым</a:t>
            </a:r>
            <a:r>
              <a:rPr lang="ru-RU" sz="2050" dirty="0">
                <a:latin typeface="Times New Roman" panose="02020603050405020304" pitchFamily="18" charset="0"/>
                <a:ea typeface="Calibri" panose="020F0502020204030204" pitchFamily="34" charset="0"/>
              </a:rPr>
              <a:t> А.К., которым внесены изменения в части увеличения объема и (или) видов работ по вышеуказанному МК. Требования, установленные данным МК, не относятся к видам выполняемых работ, указанным в пункте 1.3 статьи 95 Федерального закона от 05.04.2013 № 44-ФЗ.</a:t>
            </a:r>
            <a:endParaRPr lang="ru-RU" sz="2050" dirty="0" smtClean="0">
              <a:effectLst/>
              <a:latin typeface="Times New Roman" panose="02020603050405020304" pitchFamily="18" charset="0"/>
              <a:ea typeface="Calibri" panose="020F0502020204030204" pitchFamily="34" charset="0"/>
            </a:endParaRPr>
          </a:p>
          <a:p>
            <a:pPr indent="450215" algn="just">
              <a:lnSpc>
                <a:spcPct val="107000"/>
              </a:lnSpc>
              <a:spcAft>
                <a:spcPts val="0"/>
              </a:spcAft>
            </a:pPr>
            <a:r>
              <a:rPr lang="ru-RU" sz="2050" dirty="0">
                <a:latin typeface="Times New Roman" panose="02020603050405020304" pitchFamily="18" charset="0"/>
                <a:ea typeface="Calibri" panose="020F0502020204030204" pitchFamily="34" charset="0"/>
              </a:rPr>
              <a:t>В нарушение части 1 статьи 95 Федерального закона от 05.04.2013 № 44-ФЗ к дополнительному соглашению прилагается локальный сметный расчет, составленный Заказчиком на выполнение подрядных работ по ремонту нежилого помещения № 103, согласно которому, </a:t>
            </a:r>
            <a:r>
              <a:rPr lang="ru-RU" sz="2050" dirty="0" smtClean="0">
                <a:latin typeface="Times New Roman" panose="02020603050405020304" pitchFamily="18" charset="0"/>
                <a:ea typeface="Calibri" panose="020F0502020204030204" pitchFamily="34" charset="0"/>
              </a:rPr>
              <a:t>включены </a:t>
            </a:r>
            <a:r>
              <a:rPr lang="ru-RU" sz="2050" dirty="0">
                <a:latin typeface="Times New Roman" panose="02020603050405020304" pitchFamily="18" charset="0"/>
                <a:ea typeface="Calibri" panose="020F0502020204030204" pitchFamily="34" charset="0"/>
              </a:rPr>
              <a:t>новые виды работ и материалов, не предусмотренные техническим заданием к МК от 18.11.2022 № 772.</a:t>
            </a:r>
            <a:endParaRPr lang="ru-RU" sz="2050" dirty="0" smtClean="0">
              <a:effectLst/>
              <a:latin typeface="Times New Roman" panose="02020603050405020304" pitchFamily="18" charset="0"/>
              <a:ea typeface="Calibri" panose="020F0502020204030204" pitchFamily="34" charset="0"/>
            </a:endParaRPr>
          </a:p>
          <a:p>
            <a:pPr indent="450215" algn="just">
              <a:lnSpc>
                <a:spcPct val="107000"/>
              </a:lnSpc>
              <a:spcAft>
                <a:spcPts val="0"/>
              </a:spcAft>
            </a:pPr>
            <a:r>
              <a:rPr lang="ru-RU" sz="2050" dirty="0">
                <a:latin typeface="Times New Roman" panose="02020603050405020304" pitchFamily="18" charset="0"/>
                <a:ea typeface="Calibri" panose="020F0502020204030204" pitchFamily="34" charset="0"/>
              </a:rPr>
              <a:t>В нарушение пункта 4 статьи 16 Федерального закона от 26.07.2006 № 135-ФЗ дополнительным соглашением от 12.12.2022 № 1 к вышеуказанному МК фактически заключен новый договор с новым </a:t>
            </a:r>
            <a:r>
              <a:rPr lang="ru-RU" sz="2050" dirty="0" smtClean="0">
                <a:latin typeface="Times New Roman" panose="02020603050405020304" pitchFamily="18" charset="0"/>
                <a:ea typeface="Calibri" panose="020F0502020204030204" pitchFamily="34" charset="0"/>
              </a:rPr>
              <a:t>предметом. Данные </a:t>
            </a:r>
            <a:r>
              <a:rPr lang="ru-RU" sz="2050" dirty="0">
                <a:latin typeface="Times New Roman" panose="02020603050405020304" pitchFamily="18" charset="0"/>
                <a:ea typeface="Calibri" panose="020F0502020204030204" pitchFamily="34" charset="0"/>
              </a:rPr>
              <a:t>действия Заказчика в лице МКУ «</a:t>
            </a:r>
            <a:r>
              <a:rPr lang="ru-RU" sz="2050" dirty="0" err="1">
                <a:latin typeface="Times New Roman" panose="02020603050405020304" pitchFamily="18" charset="0"/>
                <a:ea typeface="Calibri" panose="020F0502020204030204" pitchFamily="34" charset="0"/>
              </a:rPr>
              <a:t>УКСиР</a:t>
            </a:r>
            <a:r>
              <a:rPr lang="ru-RU" sz="2050" dirty="0">
                <a:latin typeface="Times New Roman" panose="02020603050405020304" pitchFamily="18" charset="0"/>
                <a:ea typeface="Calibri" panose="020F0502020204030204" pitchFamily="34" charset="0"/>
              </a:rPr>
              <a:t>» имеют признаки состава административного правонарушения, предусмотренного частью 4 статьи 7.32 КоАП РФ. </a:t>
            </a:r>
            <a:endParaRPr lang="ru-RU" sz="205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051457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0243930" y="6223828"/>
            <a:ext cx="1706217" cy="365125"/>
          </a:xfrm>
        </p:spPr>
        <p:txBody>
          <a:bodyPr/>
          <a:lstStyle/>
          <a:p>
            <a:fld id="{6704C014-6F8E-46ED-98D3-CFCC4C6D48B9}" type="slidenum">
              <a:rPr lang="ru-RU" sz="36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fld>
            <a:endParaRPr lang="ru-RU"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47675" y="201194"/>
            <a:ext cx="11296650" cy="6455613"/>
          </a:xfrm>
          <a:prstGeom prst="rect">
            <a:avLst/>
          </a:prstGeom>
        </p:spPr>
        <p:txBody>
          <a:bodyPr wrap="square">
            <a:spAutoFit/>
          </a:bodyPr>
          <a:lstStyle/>
          <a:p>
            <a:pPr lvl="0" indent="450000" algn="just">
              <a:spcAft>
                <a:spcPts val="600"/>
              </a:spcAft>
            </a:pPr>
            <a:r>
              <a:rPr lang="ru-RU" sz="2150" dirty="0" smtClean="0">
                <a:latin typeface="Times New Roman" panose="02020603050405020304" pitchFamily="18" charset="0"/>
                <a:cs typeface="Times New Roman" panose="02020603050405020304" pitchFamily="18" charset="0"/>
              </a:rPr>
              <a:t>3. В </a:t>
            </a:r>
            <a:r>
              <a:rPr lang="ru-RU" sz="2150" dirty="0">
                <a:latin typeface="Times New Roman" panose="02020603050405020304" pitchFamily="18" charset="0"/>
                <a:cs typeface="Times New Roman" panose="02020603050405020304" pitchFamily="18" charset="0"/>
              </a:rPr>
              <a:t>нарушение части 2 статьи 9 Федерального закона от 06.12.2011 № 402-ФЗ «О бухгалтерском учете», пункта 25 Приказа Минфина России от 31.12.2016 № 256н «Об утверждении федерального стандарта бухгалтерского учета для организаций государственного сектора «Концептуальные основы бухгалтерского учета и отчетности организаций государственного сектора», а также Методических указаний по их формированию и применению унифицированных форм электронных документов бухгалтерского учета, применяемых при ведении бюджетного учета, бухгалтерского учета государственных (муниципальных) учреждений, утвержденных Приказом Минфина России от 15.04.2021 № 61н в акте сдачи-приемки выполненных работ по ремонту нежилого помещения к муниципальному контракту от 09.12.2022 № 62/22 отсутствует подпись </a:t>
            </a:r>
            <a:r>
              <a:rPr lang="ru-RU" sz="2150" dirty="0" smtClean="0">
                <a:latin typeface="Times New Roman" panose="02020603050405020304" pitchFamily="18" charset="0"/>
                <a:cs typeface="Times New Roman" panose="02020603050405020304" pitchFamily="18" charset="0"/>
              </a:rPr>
              <a:t>Подрядчика. В </a:t>
            </a:r>
            <a:r>
              <a:rPr lang="ru-RU" sz="2150" dirty="0">
                <a:latin typeface="Times New Roman" panose="02020603050405020304" pitchFamily="18" charset="0"/>
                <a:cs typeface="Times New Roman" panose="02020603050405020304" pitchFamily="18" charset="0"/>
              </a:rPr>
              <a:t>период проведения контрольного мероприятия или по состоянию на 29.06.2023 акт сдачи-приемки выполненных работ по вышеуказанному контракту подписан Подрядчиком и его копия предоставлена в адрес КСП</a:t>
            </a:r>
            <a:r>
              <a:rPr lang="ru-RU" sz="2150" dirty="0" smtClean="0">
                <a:latin typeface="Times New Roman" panose="02020603050405020304" pitchFamily="18" charset="0"/>
                <a:cs typeface="Times New Roman" panose="02020603050405020304" pitchFamily="18" charset="0"/>
              </a:rPr>
              <a:t>.</a:t>
            </a:r>
          </a:p>
          <a:p>
            <a:pPr indent="450000" algn="just">
              <a:spcAft>
                <a:spcPts val="600"/>
              </a:spcAft>
            </a:pPr>
            <a:r>
              <a:rPr lang="ru-RU" sz="2150" dirty="0">
                <a:latin typeface="Times New Roman" panose="02020603050405020304" pitchFamily="18" charset="0"/>
                <a:cs typeface="Times New Roman" panose="02020603050405020304" pitchFamily="18" charset="0"/>
              </a:rPr>
              <a:t>4.	В нарушение требований пункта 4 статьи 16 Федерального закона от 26.07.2006 № 135-ФЗ и части 2 статьи 8 Федерального закона от 05.04.2013 № 44-ФЗ МКУ «</a:t>
            </a:r>
            <a:r>
              <a:rPr lang="ru-RU" sz="2150" dirty="0" err="1">
                <a:latin typeface="Times New Roman" panose="02020603050405020304" pitchFamily="18" charset="0"/>
                <a:cs typeface="Times New Roman" panose="02020603050405020304" pitchFamily="18" charset="0"/>
              </a:rPr>
              <a:t>УКСиР</a:t>
            </a:r>
            <a:r>
              <a:rPr lang="ru-RU" sz="2150" dirty="0">
                <a:latin typeface="Times New Roman" panose="02020603050405020304" pitchFamily="18" charset="0"/>
                <a:cs typeface="Times New Roman" panose="02020603050405020304" pitchFamily="18" charset="0"/>
              </a:rPr>
              <a:t>» заключило 21 муниципальный контракт без проведения конкурентной процедуры на общую сумму 9 928 251,42 рублей с общим (одинаковым) предметом, и направленных на обеспечение одних и тех же муниципальных нужд, которые образуют единую закупку (</a:t>
            </a:r>
            <a:r>
              <a:rPr lang="ru-RU" sz="2150" dirty="0" smtClean="0">
                <a:latin typeface="Times New Roman" panose="02020603050405020304" pitchFamily="18" charset="0"/>
                <a:cs typeface="Times New Roman" panose="02020603050405020304" pitchFamily="18" charset="0"/>
              </a:rPr>
              <a:t>сделку</a:t>
            </a:r>
            <a:r>
              <a:rPr lang="ru-RU" sz="2150" dirty="0">
                <a:latin typeface="Times New Roman" panose="02020603050405020304" pitchFamily="18" charset="0"/>
                <a:cs typeface="Times New Roman" panose="02020603050405020304" pitchFamily="18" charset="0"/>
              </a:rPr>
              <a:t>) с суммой более 600 000,00 рублей</a:t>
            </a:r>
            <a:r>
              <a:rPr lang="ru-RU" sz="2150" dirty="0" smtClean="0">
                <a:latin typeface="Times New Roman" panose="02020603050405020304" pitchFamily="18" charset="0"/>
                <a:cs typeface="Times New Roman" panose="02020603050405020304" pitchFamily="18" charset="0"/>
              </a:rPr>
              <a:t>.</a:t>
            </a:r>
            <a:endParaRPr lang="ru-RU" sz="21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531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47675" y="289679"/>
            <a:ext cx="11296650" cy="6278642"/>
          </a:xfrm>
          <a:prstGeom prst="rect">
            <a:avLst/>
          </a:prstGeom>
        </p:spPr>
        <p:txBody>
          <a:bodyPr wrap="square">
            <a:spAutoFit/>
          </a:bodyPr>
          <a:lstStyle/>
          <a:p>
            <a:pPr lvl="0" indent="450000" algn="just">
              <a:spcAft>
                <a:spcPts val="600"/>
              </a:spcAft>
            </a:pPr>
            <a:r>
              <a:rPr lang="ru-RU" sz="2150" dirty="0" smtClean="0">
                <a:latin typeface="Times New Roman" panose="02020603050405020304" pitchFamily="18" charset="0"/>
                <a:cs typeface="Times New Roman" panose="02020603050405020304" pitchFamily="18" charset="0"/>
              </a:rPr>
              <a:t>5</a:t>
            </a:r>
            <a:r>
              <a:rPr lang="ru-RU" sz="2150" dirty="0">
                <a:latin typeface="Times New Roman" panose="02020603050405020304" pitchFamily="18" charset="0"/>
                <a:cs typeface="Times New Roman" panose="02020603050405020304" pitchFamily="18" charset="0"/>
              </a:rPr>
              <a:t>. Главным распорядителем (распорядителем) бюджетных средств  в лице Управления архитектуры и градостроительства администрации ПКГО и получателем бюджетных средств в лице МКУ «</a:t>
            </a:r>
            <a:r>
              <a:rPr lang="ru-RU" sz="2150" dirty="0" err="1">
                <a:latin typeface="Times New Roman" panose="02020603050405020304" pitchFamily="18" charset="0"/>
                <a:cs typeface="Times New Roman" panose="02020603050405020304" pitchFamily="18" charset="0"/>
              </a:rPr>
              <a:t>УКСиР</a:t>
            </a:r>
            <a:r>
              <a:rPr lang="ru-RU" sz="2150" dirty="0">
                <a:latin typeface="Times New Roman" panose="02020603050405020304" pitchFamily="18" charset="0"/>
                <a:cs typeface="Times New Roman" panose="02020603050405020304" pitchFamily="18" charset="0"/>
              </a:rPr>
              <a:t>» своевременно не осуществлены следующие бюджетные полномочия в целях соблюдения норм законодательства о закупках Российской Федерации :</a:t>
            </a:r>
          </a:p>
          <a:p>
            <a:pPr lvl="0" indent="450000" algn="just">
              <a:spcAft>
                <a:spcPts val="600"/>
              </a:spcAft>
            </a:pPr>
            <a:r>
              <a:rPr lang="ru-RU" sz="2150" dirty="0">
                <a:latin typeface="Times New Roman" panose="02020603050405020304" pitchFamily="18" charset="0"/>
                <a:cs typeface="Times New Roman" panose="02020603050405020304" pitchFamily="18" charset="0"/>
              </a:rPr>
              <a:t>1)	не осуществлено должное планирование, в соответствии со статьей 16 Федерального закона от 05.04.2013 № 44-ФЗ, соответствующих расходов бюджета, а также сроков завершения финансового года в соответствии с Приказом Управления финансов администрации ПКГО от 24.10.2018 № 105 «О порядке завершения операций по исполнению бюджета Петропавловск-Камчатского городского округа в текущем финансовом году»;</a:t>
            </a:r>
          </a:p>
          <a:p>
            <a:pPr lvl="0" indent="450000" algn="just">
              <a:spcAft>
                <a:spcPts val="600"/>
              </a:spcAft>
            </a:pPr>
            <a:r>
              <a:rPr lang="ru-RU" sz="2150" dirty="0">
                <a:latin typeface="Times New Roman" panose="02020603050405020304" pitchFamily="18" charset="0"/>
                <a:cs typeface="Times New Roman" panose="02020603050405020304" pitchFamily="18" charset="0"/>
              </a:rPr>
              <a:t>2)	в связи с невозможностью исполнения бюджетных назначений до конца финансового года, в соответствии с пунктом 1 статьи 158 Бюджетного кодекса РФ , своевременно не внесены предложения по изменению лимитов бюджетных обязательств на очередной финансовый год, а также не внесены предложения по формированию и изменению сводной бюджетной росписи;</a:t>
            </a:r>
          </a:p>
          <a:p>
            <a:pPr lvl="0" indent="450000" algn="just">
              <a:spcAft>
                <a:spcPts val="600"/>
              </a:spcAft>
            </a:pPr>
            <a:r>
              <a:rPr lang="ru-RU" sz="2150" dirty="0">
                <a:latin typeface="Times New Roman" panose="02020603050405020304" pitchFamily="18" charset="0"/>
                <a:cs typeface="Times New Roman" panose="02020603050405020304" pitchFamily="18" charset="0"/>
              </a:rPr>
              <a:t>3)	в связи с невозможностью исполнения бюджетных назначений до конца финансового года, в соответствии с пунктом 1 статьи 162 БК РФ, своевременно не внесены соответствующему ГРБС предложения по изменению бюджетной росписи на очередной финансовый год</a:t>
            </a:r>
            <a:r>
              <a:rPr lang="ru-RU" sz="2150" dirty="0" smtClean="0">
                <a:latin typeface="Times New Roman" panose="02020603050405020304" pitchFamily="18" charset="0"/>
                <a:cs typeface="Times New Roman" panose="02020603050405020304" pitchFamily="18" charset="0"/>
              </a:rPr>
              <a:t>.</a:t>
            </a:r>
            <a:endParaRPr lang="ru-RU" sz="2150"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a:xfrm>
            <a:off x="10250891" y="6203196"/>
            <a:ext cx="1706217" cy="365125"/>
          </a:xfrm>
        </p:spPr>
        <p:txBody>
          <a:bodyPr/>
          <a:lstStyle/>
          <a:p>
            <a:fld id="{6704C014-6F8E-46ED-98D3-CFCC4C6D48B9}" type="slidenum">
              <a:rPr lang="ru-RU" sz="36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a:t>
            </a:fld>
            <a:endParaRPr lang="ru-RU"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3134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47675" y="382012"/>
            <a:ext cx="11296650" cy="6093976"/>
          </a:xfrm>
          <a:prstGeom prst="rect">
            <a:avLst/>
          </a:prstGeom>
        </p:spPr>
        <p:txBody>
          <a:bodyPr wrap="square">
            <a:spAutoFit/>
          </a:bodyPr>
          <a:lstStyle/>
          <a:p>
            <a:pPr lvl="0" indent="450000" algn="just">
              <a:spcAft>
                <a:spcPts val="600"/>
              </a:spcAft>
            </a:pPr>
            <a:r>
              <a:rPr lang="ru-RU" sz="2000" dirty="0">
                <a:latin typeface="Times New Roman" panose="02020603050405020304" pitchFamily="18" charset="0"/>
                <a:cs typeface="Times New Roman" panose="02020603050405020304" pitchFamily="18" charset="0"/>
              </a:rPr>
              <a:t>6.	В нарушение требований статьи 34 БК РФ, статьи 6 Федерального закона от 05.04.2013 № 44-ФЗ МКУ «</a:t>
            </a:r>
            <a:r>
              <a:rPr lang="ru-RU" sz="2000" dirty="0" err="1">
                <a:latin typeface="Times New Roman" panose="02020603050405020304" pitchFamily="18" charset="0"/>
                <a:cs typeface="Times New Roman" panose="02020603050405020304" pitchFamily="18" charset="0"/>
              </a:rPr>
              <a:t>УКСиР</a:t>
            </a:r>
            <a:r>
              <a:rPr lang="ru-RU" sz="2000" dirty="0">
                <a:latin typeface="Times New Roman" panose="02020603050405020304" pitchFamily="18" charset="0"/>
                <a:cs typeface="Times New Roman" panose="02020603050405020304" pitchFamily="18" charset="0"/>
              </a:rPr>
              <a:t>» при составлении локальных сметных расчетов установило разные цены на оконные блоки, что привело к ценовой дискриминации, при которой, участникам рынка для выполнения подрядных работ в смете был предложен однородный товар по неодинаковым ценам, а также МКУ «</a:t>
            </a:r>
            <a:r>
              <a:rPr lang="ru-RU" sz="2000" dirty="0" err="1">
                <a:latin typeface="Times New Roman" panose="02020603050405020304" pitchFamily="18" charset="0"/>
                <a:cs typeface="Times New Roman" panose="02020603050405020304" pitchFamily="18" charset="0"/>
              </a:rPr>
              <a:t>УКСиР</a:t>
            </a:r>
            <a:r>
              <a:rPr lang="ru-RU" sz="2000" dirty="0">
                <a:latin typeface="Times New Roman" panose="02020603050405020304" pitchFamily="18" charset="0"/>
                <a:cs typeface="Times New Roman" panose="02020603050405020304" pitchFamily="18" charset="0"/>
              </a:rPr>
              <a:t>» установлена завышенная ценовая расценка на светильники. Данные факты привели к неэффективному расходованию средств бюджета городского округа в размере 2 531 169,97 рублей, или 22,4 % от общей суммы доведенных до МКУ «</a:t>
            </a:r>
            <a:r>
              <a:rPr lang="ru-RU" sz="2000" dirty="0" err="1">
                <a:latin typeface="Times New Roman" panose="02020603050405020304" pitchFamily="18" charset="0"/>
                <a:cs typeface="Times New Roman" panose="02020603050405020304" pitchFamily="18" charset="0"/>
              </a:rPr>
              <a:t>УКСиР</a:t>
            </a:r>
            <a:r>
              <a:rPr lang="ru-RU" sz="2000" dirty="0">
                <a:latin typeface="Times New Roman" panose="02020603050405020304" pitchFamily="18" charset="0"/>
                <a:cs typeface="Times New Roman" panose="02020603050405020304" pitchFamily="18" charset="0"/>
              </a:rPr>
              <a:t>» бюджетных средств (11 310 103,99 рублей).</a:t>
            </a:r>
          </a:p>
          <a:p>
            <a:pPr lvl="0" indent="450000" algn="just">
              <a:spcAft>
                <a:spcPts val="600"/>
              </a:spcAft>
            </a:pPr>
            <a:r>
              <a:rPr lang="ru-RU" sz="2000" dirty="0">
                <a:latin typeface="Times New Roman" panose="02020603050405020304" pitchFamily="18" charset="0"/>
                <a:cs typeface="Times New Roman" panose="02020603050405020304" pitchFamily="18" charset="0"/>
              </a:rPr>
              <a:t>В период проведения контрольного мероприятия оценить соответствие качества и пригодности для применения в строительстве новых материалов, изделий, конструкций и технологий, используемых Подрядчиками, КСП не представилось возможным, в связи с отсутствием в МКУ «</a:t>
            </a:r>
            <a:r>
              <a:rPr lang="ru-RU" sz="2000" dirty="0" err="1">
                <a:latin typeface="Times New Roman" panose="02020603050405020304" pitchFamily="18" charset="0"/>
                <a:cs typeface="Times New Roman" panose="02020603050405020304" pitchFamily="18" charset="0"/>
              </a:rPr>
              <a:t>УКСиР</a:t>
            </a:r>
            <a:r>
              <a:rPr lang="ru-RU" sz="2000" dirty="0">
                <a:latin typeface="Times New Roman" panose="02020603050405020304" pitchFamily="18" charset="0"/>
                <a:cs typeface="Times New Roman" panose="02020603050405020304" pitchFamily="18" charset="0"/>
              </a:rPr>
              <a:t>» сертификатов на вышеперечисленные материалы (оконные блоки, светильники). </a:t>
            </a:r>
          </a:p>
          <a:p>
            <a:pPr lvl="0" indent="450000" algn="just">
              <a:spcAft>
                <a:spcPts val="600"/>
              </a:spcAft>
            </a:pPr>
            <a:r>
              <a:rPr lang="ru-RU" sz="2000" dirty="0">
                <a:latin typeface="Times New Roman" panose="02020603050405020304" pitchFamily="18" charset="0"/>
                <a:cs typeface="Times New Roman" panose="02020603050405020304" pitchFamily="18" charset="0"/>
              </a:rPr>
              <a:t>6.1. При проведении закупки работ по выполнению текущего ремонта нежилых помещений МКУ «</a:t>
            </a:r>
            <a:r>
              <a:rPr lang="ru-RU" sz="2000" dirty="0" err="1">
                <a:latin typeface="Times New Roman" panose="02020603050405020304" pitchFamily="18" charset="0"/>
                <a:cs typeface="Times New Roman" panose="02020603050405020304" pitchFamily="18" charset="0"/>
              </a:rPr>
              <a:t>УКСиР</a:t>
            </a:r>
            <a:r>
              <a:rPr lang="ru-RU" sz="2000" dirty="0">
                <a:latin typeface="Times New Roman" panose="02020603050405020304" pitchFamily="18" charset="0"/>
                <a:cs typeface="Times New Roman" panose="02020603050405020304" pitchFamily="18" charset="0"/>
              </a:rPr>
              <a:t>», применение Методики определения сметной стоимости строительства, реконструкции, капитального ремонта, сноса объектов капитального строительства, работ по сохранению объектов культурного наследия (памятников истории и культуры) народов РФ на территории РФ, утвержденной Приказом Минстроя РФ  от 04.08.2020 № 421/</a:t>
            </a:r>
            <a:r>
              <a:rPr lang="ru-RU" sz="2000" dirty="0" err="1">
                <a:latin typeface="Times New Roman" panose="02020603050405020304" pitchFamily="18" charset="0"/>
                <a:cs typeface="Times New Roman" panose="02020603050405020304" pitchFamily="18" charset="0"/>
              </a:rPr>
              <a:t>пр</a:t>
            </a:r>
            <a:r>
              <a:rPr lang="ru-RU" sz="2000" dirty="0">
                <a:latin typeface="Times New Roman" panose="02020603050405020304" pitchFamily="18" charset="0"/>
                <a:cs typeface="Times New Roman" panose="02020603050405020304" pitchFamily="18" charset="0"/>
              </a:rPr>
              <a:t> не правомерно и нецелесообразно для определения начальной (максимальной) цены контракта в целях закупки работ по выполнению текущего ремонта. </a:t>
            </a:r>
          </a:p>
        </p:txBody>
      </p:sp>
      <p:sp>
        <p:nvSpPr>
          <p:cNvPr id="2" name="Номер слайда 1"/>
          <p:cNvSpPr>
            <a:spLocks noGrp="1"/>
          </p:cNvSpPr>
          <p:nvPr>
            <p:ph type="sldNum" sz="quarter" idx="12"/>
          </p:nvPr>
        </p:nvSpPr>
        <p:spPr>
          <a:xfrm>
            <a:off x="10235541" y="6232217"/>
            <a:ext cx="1706217" cy="365125"/>
          </a:xfrm>
        </p:spPr>
        <p:txBody>
          <a:bodyPr/>
          <a:lstStyle/>
          <a:p>
            <a:fld id="{6704C014-6F8E-46ED-98D3-CFCC4C6D48B9}" type="slidenum">
              <a:rPr lang="ru-RU" sz="36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a:t>
            </a:fld>
            <a:endParaRPr lang="ru-RU"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7189185"/>
      </p:ext>
    </p:extLst>
  </p:cSld>
  <p:clrMapOvr>
    <a:masterClrMapping/>
  </p:clrMapOvr>
  <p:timing>
    <p:tnLst>
      <p:par>
        <p:cTn id="1" dur="indefinite" restart="never" nodeType="tmRoot"/>
      </p:par>
    </p:tnLst>
  </p:timing>
</p:sld>
</file>

<file path=ppt/theme/theme1.xml><?xml version="1.0" encoding="utf-8"?>
<a:theme xmlns:a="http://schemas.openxmlformats.org/drawingml/2006/main" name="Базис">
  <a:themeElements>
    <a:clrScheme name="Синий и зеленый">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Базис">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азис">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Базис</Template>
  <TotalTime>99</TotalTime>
  <Words>3204</Words>
  <Application>Microsoft Office PowerPoint</Application>
  <PresentationFormat>Широкоэкранный</PresentationFormat>
  <Paragraphs>167</Paragraphs>
  <Slides>26</Slides>
  <Notes>12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26</vt:i4>
      </vt:variant>
    </vt:vector>
  </HeadingPairs>
  <TitlesOfParts>
    <vt:vector size="31" baseType="lpstr">
      <vt:lpstr>Calibri</vt:lpstr>
      <vt:lpstr>Corbel</vt:lpstr>
      <vt:lpstr>Times New Roman</vt:lpstr>
      <vt:lpstr>Wingdings</vt:lpstr>
      <vt:lpstr>Базис</vt:lpstr>
      <vt:lpstr>Доклад о результатах контрольного мероприятия</vt:lpstr>
      <vt:lpstr>Презентация PowerPoint</vt:lpstr>
      <vt:lpstr>Презентация PowerPoint</vt:lpstr>
      <vt:lpstr>1. Муниципальное казенное учреждение «Управление капитального строительства и ремонта»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1. Муниципальное казенное учреждение «Центр управления кризисными ситуациями города петропавловска-камчатского»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Аноприенко Елизавета Дмитриевна</dc:creator>
  <cp:lastModifiedBy>Аноприенко Елизавета Дмитриевна</cp:lastModifiedBy>
  <cp:revision>13</cp:revision>
  <dcterms:created xsi:type="dcterms:W3CDTF">2023-07-20T02:17:05Z</dcterms:created>
  <dcterms:modified xsi:type="dcterms:W3CDTF">2023-07-20T23:45:16Z</dcterms:modified>
</cp:coreProperties>
</file>