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978" r:id="rId1"/>
  </p:sldMasterIdLst>
  <p:notesMasterIdLst>
    <p:notesMasterId r:id="rId34"/>
  </p:notesMasterIdLst>
  <p:sldIdLst>
    <p:sldId id="256" r:id="rId2"/>
    <p:sldId id="257" r:id="rId3"/>
    <p:sldId id="263" r:id="rId4"/>
    <p:sldId id="389" r:id="rId5"/>
    <p:sldId id="390" r:id="rId6"/>
    <p:sldId id="363" r:id="rId7"/>
    <p:sldId id="364" r:id="rId8"/>
    <p:sldId id="365" r:id="rId9"/>
    <p:sldId id="366" r:id="rId10"/>
    <p:sldId id="386" r:id="rId11"/>
    <p:sldId id="375" r:id="rId12"/>
    <p:sldId id="384" r:id="rId13"/>
    <p:sldId id="367" r:id="rId14"/>
    <p:sldId id="368" r:id="rId15"/>
    <p:sldId id="373" r:id="rId16"/>
    <p:sldId id="370" r:id="rId17"/>
    <p:sldId id="374" r:id="rId18"/>
    <p:sldId id="372" r:id="rId19"/>
    <p:sldId id="371" r:id="rId20"/>
    <p:sldId id="376" r:id="rId21"/>
    <p:sldId id="377" r:id="rId22"/>
    <p:sldId id="378" r:id="rId23"/>
    <p:sldId id="379" r:id="rId24"/>
    <p:sldId id="380" r:id="rId25"/>
    <p:sldId id="388" r:id="rId26"/>
    <p:sldId id="387" r:id="rId27"/>
    <p:sldId id="381" r:id="rId28"/>
    <p:sldId id="382" r:id="rId29"/>
    <p:sldId id="383" r:id="rId30"/>
    <p:sldId id="385" r:id="rId31"/>
    <p:sldId id="342" r:id="rId32"/>
    <p:sldId id="288" r:id="rId33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67" autoAdjust="0"/>
  </p:normalViewPr>
  <p:slideViewPr>
    <p:cSldViewPr snapToGrid="0">
      <p:cViewPr varScale="1">
        <p:scale>
          <a:sx n="109" d="100"/>
          <a:sy n="109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800" b="1" i="0" u="none" strike="noStrike" kern="1200" cap="all" spc="5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/>
              <a:t>Закупочная деятельность </a:t>
            </a:r>
          </a:p>
          <a:p>
            <a:pPr>
              <a:defRPr sz="800"/>
            </a:pPr>
            <a:r>
              <a:rPr lang="ru-RU" sz="800"/>
              <a:t>МУП «ТЭСК» в 2022 году, тыс. рублей</a:t>
            </a:r>
          </a:p>
          <a:p>
            <a:pPr>
              <a:defRPr sz="800"/>
            </a:pPr>
            <a:r>
              <a:rPr lang="ru-RU" sz="800"/>
              <a:t>(сумма</a:t>
            </a:r>
            <a:r>
              <a:rPr lang="en-US" sz="800"/>
              <a:t> </a:t>
            </a:r>
            <a:r>
              <a:rPr lang="ru-RU" sz="800"/>
              <a:t>к заключению </a:t>
            </a:r>
            <a:r>
              <a:rPr lang="en-US" sz="800"/>
              <a:t>&lt;100</a:t>
            </a:r>
            <a:r>
              <a:rPr lang="ru-RU" sz="800"/>
              <a:t>,</a:t>
            </a:r>
            <a:r>
              <a:rPr lang="en-US" sz="800"/>
              <a:t>0</a:t>
            </a:r>
            <a:r>
              <a:rPr lang="ru-RU" sz="800"/>
              <a:t> тыс.</a:t>
            </a:r>
            <a:r>
              <a:rPr lang="en-US" sz="800"/>
              <a:t> </a:t>
            </a:r>
            <a:r>
              <a:rPr lang="ru-RU" sz="800"/>
              <a:t>рублей)</a:t>
            </a:r>
          </a:p>
        </c:rich>
      </c:tx>
      <c:layout>
        <c:manualLayout>
          <c:xMode val="edge"/>
          <c:yMode val="edge"/>
          <c:x val="0.2861737868852332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cap="all" spc="5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1888265878904775E-2"/>
          <c:y val="0.30444259371424726"/>
          <c:w val="0.9183058898379024"/>
          <c:h val="0.3807309543037889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Запрос котировок</c:v>
                </c:pt>
              </c:strCache>
            </c:strRef>
          </c:tx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-4.9603174603174698E-2"/>
                </c:manualLayout>
              </c:layout>
              <c:tx>
                <c:rich>
                  <a:bodyPr/>
                  <a:lstStyle/>
                  <a:p>
                    <a:fld id="{D68D8133-9869-427F-9469-E69D5095F9E7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D2D-4D72-A589-E68F359C6652}"/>
                </c:ext>
              </c:extLst>
            </c:dLbl>
            <c:dLbl>
              <c:idx val="1"/>
              <c:layout>
                <c:manualLayout>
                  <c:x val="0"/>
                  <c:y val="-3.8438163979502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D2D-4D72-A589-E68F359C66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 закупок на 2022 год</c:v>
                </c:pt>
                <c:pt idx="1">
                  <c:v>Заключенные договоры в 2022 году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4114.3</c:v>
                </c:pt>
                <c:pt idx="1">
                  <c:v>2653.3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D2D-4D72-A589-E68F359C665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Электронный аукцион</c:v>
                </c:pt>
              </c:strCache>
            </c:strRef>
          </c:tx>
          <c:spPr>
            <a:gradFill>
              <a:gsLst>
                <a:gs pos="100000">
                  <a:schemeClr val="accent2">
                    <a:alpha val="0"/>
                  </a:schemeClr>
                </a:gs>
                <a:gs pos="50000">
                  <a:schemeClr val="accent2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3.5954347024021942E-17"/>
                  <c:y val="-4.96031746031746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D2D-4D72-A589-E68F359C6652}"/>
                </c:ext>
              </c:extLst>
            </c:dLbl>
            <c:dLbl>
              <c:idx val="1"/>
              <c:layout>
                <c:manualLayout>
                  <c:x val="-6.4724749178857776E-3"/>
                  <c:y val="-5.45634920634920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D2D-4D72-A589-E68F359C66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 закупок на 2022 год</c:v>
                </c:pt>
                <c:pt idx="1">
                  <c:v>Заключенные договоры в 2022 году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38768.300000000003</c:v>
                </c:pt>
                <c:pt idx="1">
                  <c:v>46135.5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D2D-4D72-A589-E68F359C665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Единственный поставщик</c:v>
                </c:pt>
              </c:strCache>
            </c:strRef>
          </c:tx>
          <c:spPr>
            <a:gradFill>
              <a:gsLst>
                <a:gs pos="100000">
                  <a:schemeClr val="accent3">
                    <a:alpha val="0"/>
                  </a:schemeClr>
                </a:gs>
                <a:gs pos="50000">
                  <a:schemeClr val="accent3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9417532849578348E-2"/>
                  <c:y val="-4.46428571428570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0D2D-4D72-A589-E68F359C6652}"/>
                </c:ext>
              </c:extLst>
            </c:dLbl>
            <c:dLbl>
              <c:idx val="1"/>
              <c:layout>
                <c:manualLayout>
                  <c:x val="3.5301039419494015E-2"/>
                  <c:y val="-5.45634920634921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D2D-4D72-A589-E68F359C66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 закупок на 2022 год</c:v>
                </c:pt>
                <c:pt idx="1">
                  <c:v>Заключенные договоры в 2022 году</c:v>
                </c:pt>
              </c:strCache>
            </c:strRef>
          </c:cat>
          <c:val>
            <c:numRef>
              <c:f>Лист1!$D$2:$D$3</c:f>
              <c:numCache>
                <c:formatCode>#,##0.0</c:formatCode>
                <c:ptCount val="2"/>
                <c:pt idx="0">
                  <c:v>30757.200000000001</c:v>
                </c:pt>
                <c:pt idx="1">
                  <c:v>31644.400000000001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D2D-4D72-A589-E68F359C665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294562120"/>
        <c:axId val="295648416"/>
        <c:axId val="0"/>
      </c:bar3DChart>
      <c:catAx>
        <c:axId val="294562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95648416"/>
        <c:crosses val="autoZero"/>
        <c:auto val="1"/>
        <c:lblAlgn val="ctr"/>
        <c:lblOffset val="100"/>
        <c:noMultiLvlLbl val="0"/>
      </c:catAx>
      <c:valAx>
        <c:axId val="295648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94562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800" b="1" i="0" u="none" strike="noStrike" kern="1200" cap="all" spc="5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/>
              <a:t>Закупочная деятельность </a:t>
            </a:r>
          </a:p>
          <a:p>
            <a:pPr>
              <a:defRPr sz="800"/>
            </a:pPr>
            <a:r>
              <a:rPr lang="ru-RU" sz="800"/>
              <a:t>МУП «ТЭСК» в 2023 году в тыс. рублей</a:t>
            </a:r>
          </a:p>
          <a:p>
            <a:pPr>
              <a:defRPr sz="800"/>
            </a:pPr>
            <a:r>
              <a:rPr lang="ru-RU" sz="800"/>
              <a:t>(сумма</a:t>
            </a:r>
            <a:r>
              <a:rPr lang="en-US" sz="800"/>
              <a:t> </a:t>
            </a:r>
            <a:r>
              <a:rPr lang="ru-RU" sz="800"/>
              <a:t>к заключению </a:t>
            </a:r>
            <a:r>
              <a:rPr lang="en-US" sz="800"/>
              <a:t>&lt;100</a:t>
            </a:r>
            <a:r>
              <a:rPr lang="ru-RU" sz="800"/>
              <a:t>,0</a:t>
            </a:r>
            <a:r>
              <a:rPr lang="en-US" sz="800"/>
              <a:t> </a:t>
            </a:r>
            <a:r>
              <a:rPr lang="ru-RU" sz="800"/>
              <a:t>рублей)</a:t>
            </a:r>
          </a:p>
        </c:rich>
      </c:tx>
      <c:layout>
        <c:manualLayout>
          <c:xMode val="edge"/>
          <c:yMode val="edge"/>
          <c:x val="0.3055400607134217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cap="all" spc="5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8441743572979977E-2"/>
          <c:y val="0.30324595938665555"/>
          <c:w val="0.90198309700881052"/>
          <c:h val="0.3542780960359195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Запрос котировок</c:v>
                </c:pt>
              </c:strCache>
            </c:strRef>
          </c:tx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-3.1421838177533384E-2"/>
                </c:manualLayout>
              </c:layout>
              <c:tx>
                <c:rich>
                  <a:bodyPr/>
                  <a:lstStyle/>
                  <a:p>
                    <a:fld id="{D68D8133-9869-427F-9469-E69D5095F9E7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A089-4F1B-8535-86538EDE9BB9}"/>
                </c:ext>
              </c:extLst>
            </c:dLbl>
            <c:dLbl>
              <c:idx val="1"/>
              <c:layout>
                <c:manualLayout>
                  <c:x val="0"/>
                  <c:y val="-2.35571260306243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089-4F1B-8535-86538EDE9B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 закупок на 2023 год</c:v>
                </c:pt>
                <c:pt idx="1">
                  <c:v>Заключенные договоры по состоянию на 01.10.2023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3204.1</c:v>
                </c:pt>
                <c:pt idx="1">
                  <c:v>1005.7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89-4F1B-8535-86538EDE9BB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Электронный аукцион</c:v>
                </c:pt>
              </c:strCache>
            </c:strRef>
          </c:tx>
          <c:spPr>
            <a:gradFill>
              <a:gsLst>
                <a:gs pos="100000">
                  <a:schemeClr val="accent2">
                    <a:alpha val="0"/>
                  </a:schemeClr>
                </a:gs>
                <a:gs pos="50000">
                  <a:schemeClr val="accent2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-3.14218381775333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089-4F1B-8535-86538EDE9BB9}"/>
                </c:ext>
              </c:extLst>
            </c:dLbl>
            <c:dLbl>
              <c:idx val="1"/>
              <c:layout>
                <c:manualLayout>
                  <c:x val="-6.4724363008148017E-3"/>
                  <c:y val="-3.14218381775333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089-4F1B-8535-86538EDE9B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 закупок на 2023 год</c:v>
                </c:pt>
                <c:pt idx="1">
                  <c:v>Заключенные договоры по состоянию на 01.10.2023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41111.1</c:v>
                </c:pt>
                <c:pt idx="1">
                  <c:v>36656.800000000003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089-4F1B-8535-86538EDE9BB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Единственный поставщик</c:v>
                </c:pt>
              </c:strCache>
            </c:strRef>
          </c:tx>
          <c:spPr>
            <a:gradFill>
              <a:gsLst>
                <a:gs pos="100000">
                  <a:schemeClr val="accent3">
                    <a:alpha val="0"/>
                  </a:schemeClr>
                </a:gs>
                <a:gs pos="50000">
                  <a:schemeClr val="accent3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7523837609358105E-2"/>
                  <c:y val="-2.61848651479444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A089-4F1B-8535-86538EDE9BB9}"/>
                </c:ext>
              </c:extLst>
            </c:dLbl>
            <c:dLbl>
              <c:idx val="1"/>
              <c:layout>
                <c:manualLayout>
                  <c:x val="2.1625872407352652E-2"/>
                  <c:y val="-3.66588112071222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089-4F1B-8535-86538EDE9B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 закупок на 2023 год</c:v>
                </c:pt>
                <c:pt idx="1">
                  <c:v>Заключенные договоры по состоянию на 01.10.2023</c:v>
                </c:pt>
              </c:strCache>
            </c:strRef>
          </c:cat>
          <c:val>
            <c:numRef>
              <c:f>Лист1!$D$2:$D$3</c:f>
              <c:numCache>
                <c:formatCode>#,##0.0</c:formatCode>
                <c:ptCount val="2"/>
                <c:pt idx="0">
                  <c:v>15895.3</c:v>
                </c:pt>
                <c:pt idx="1">
                  <c:v>9399.7000000000007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089-4F1B-8535-86538EDE9BB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294659288"/>
        <c:axId val="294659672"/>
        <c:axId val="0"/>
      </c:bar3DChart>
      <c:catAx>
        <c:axId val="294659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94659672"/>
        <c:crosses val="autoZero"/>
        <c:auto val="1"/>
        <c:lblAlgn val="ctr"/>
        <c:lblOffset val="100"/>
        <c:noMultiLvlLbl val="0"/>
      </c:catAx>
      <c:valAx>
        <c:axId val="294659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94659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928C6-BA60-4288-8294-054D4ED65875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B4CE31-6DE7-45F3-95CF-165473671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117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9752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9754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3247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0649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8400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9135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2332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7859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1953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4571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567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6696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3797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2043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826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1589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8490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6020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7220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8695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8228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732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250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65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365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539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774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0213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987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3046406-E553-47CE-B3E8-22D7919CB46E}" type="datetime1">
              <a:rPr lang="ru-RU" smtClean="0"/>
              <a:t>15.12.2023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4159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8FD25-85B0-4099-BBFB-3C671C9CF543}" type="datetime1">
              <a:rPr lang="ru-RU" smtClean="0"/>
              <a:t>15.12.2023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816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FDF93-B53D-42CC-9662-F9C13A2019DB}" type="datetime1">
              <a:rPr lang="ru-RU" smtClean="0"/>
              <a:t>15.12.2023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691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20309-C970-4B6D-AE97-077F40C01049}" type="datetime1">
              <a:rPr lang="ru-RU" smtClean="0"/>
              <a:t>15.12.2023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187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C22EC-3F9D-4E57-9FD6-559AA6FB85D7}" type="datetime1">
              <a:rPr lang="ru-RU" smtClean="0"/>
              <a:t>15.12.2023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039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BBC12-43F3-4999-8F4D-239731984014}" type="datetime1">
              <a:rPr lang="ru-RU" smtClean="0"/>
              <a:t>15.12.2023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328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1D9B5-CFC4-41CE-8087-08B7C3942CA3}" type="datetime1">
              <a:rPr lang="ru-RU" smtClean="0"/>
              <a:t>15.12.2023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943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18E89-44E3-4D23-AFE1-0D177C6C47CA}" type="datetime1">
              <a:rPr lang="ru-RU" smtClean="0"/>
              <a:t>15.12.2023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52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FF59E-BA64-4AF8-9E99-BFF12B52347D}" type="datetime1">
              <a:rPr lang="ru-RU" smtClean="0"/>
              <a:t>15.12.2023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407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D45B0-A576-4918-B86F-ED255345BD6D}" type="datetime1">
              <a:rPr lang="ru-RU" smtClean="0"/>
              <a:t>15.12.2023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356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B89C-02B0-48F7-933F-82F08AB7FB3B}" type="datetime1">
              <a:rPr lang="ru-RU" smtClean="0"/>
              <a:t>15.12.2023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816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892EB44-216C-4FE0-9DC8-CF896C48DB60}" type="datetime1">
              <a:rPr lang="ru-RU" smtClean="0"/>
              <a:t>15.12.2023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37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3281" y="2239862"/>
            <a:ext cx="11719420" cy="1518406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результатах контрольного мероприятия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4842" y="3920150"/>
            <a:ext cx="9228201" cy="2257961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«Проверка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отдельных вопросов финансово-хозяйственной деятельности Муниципального унитарного предприятия «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ТеплоЭлектроСетевая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Компания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2022-2023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115414" y="5855516"/>
            <a:ext cx="847288" cy="1036542"/>
          </a:xfrm>
        </p:spPr>
        <p:txBody>
          <a:bodyPr/>
          <a:lstStyle/>
          <a:p>
            <a:fld id="{A897165A-551A-48BC-820A-2B6675CA2424}" type="slidenum">
              <a:rPr lang="ru-RU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</a:t>
            </a:fld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3126" y="1361564"/>
            <a:ext cx="1122305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Контрольно-счетная палата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Петропавловск-Камчатского </a:t>
            </a:r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городского округа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8120" y="355689"/>
            <a:ext cx="1359517" cy="1306777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0248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490" y="424872"/>
            <a:ext cx="10864160" cy="794327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по результатам контрольного мероприятия: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6433" y="5902275"/>
            <a:ext cx="11114648" cy="663206"/>
          </a:xfrm>
        </p:spPr>
        <p:txBody>
          <a:bodyPr/>
          <a:lstStyle/>
          <a:p>
            <a:pPr algn="just"/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Предприятием так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 в период с 01.01.2022 по 01.10.2023 были заключены договоры на основании пункта 1-3 части 15 статьи 4 Федерального закона от 18.07.2011 № 223-ФЗ, общее количество заключенных договоров составило </a:t>
            </a: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620 в общей сумме 15 649,5 тыс. рублей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них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году 386 договоров на сумму 9 594, 6 тыс. рублей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в </a:t>
            </a: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году 234 договора на сумму 6 054, 9 тыс. рублей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77824" y="1003300"/>
            <a:ext cx="10999355" cy="2111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14325" algn="just">
              <a:buFont typeface="Wingdings" panose="05000000000000000000" pitchFamily="2" charset="2"/>
              <a:buChar char="Ø"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Выборочная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соблюдения Федерального закона от 18.07.2011 № 223-ФЗ «О закупках товаров, работ, услуг отдельными видами юридических лиц» по заключенным договорам на поставку товаров, работ,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 МУП ПКГО «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ТеплоЭлектроСетевая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Компания»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0490" y="2151853"/>
            <a:ext cx="106833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9156" y="2151853"/>
            <a:ext cx="10616689" cy="619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07000"/>
              </a:lnSpc>
              <a:buFontTx/>
              <a:buChar char="-"/>
              <a:tabLst>
                <a:tab pos="630555" algn="l"/>
              </a:tabLst>
            </a:pPr>
            <a:endParaRPr lang="ru-RU" dirty="0"/>
          </a:p>
          <a:p>
            <a:pPr algn="just">
              <a:lnSpc>
                <a:spcPct val="107000"/>
              </a:lnSpc>
              <a:tabLst>
                <a:tab pos="630555" algn="l"/>
              </a:tabLs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972240178"/>
              </p:ext>
            </p:extLst>
          </p:nvPr>
        </p:nvGraphicFramePr>
        <p:xfrm>
          <a:off x="502481" y="2151853"/>
          <a:ext cx="5048095" cy="2368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361391392"/>
              </p:ext>
            </p:extLst>
          </p:nvPr>
        </p:nvGraphicFramePr>
        <p:xfrm>
          <a:off x="5886412" y="2071353"/>
          <a:ext cx="5154931" cy="2368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760489" y="4520211"/>
            <a:ext cx="479008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</a:rPr>
              <a:t>В 2022 году </a:t>
            </a:r>
            <a:r>
              <a:rPr lang="ru-RU" sz="15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предприятием было запланировано 50 закупок (суммой свыше 100,0 тыс. рублей) на общую сумму 73 639,8 тыс. рублей (включая НДС)</a:t>
            </a:r>
            <a:endParaRPr lang="ru-RU" sz="15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86433" y="5305041"/>
            <a:ext cx="468019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</a:rPr>
              <a:t>Фактически предприятием в 2022 году заключено 53 договора на общую сумму 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80 433,2 тыс. 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</a:rPr>
              <a:t>рублей</a:t>
            </a:r>
            <a:endParaRPr lang="ru-RU" sz="15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886412" y="4496739"/>
            <a:ext cx="529943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</a:rPr>
              <a:t>В 2023 году </a:t>
            </a:r>
            <a:r>
              <a:rPr lang="ru-RU" sz="15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предприятием запланировано 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</a:rPr>
              <a:t>42 закупки (суммой свыше 100,0    тыс. рублей) на сумму 60 210,5 тыс. рублей (включая НДС</a:t>
            </a:r>
            <a:endParaRPr lang="ru-RU" sz="15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875010" y="5281569"/>
            <a:ext cx="531083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</a:rPr>
              <a:t>Фактически предприятием по состоянию на 01.10.2023 заключено 33 договора на общую сумму: 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47 062,2 тыс. 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</a:rPr>
              <a:t>рублей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302642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490" y="424872"/>
            <a:ext cx="10864160" cy="794327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по результатам контрольного мероприятия: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2602937" cy="365125"/>
          </a:xfrm>
        </p:spPr>
        <p:txBody>
          <a:bodyPr/>
          <a:lstStyle/>
          <a:p>
            <a:fld id="{A897165A-551A-48BC-820A-2B6675CA2424}" type="slidenum">
              <a:rPr lang="ru-RU" sz="3600" b="1" smtClean="0">
                <a:latin typeface="Calibri" panose="020F0502020204030204" pitchFamily="34" charset="0"/>
                <a:cs typeface="Calibri" panose="020F0502020204030204" pitchFamily="34" charset="0"/>
              </a:rPr>
              <a:t>11</a:t>
            </a:fld>
            <a:endParaRPr lang="ru-RU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77824" y="1003300"/>
            <a:ext cx="10999355" cy="2111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14325" algn="just">
              <a:buFont typeface="Wingdings" panose="05000000000000000000" pitchFamily="2" charset="2"/>
              <a:buChar char="Ø"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Выборочная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соблюдения Федерального закона от 18.07.2011 № 223-ФЗ «О закупках товаров, работ, услуг отдельными видами юридических лиц» по заключенным договорам на поставку товаров, работ,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 МУП ПКГО «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ТеплоЭлектроСетевая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Компания»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0490" y="2151853"/>
            <a:ext cx="106833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9156" y="2151853"/>
            <a:ext cx="10616689" cy="619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07000"/>
              </a:lnSpc>
              <a:buFontTx/>
              <a:buChar char="-"/>
              <a:tabLst>
                <a:tab pos="630555" algn="l"/>
              </a:tabLst>
            </a:pPr>
            <a:endParaRPr lang="ru-RU" dirty="0"/>
          </a:p>
          <a:p>
            <a:pPr algn="just">
              <a:lnSpc>
                <a:spcPct val="107000"/>
              </a:lnSpc>
              <a:tabLst>
                <a:tab pos="630555" algn="l"/>
              </a:tabLs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2481" y="1752836"/>
            <a:ext cx="10874698" cy="4818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17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Крупные сделки в 2022 году</a:t>
            </a:r>
            <a:endParaRPr lang="ru-RU" sz="17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нарушение пункта 2 части 1 статьи 2 Решения Городской Думы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ПКГО от 28.06.2019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177-нд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порядке согласования сделок, совершаемых муниципальными унитарными предприятиями Петропавловск-Камчатского городского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округа»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МУП ПКГО «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ТеплоЭлектроСетевая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Компания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адрес отраслевого органа направлен пакет документов для согласования совершения крупной сделки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договору от 30.05.2022 № 32211387078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ООО «КАМЭС-ОВК</a:t>
            </a:r>
            <a:r>
              <a:rPr lang="ru-RU" sz="16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</a:t>
            </a:r>
            <a:r>
              <a:rPr lang="ru-RU" sz="1600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отсутствие согласованных с МКУ «Управление капитального строительства и ремонта» </a:t>
            </a:r>
            <a:r>
              <a:rPr lang="ru-RU" sz="16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сметных расчетов на выполнение строительно-монтажных работ по технологическому присоединению к сетям теплоснабжения (ЦО и ГВС) многоквартирного жилого дома по ул. Индустриальная</a:t>
            </a:r>
            <a:r>
              <a:rPr lang="ru-RU" sz="1600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документация по реконструкции объекта «Тепловая сеть по ул. Орджоникидзе от ЦТП до ТК-4» с учетом требований ГАУ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Госэкспертиза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изменялась 3 раза с увеличением сметной стоимости. УИЗО, на основании заключений отраслевого органа, в лице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отраслевого органа,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трижды согласовывало совершение крупной сделки с различной сметной стоимостью работ на выполнение работ по реконструкции данного объекта.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пункта 2 части 1 статьи 2 Решения Городской Думы ПКГО от 28.06.2019 № 177-нд 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сметные расчеты на выполнение подрядных работ по устройству монолитных тепловых камер и непроходных каналов для укладки тепловых сетей (в рамках инвестиционного мероприятия Реконструкция объекта: «Тепловая сеть по ул. Орджоникидзе от ЦТП до ТК-4» инвестиционной программы МУП «ТЭСК» на 2022 год), предприятием направлены в отраслевой орган без должного согласования с МКУ «Управление капитального строительства и ремонта». 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83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490" y="424872"/>
            <a:ext cx="10864160" cy="794327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по результатам контрольного мероприятия: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2602937" cy="365125"/>
          </a:xfrm>
        </p:spPr>
        <p:txBody>
          <a:bodyPr/>
          <a:lstStyle/>
          <a:p>
            <a:fld id="{A897165A-551A-48BC-820A-2B6675CA2424}" type="slidenum">
              <a:rPr lang="ru-RU" sz="3600" b="1" smtClean="0">
                <a:latin typeface="Calibri" panose="020F0502020204030204" pitchFamily="34" charset="0"/>
                <a:cs typeface="Calibri" panose="020F0502020204030204" pitchFamily="34" charset="0"/>
              </a:rPr>
              <a:t>12</a:t>
            </a:fld>
            <a:endParaRPr lang="ru-RU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77824" y="1003300"/>
            <a:ext cx="10999355" cy="2111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14325" algn="just">
              <a:buFont typeface="Wingdings" panose="05000000000000000000" pitchFamily="2" charset="2"/>
              <a:buChar char="Ø"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Выборочная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соблюдения Федерального закона от 18.07.2011 № 223-ФЗ «О закупках товаров, работ, услуг отдельными видами юридических лиц» по заключенным договорам на поставку товаров, работ,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 МУП ПКГО «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ТеплоЭлектроСетевая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Компания»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0490" y="2151853"/>
            <a:ext cx="106833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9156" y="2151853"/>
            <a:ext cx="10616689" cy="619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07000"/>
              </a:lnSpc>
              <a:buFontTx/>
              <a:buChar char="-"/>
              <a:tabLst>
                <a:tab pos="630555" algn="l"/>
              </a:tabLst>
            </a:pPr>
            <a:endParaRPr lang="ru-RU" dirty="0"/>
          </a:p>
          <a:p>
            <a:pPr algn="just">
              <a:lnSpc>
                <a:spcPct val="107000"/>
              </a:lnSpc>
              <a:tabLst>
                <a:tab pos="630555" algn="l"/>
              </a:tabLs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9156" y="1839130"/>
            <a:ext cx="10808023" cy="968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Выполнение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строительно-монтажных работ по технологическому присоединению к сетям теплоснабжения (ЦО и ГВС) многоквартирного жилого дома по ул. Индустриальная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ru-RU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53" y="2613518"/>
            <a:ext cx="3520921" cy="3638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450" y="2461457"/>
            <a:ext cx="2837940" cy="3743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08"/>
          <a:stretch/>
        </p:blipFill>
        <p:spPr>
          <a:xfrm>
            <a:off x="5128302" y="2544733"/>
            <a:ext cx="3614814" cy="3679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372" y="3315543"/>
            <a:ext cx="2903031" cy="2707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218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490" y="424872"/>
            <a:ext cx="10864160" cy="794327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по результатам контрольного мероприятия: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2602937" cy="365125"/>
          </a:xfrm>
        </p:spPr>
        <p:txBody>
          <a:bodyPr/>
          <a:lstStyle/>
          <a:p>
            <a:fld id="{A897165A-551A-48BC-820A-2B6675CA2424}" type="slidenum">
              <a:rPr lang="ru-RU" sz="3600" b="1" smtClean="0">
                <a:latin typeface="Calibri" panose="020F0502020204030204" pitchFamily="34" charset="0"/>
                <a:cs typeface="Calibri" panose="020F0502020204030204" pitchFamily="34" charset="0"/>
              </a:rPr>
              <a:t>13</a:t>
            </a:fld>
            <a:endParaRPr lang="ru-RU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77824" y="1003300"/>
            <a:ext cx="10999355" cy="2111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14325" algn="just">
              <a:buFont typeface="Wingdings" panose="05000000000000000000" pitchFamily="2" charset="2"/>
              <a:buChar char="Ø"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Выборочная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соблюдения Федерального закона от 18.07.2011 № 223-ФЗ «О закупках товаров, работ, услуг отдельными видами юридических лиц» по заключенным договорам на поставку товаров, работ,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 МУП ПКГО «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ТеплоЭлектроСетевая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Компания»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0490" y="2151853"/>
            <a:ext cx="106833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9156" y="2151853"/>
            <a:ext cx="10616689" cy="619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07000"/>
              </a:lnSpc>
              <a:buFontTx/>
              <a:buChar char="-"/>
              <a:tabLst>
                <a:tab pos="630555" algn="l"/>
              </a:tabLst>
            </a:pPr>
            <a:endParaRPr lang="ru-RU" dirty="0"/>
          </a:p>
          <a:p>
            <a:pPr algn="just">
              <a:lnSpc>
                <a:spcPct val="107000"/>
              </a:lnSpc>
              <a:tabLst>
                <a:tab pos="630555" algn="l"/>
              </a:tabLs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0491" y="2058987"/>
            <a:ext cx="10683364" cy="1969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УКХиЖФ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рассмотрении обращений МУП «ТЭСК» о намерении совершения крупных сделок на проведение ремонтных или строительных работ, не истребован полный пакет документов от МУП «ТЭСК», а в случае представления в отраслевой орган неполного пакета документов не возвращен предприятию на доработку в установленные сроки, что является нарушением статьи 3 Решения Городской Думы ПКГО от 28.06.2019 №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177-нд «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порядке согласования сделок, совершаемых муниципальными унитарными предприятиями Петропавловск-Камчатского городского округа»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9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67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490" y="424872"/>
            <a:ext cx="10864160" cy="794327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по результатам контрольного мероприятия: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2602937" cy="365125"/>
          </a:xfrm>
        </p:spPr>
        <p:txBody>
          <a:bodyPr/>
          <a:lstStyle/>
          <a:p>
            <a:fld id="{A897165A-551A-48BC-820A-2B6675CA2424}" type="slidenum">
              <a:rPr lang="ru-RU" sz="3600" b="1" smtClean="0">
                <a:latin typeface="Calibri" panose="020F0502020204030204" pitchFamily="34" charset="0"/>
                <a:cs typeface="Calibri" panose="020F0502020204030204" pitchFamily="34" charset="0"/>
              </a:rPr>
              <a:t>14</a:t>
            </a:fld>
            <a:endParaRPr lang="ru-RU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77824" y="1003300"/>
            <a:ext cx="10999355" cy="2111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14325" algn="just">
              <a:buFont typeface="Wingdings" panose="05000000000000000000" pitchFamily="2" charset="2"/>
              <a:buChar char="Ø"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Выборочная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соблюдения Федерального закона от 18.07.2011 № 223-ФЗ «О закупках товаров, работ, услуг отдельными видами юридических лиц» по заключенным договорам на поставку товаров, работ,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 МУП ПКГО «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ТеплоЭлектроСетевая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Компания»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0490" y="2151853"/>
            <a:ext cx="106833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9156" y="2151853"/>
            <a:ext cx="10616689" cy="619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07000"/>
              </a:lnSpc>
              <a:buFontTx/>
              <a:buChar char="-"/>
              <a:tabLst>
                <a:tab pos="630555" algn="l"/>
              </a:tabLst>
            </a:pPr>
            <a:endParaRPr lang="ru-RU" dirty="0"/>
          </a:p>
          <a:p>
            <a:pPr algn="just">
              <a:lnSpc>
                <a:spcPct val="107000"/>
              </a:lnSpc>
              <a:tabLst>
                <a:tab pos="630555" algn="l"/>
              </a:tabLs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0490" y="1752836"/>
            <a:ext cx="10616688" cy="5097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реконструкции объекта «Тепловая сеть по ул. Орджоникидзе от ЦТП до ТК-4</a:t>
            </a:r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pPr lvl="0" algn="just"/>
            <a:endParaRPr lang="ru-RU" sz="17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В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пунктов 4.7, 4.8, 4.11, подпункта 5.4.14. договора от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21.11.2022 (завершение 13.01.2023)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32211788822, заключенного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ООО «Альфа-групп» в целях осуществления подрядных работ по устройству монолитных тепловых камер и непроходных каналов для укладки тепловых сетей на сумму 9 300,0 тыс. рублей (с учетом НДС), МУП ПКГО «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ТеплоЭлектроСетевая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Компания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произведена оплата по договору в полном объеме в отсутствии отчетной документации, предусмотренной подпунктом 5.4.14. Договора от 21.11.2022 № 32211788822, а именно: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 осмотра восстановления благоустройства территории после проведения земляных работ, подписанного Контрольным управлением;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 осмотра восстановления благоустройства территории после проведения земляных работ, подписанного ГБУЗ «ККПД».</a:t>
            </a:r>
          </a:p>
          <a:p>
            <a:pPr algn="just"/>
            <a:r>
              <a:rPr lang="ru-RU" sz="17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предприятия проведение </a:t>
            </a:r>
            <a:r>
              <a:rPr lang="ru-RU" sz="17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 по демонтажу надземных павильонов над тепловыми камерами ТК-211/1 и ТК-211/2 с дальнейшим устройством плит перекрытия на вышеуказанных тепловых камерах, посадки газонной травы, предприятие планирует произвести в период подготовки к отопительному периоду 2024-2025 годов (май-июнь 2024 года). По факту проведения работ будут приглашены представители ГБУЗ «ККПД» и Контрольного управления для составления актов осмотра восстановления благоустройства территории после проведения земляных работ.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ru-RU" u="sng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66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490" y="424872"/>
            <a:ext cx="10864160" cy="794327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по результатам контрольного мероприятия: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2602937" cy="365125"/>
          </a:xfrm>
        </p:spPr>
        <p:txBody>
          <a:bodyPr/>
          <a:lstStyle/>
          <a:p>
            <a:fld id="{A897165A-551A-48BC-820A-2B6675CA2424}" type="slidenum">
              <a:rPr lang="ru-RU" sz="3600" b="1" smtClean="0">
                <a:latin typeface="Calibri" panose="020F0502020204030204" pitchFamily="34" charset="0"/>
                <a:cs typeface="Calibri" panose="020F0502020204030204" pitchFamily="34" charset="0"/>
              </a:rPr>
              <a:t>15</a:t>
            </a:fld>
            <a:endParaRPr lang="ru-RU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77824" y="1003300"/>
            <a:ext cx="10999355" cy="2111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14325" algn="just">
              <a:buFont typeface="Wingdings" panose="05000000000000000000" pitchFamily="2" charset="2"/>
              <a:buChar char="Ø"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Выборочная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соблюдения Федерального закона от 18.07.2011 № 223-ФЗ «О закупках товаров, работ, услуг отдельными видами юридических лиц» по заключенным договорам на поставку товаров, работ,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 МУП ПКГО «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ТеплоЭлектроСетевая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Компания»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0490" y="2151853"/>
            <a:ext cx="106833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9156" y="2151853"/>
            <a:ext cx="10616689" cy="619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07000"/>
              </a:lnSpc>
              <a:buFontTx/>
              <a:buChar char="-"/>
              <a:tabLst>
                <a:tab pos="630555" algn="l"/>
              </a:tabLst>
            </a:pPr>
            <a:endParaRPr lang="ru-RU" dirty="0"/>
          </a:p>
          <a:p>
            <a:pPr algn="just">
              <a:lnSpc>
                <a:spcPct val="107000"/>
              </a:lnSpc>
              <a:tabLst>
                <a:tab pos="630555" algn="l"/>
              </a:tabLs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9156" y="1839130"/>
            <a:ext cx="10808023" cy="665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«Тепловая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сеть по ул. Орджоникидзе от ЦТП до ТК-4». 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ru-RU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65" y="2165411"/>
            <a:ext cx="2385550" cy="4240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061" y="2178957"/>
            <a:ext cx="3890012" cy="1942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414" y="1878103"/>
            <a:ext cx="3450431" cy="4600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003" y="4121728"/>
            <a:ext cx="4197623" cy="2253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7468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490" y="424872"/>
            <a:ext cx="10864160" cy="794327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по результатам контрольного мероприятия: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2602937" cy="365125"/>
          </a:xfrm>
        </p:spPr>
        <p:txBody>
          <a:bodyPr/>
          <a:lstStyle/>
          <a:p>
            <a:fld id="{A897165A-551A-48BC-820A-2B6675CA2424}" type="slidenum">
              <a:rPr lang="ru-RU" sz="3600" b="1" smtClean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fld>
            <a:endParaRPr lang="ru-RU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77824" y="1003300"/>
            <a:ext cx="10999355" cy="2111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14325" algn="just">
              <a:buFont typeface="Wingdings" panose="05000000000000000000" pitchFamily="2" charset="2"/>
              <a:buChar char="Ø"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Выборочная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соблюдения Федерального закона от 18.07.2011 № 223-ФЗ «О закупках товаров, работ, услуг отдельными видами юридических лиц» по заключенным договорам на поставку товаров, работ,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 МУП ПКГО «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ТеплоЭлектроСетевая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Компания»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0490" y="2151853"/>
            <a:ext cx="106833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9156" y="2151853"/>
            <a:ext cx="10616689" cy="619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07000"/>
              </a:lnSpc>
              <a:buFontTx/>
              <a:buChar char="-"/>
              <a:tabLst>
                <a:tab pos="630555" algn="l"/>
              </a:tabLst>
            </a:pPr>
            <a:endParaRPr lang="ru-RU" dirty="0"/>
          </a:p>
          <a:p>
            <a:pPr algn="just">
              <a:lnSpc>
                <a:spcPct val="107000"/>
              </a:lnSpc>
              <a:tabLst>
                <a:tab pos="630555" algn="l"/>
              </a:tabLs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0126" y="2151853"/>
            <a:ext cx="10683364" cy="2538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целях повышения эффективности тепловой сети, а также доведения объектов теплоснабжения до состояния, отвечающего действующей нормативной документации в планировании предприятия отображен объект реконструкция объекта «Сооружение тепловые сети от ТП -107, ул. Крупской». </a:t>
            </a:r>
          </a:p>
          <a:p>
            <a:pPr lvl="0"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требований, установленных Федеральным законом от 14.11.2002 № 161-ФЗ и Решением Городской Думы ПКГО от 28.06.2019 № 177-нд, работы по реконструкции объекта: «Сооружение тепловые сети от ЦТП-107, ул. Крупской»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произведены в отсутствии должного согласования совершения крупной сделки на сумму 7 842,5 тыс. рублей.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60490" y="4422078"/>
            <a:ext cx="10616687" cy="2166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данным предприятия, по факту проведения вышеназванных работ получены следующие результаты: повышена надежность тепловых сетей (повышения качества теплоснабжения потребителей); повышена энергетическая эффективность тепловых сетей (снижение потерь тепловой энергии на реконструируемом участке тепловых сетей); тепловые сети соответствуют действующим нормативным требованиям (безопасная эксплуатация объекта теплоснабжения); увеличена стоимость основного средства (возможность направления полученной амортизации на повышение эффективности объектов, эксплуатируемых МУП «ТЭСК»).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0126" y="1797627"/>
            <a:ext cx="3173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Крупные сделки 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3428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490" y="424872"/>
            <a:ext cx="10864160" cy="794327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по результатам контрольного мероприятия: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2602937" cy="365125"/>
          </a:xfrm>
        </p:spPr>
        <p:txBody>
          <a:bodyPr/>
          <a:lstStyle/>
          <a:p>
            <a:fld id="{A897165A-551A-48BC-820A-2B6675CA2424}" type="slidenum">
              <a:rPr lang="ru-RU" sz="3600" b="1" smtClean="0">
                <a:latin typeface="Calibri" panose="020F0502020204030204" pitchFamily="34" charset="0"/>
                <a:cs typeface="Calibri" panose="020F0502020204030204" pitchFamily="34" charset="0"/>
              </a:rPr>
              <a:t>17</a:t>
            </a:fld>
            <a:endParaRPr lang="ru-RU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77824" y="1003300"/>
            <a:ext cx="10999355" cy="2111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14325" algn="just">
              <a:buFont typeface="Wingdings" panose="05000000000000000000" pitchFamily="2" charset="2"/>
              <a:buChar char="Ø"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Анализ дебиторской и кредиторской задолженности на отчетные даты, причины, сроки и законность ее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МУП ПКГО «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ТеплоЭлектроСетевая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Компания»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0490" y="2151853"/>
            <a:ext cx="106833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9156" y="2151853"/>
            <a:ext cx="10616689" cy="619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07000"/>
              </a:lnSpc>
              <a:buFontTx/>
              <a:buChar char="-"/>
              <a:tabLst>
                <a:tab pos="630555" algn="l"/>
              </a:tabLst>
            </a:pPr>
            <a:endParaRPr lang="ru-RU" dirty="0"/>
          </a:p>
          <a:p>
            <a:pPr algn="just">
              <a:lnSpc>
                <a:spcPct val="107000"/>
              </a:lnSpc>
              <a:tabLst>
                <a:tab pos="630555" algn="l"/>
              </a:tabLs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0489" y="1734874"/>
            <a:ext cx="10616687" cy="3582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Для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снижения просроченной дебиторской задолженности предприятие перешло на прямые платежи с потребителями. В настоящее время МУП ПКГО «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ТеплоЭлектроСетевая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Компания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собирает платежи за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ресуроснабжение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непосредственно с потребителя, минуя управляющие компании и ТСЖ. В связи с банкротством управляющих компаний МУП «ТЭСК» списало в 2022 году более 10 000,0 тыс. рублей на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убытки.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ru-RU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2022 году согласно предоставленных отчетов об исполнении планов подачи исковых заявлений в судебные органы КК, направления претензий и проведения переговоров юридическим отделом предприятия осуществлена подача 175 исковых заявлений и направлена 51 претензия.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 месяцев 2023 года предприятием в адрес судебных органов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Камчатского края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направлено 173 исковых заявления, а также в адрес должников направлено 15 претензий.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66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490" y="424872"/>
            <a:ext cx="10864160" cy="794327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по результатам контрольного мероприятия: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2602937" cy="365125"/>
          </a:xfrm>
        </p:spPr>
        <p:txBody>
          <a:bodyPr/>
          <a:lstStyle/>
          <a:p>
            <a:fld id="{A897165A-551A-48BC-820A-2B6675CA2424}" type="slidenum">
              <a:rPr lang="ru-RU" sz="3600" b="1" smtClean="0">
                <a:latin typeface="Calibri" panose="020F0502020204030204" pitchFamily="34" charset="0"/>
                <a:cs typeface="Calibri" panose="020F0502020204030204" pitchFamily="34" charset="0"/>
              </a:rPr>
              <a:t>18</a:t>
            </a:fld>
            <a:endParaRPr lang="ru-RU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77824" y="1003300"/>
            <a:ext cx="10999355" cy="2111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14325" algn="just">
              <a:buFont typeface="Wingdings" panose="05000000000000000000" pitchFamily="2" charset="2"/>
              <a:buChar char="Ø"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Проверка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своевременности перечисления части прибыли, остающейся в распоряжении МУП ПКГО «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ТеплоЭлектроСетевая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Компания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уплаты налогов и иных обязательных платежей в бюджет Петропавловск-Камчатского городского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0490" y="2151853"/>
            <a:ext cx="106833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9156" y="2151853"/>
            <a:ext cx="10616689" cy="619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07000"/>
              </a:lnSpc>
              <a:buFontTx/>
              <a:buChar char="-"/>
              <a:tabLst>
                <a:tab pos="630555" algn="l"/>
              </a:tabLst>
            </a:pPr>
            <a:endParaRPr lang="ru-RU" dirty="0"/>
          </a:p>
          <a:p>
            <a:pPr algn="just">
              <a:lnSpc>
                <a:spcPct val="107000"/>
              </a:lnSpc>
              <a:tabLst>
                <a:tab pos="630555" algn="l"/>
              </a:tabLs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2893" y="2151853"/>
            <a:ext cx="1061668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требований части 10 статьи 12 Решения Городской Думы ПКГО от 05.07.2016 №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453-нд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порядке управления и распоряжения имуществом, находящимся в собственности Петропавловск-Камчатского городского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округа»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Управления имущественных и земельных отношений администрации Петропавловск-Камчатского городского округа от 03.10.2023 № -06-02/1062/23 о перечислении части прибыли, остающейся в распоряжении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МУП ПКГО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ТеплоЭлектроСетевая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Компания» по итогам работы за 2022 год издан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нарушением срока на 5 месяцев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основании вышеуказанного приказа Управления имущественных и земельных отношений администрации Петропавловск-Камчатского городского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округа,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перечисления части прибыли предприятия по итогам деятельности предприятия за 2022 год в бюджет городского округа был установлен до 06.10.2023.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Предприятием в бюджет городского округа произведено перечисление части прибыли, остающейся в распоряжении предприятия после уплаты налогов и иных обязательных платежей в сумме 2 447,9 тыс. рублей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(согласно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платежного поручения от 04.10.2023 №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1347).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708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490" y="424872"/>
            <a:ext cx="10864160" cy="794327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по результатам контрольного мероприятия: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2602937" cy="365125"/>
          </a:xfrm>
        </p:spPr>
        <p:txBody>
          <a:bodyPr/>
          <a:lstStyle/>
          <a:p>
            <a:fld id="{A897165A-551A-48BC-820A-2B6675CA2424}" type="slidenum">
              <a:rPr lang="ru-RU" sz="3600" b="1" smtClean="0">
                <a:latin typeface="Calibri" panose="020F0502020204030204" pitchFamily="34" charset="0"/>
                <a:cs typeface="Calibri" panose="020F0502020204030204" pitchFamily="34" charset="0"/>
              </a:rPr>
              <a:t>19</a:t>
            </a:fld>
            <a:endParaRPr lang="ru-RU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77824" y="1003300"/>
            <a:ext cx="10999355" cy="2111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14325" algn="just">
              <a:buFont typeface="Wingdings" panose="05000000000000000000" pitchFamily="2" charset="2"/>
              <a:buChar char="Ø"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Проверка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наличия уплаченных штрафов (пеней), судебных и иных неэффективных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МУП ПКГО «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ТеплоЭлектроСетевая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Компания»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0490" y="2151853"/>
            <a:ext cx="106833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9156" y="2151853"/>
            <a:ext cx="10616689" cy="619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07000"/>
              </a:lnSpc>
              <a:buFontTx/>
              <a:buChar char="-"/>
              <a:tabLst>
                <a:tab pos="630555" algn="l"/>
              </a:tabLst>
            </a:pPr>
            <a:endParaRPr lang="ru-RU" dirty="0"/>
          </a:p>
          <a:p>
            <a:pPr algn="just">
              <a:lnSpc>
                <a:spcPct val="107000"/>
              </a:lnSpc>
              <a:tabLst>
                <a:tab pos="630555" algn="l"/>
              </a:tabLs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2893" y="1761068"/>
            <a:ext cx="10616687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с 2022 по 2023 годы установлены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факты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списания средств с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расчетного счета предприятия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 погашения штрафных санкций за нарушение правил дорожного движения.</a:t>
            </a: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енежные средства, после установления предприятием лиц совершивших нарушение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 дорожного движения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удерживаются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заработной платы сотрудников предприятия, в счет погашения штрафов.</a:t>
            </a:r>
          </a:p>
          <a:p>
            <a:pPr lvl="0" algn="just"/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связи с неуплатой в установленные сроки штрафов за нарушение правил дорожного движения, на предприятие в 2023 после списания основного долга, на основании пункта 1 статьи 112 Федерального закона от 02.10.2007 №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229-ФЗ 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исполнительном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производстве»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обращено взыскание исполнительского сбора в размере 10,0 тыс. рублей. </a:t>
            </a: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Списание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суммы в размере 10,0 тыс. рублей в счет погашения исполнительского сбора за несвоевременную уплату штрафных санкций подпадает под неэффективно понесенные расходы МУП ПКГО «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ТеплоЭлектроСетевая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Компания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934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6656" y="637563"/>
            <a:ext cx="10753725" cy="5663650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Основание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проведения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контрольного мероприятия: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1.1.6. плана деятельности Контрольно-счетной палаты Петропавловск-Камчатского городского округа  на 2023 год, утвержденный приказом Контрольно-счетной палаты от 15.12.2022 № 45-КСП, предложение Главы Петропавловск-Камчатского городского округа  от 17.08.2023 №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01-01-01/1510/23.</a:t>
            </a:r>
          </a:p>
          <a:p>
            <a:pPr marL="4572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составлен на основании акта о результатах проведения контрольного мероприятия от 22.11.2023 № 01-06/15-1.1.6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 algn="just">
              <a:buNone/>
            </a:pP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Цель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контрольного мероприятия: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отдельных вопросов финансово-хозяйственной деятельности Муниципального унитарного предприятия «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ТеплоЭлектроСетевая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Компания».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Предмет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контрольного мероприятия: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бухгалтерская (финансовая) отчетность, муниципальное имущество, закрепленное на праве хозяйственного ведения, доходы полученные от использования имущества, расходы по его содержанию, а также иные документы и материалы, необходимые для проведения контрольного мероприятия.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249638" y="5931017"/>
            <a:ext cx="696285" cy="926983"/>
          </a:xfrm>
        </p:spPr>
        <p:txBody>
          <a:bodyPr/>
          <a:lstStyle/>
          <a:p>
            <a:fld id="{A897165A-551A-48BC-820A-2B6675CA2424}" type="slidenum">
              <a:rPr lang="ru-RU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</a:t>
            </a:fld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70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490" y="424872"/>
            <a:ext cx="10864160" cy="794327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по результатам контрольного мероприятия: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2602937" cy="365125"/>
          </a:xfrm>
        </p:spPr>
        <p:txBody>
          <a:bodyPr/>
          <a:lstStyle/>
          <a:p>
            <a:fld id="{A897165A-551A-48BC-820A-2B6675CA2424}" type="slidenum">
              <a:rPr lang="ru-RU" sz="3600" b="1" smtClean="0">
                <a:latin typeface="Calibri" panose="020F0502020204030204" pitchFamily="34" charset="0"/>
                <a:cs typeface="Calibri" panose="020F0502020204030204" pitchFamily="34" charset="0"/>
              </a:rPr>
              <a:t>20</a:t>
            </a:fld>
            <a:endParaRPr lang="ru-RU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77824" y="1003300"/>
            <a:ext cx="10999355" cy="2111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14325" algn="just">
              <a:buFont typeface="Wingdings" panose="05000000000000000000" pitchFamily="2" charset="2"/>
              <a:buChar char="Ø"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Выборочная проверка законности использования, обеспечение сохранности муниципального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имущества МУП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ПКГО «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ТеплоЭлектроСетевая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Компания»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60490" y="2151853"/>
            <a:ext cx="106833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9156" y="2151853"/>
            <a:ext cx="10616689" cy="619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07000"/>
              </a:lnSpc>
              <a:buFontTx/>
              <a:buChar char="-"/>
              <a:tabLst>
                <a:tab pos="630555" algn="l"/>
              </a:tabLst>
            </a:pPr>
            <a:endParaRPr lang="ru-RU" dirty="0"/>
          </a:p>
          <a:p>
            <a:pPr algn="just">
              <a:lnSpc>
                <a:spcPct val="107000"/>
              </a:lnSpc>
              <a:tabLst>
                <a:tab pos="630555" algn="l"/>
              </a:tabLs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4825" y="1641187"/>
            <a:ext cx="10616687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бухгалтерского учета на 31.12.2022 числилось 516 объектов недвижимого и движимого имущества, из них 178 объектов – основные средства, переданные на предприятие стоимостью 0,001 тыс. рублей (34,5 % от всего состава основных средств МУП «ТЭСК»).</a:t>
            </a:r>
          </a:p>
          <a:p>
            <a:pPr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состоянию на 01.10.2023 по данным бухгалтерского учета предприятия всего числится 535 объектов основных средств, из них 187 объектов числится с балансовой стоимостью 0,001 тыс. рублей (35,0 % от общего объема основных средств), 9 из которых закреплены за предприятием на праве хозяйственного ведения в течении 9 месяцев 2023 года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году в данные бухгалтерского учета основных средств, переданных в хозяйственное ведение МУП ПКГО «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ТеплоЭлектроСетевая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Компания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внесены изменения по 37 объектам муниципальной собственности в общей сумме 9 487,8 тыс. рублей (до переоценки основных средств все 37 объектов числились по данным бухгалтерского учета предприятия с балансовой стоимостью 0,001 тыс. рублей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lvl="0" algn="just"/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Реестр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имущества, в отношении объектов, находящихся в хозяйственном ведении МУП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ПКГО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ТеплоЭлектроСетевая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Компания», который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ведется собственником имущества в лице Управления имущественных и земельных отношений администрации городского округа, в соответствии с требованиями приказа Минэкономразвития РФ от 30.08.2011 №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424 «Об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Порядка ведения органами местного самоуправления реестров муниципального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имущества»,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Городской Думы ПКГО от 05.07.2016 №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453-нд «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порядке управления и распоряжения имуществом, находящимся в собственности Петропавловск-Камчатского городского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округа»,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целом содержит актуальную информацию об объектах и их количестве, расхождения между данными бухгалтерского учета предприятия и реестром муниципального имущества в основном возникают из-за несвоевременного взаимодействия между предприятием и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Управлением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имущественных и земельных отношений администрации городского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округа.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793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490" y="424872"/>
            <a:ext cx="10864160" cy="794327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по результатам контрольного мероприятия: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2602937" cy="365125"/>
          </a:xfrm>
        </p:spPr>
        <p:txBody>
          <a:bodyPr/>
          <a:lstStyle/>
          <a:p>
            <a:fld id="{A897165A-551A-48BC-820A-2B6675CA2424}" type="slidenum">
              <a:rPr lang="ru-RU" sz="3600" b="1" smtClean="0">
                <a:latin typeface="Calibri" panose="020F0502020204030204" pitchFamily="34" charset="0"/>
                <a:cs typeface="Calibri" panose="020F0502020204030204" pitchFamily="34" charset="0"/>
              </a:rPr>
              <a:t>21</a:t>
            </a:fld>
            <a:endParaRPr lang="ru-RU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77824" y="1003300"/>
            <a:ext cx="10999355" cy="2111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14325" algn="just">
              <a:buFont typeface="Wingdings" panose="05000000000000000000" pitchFamily="2" charset="2"/>
              <a:buChar char="Ø"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Выборочная проверка законности использования, обеспечение сохранности муниципального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имущества МУП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ПКГО «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ТеплоЭлектроСетевая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Компания»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60490" y="2151853"/>
            <a:ext cx="106833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9156" y="2151853"/>
            <a:ext cx="10616689" cy="619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07000"/>
              </a:lnSpc>
              <a:buFontTx/>
              <a:buChar char="-"/>
              <a:tabLst>
                <a:tab pos="630555" algn="l"/>
              </a:tabLst>
            </a:pPr>
            <a:endParaRPr lang="ru-RU" dirty="0"/>
          </a:p>
          <a:p>
            <a:pPr algn="just">
              <a:lnSpc>
                <a:spcPct val="107000"/>
              </a:lnSpc>
              <a:tabLst>
                <a:tab pos="630555" algn="l"/>
              </a:tabLs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2893" y="1761068"/>
            <a:ext cx="1061668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Объект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«Линия ЛЭП ВЛ-10кВ ТП «Водозабор» (яч7)-КТПН «СНТ»» числится по данным бухгалтерского учета предприятия с балансовой стоимостью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070,9 тыс. рублей (31.07.2023 произведено увеличение балансовой стоимости объекта 3 368,2 тыс. рублей), в то время как в реестре муниципального имущества данный объект числится с балансовой стоимостью 4 702,7 тыс. рублей.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МУП ПКГО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ТеплоЭлектроСетевая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Компания» письмом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29.09.2023 № 1266-09 обратилось в адрес Управления имущественных и земельных отношений администрации городского округа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внесения изменений в реестр муниципального имущества в части изменения стоимости основного средства, в нарушение сроков, установленных требованиями приказа Минэкономразвития РФ от 30.08.2011 №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424 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Порядка ведения органами местного самоуправления реестров муниципального имущества»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Городской Думы ПКГО от 05.07.2016 №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453-нд 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порядке управления и распоряжения имуществом, находящимся в собственности Петропавловск-Камчатского городского округа»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2023 году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ТеплоЭлектроСетевая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Компания»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Рафт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«UREX-450» за счет чистой прибыли предприятия не связанный с осуществлением деятельности, предусмотренной Уставом предприятия.</a:t>
            </a:r>
          </a:p>
          <a:p>
            <a:pPr lvl="0"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159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490" y="424872"/>
            <a:ext cx="10864160" cy="794327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по результатам контрольного мероприятия: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2602937" cy="365125"/>
          </a:xfrm>
        </p:spPr>
        <p:txBody>
          <a:bodyPr/>
          <a:lstStyle/>
          <a:p>
            <a:fld id="{A897165A-551A-48BC-820A-2B6675CA2424}" type="slidenum">
              <a:rPr lang="ru-RU" sz="3600" b="1" smtClean="0">
                <a:latin typeface="Calibri" panose="020F0502020204030204" pitchFamily="34" charset="0"/>
                <a:cs typeface="Calibri" panose="020F0502020204030204" pitchFamily="34" charset="0"/>
              </a:rPr>
              <a:t>22</a:t>
            </a:fld>
            <a:endParaRPr lang="ru-RU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77824" y="1003300"/>
            <a:ext cx="10999355" cy="2111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14325" algn="just">
              <a:buFont typeface="Wingdings" panose="05000000000000000000" pitchFamily="2" charset="2"/>
              <a:buChar char="Ø"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Выборочная проверка законности использования, обеспечение сохранности муниципального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имущества МУП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ПКГО «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ТеплоЭлектроСетевая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Компания»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60490" y="2151853"/>
            <a:ext cx="106833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9156" y="2151853"/>
            <a:ext cx="10616689" cy="619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07000"/>
              </a:lnSpc>
              <a:buFontTx/>
              <a:buChar char="-"/>
              <a:tabLst>
                <a:tab pos="630555" algn="l"/>
              </a:tabLst>
            </a:pPr>
            <a:endParaRPr lang="ru-RU" dirty="0"/>
          </a:p>
          <a:p>
            <a:pPr algn="just">
              <a:lnSpc>
                <a:spcPct val="107000"/>
              </a:lnSpc>
              <a:tabLst>
                <a:tab pos="630555" algn="l"/>
              </a:tabLs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2893" y="1616899"/>
            <a:ext cx="1061668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исполнения представления КСП от 05.08.2022 № 5, из реестра муниципальной собственности исключен объект «Кислородная станция с оборудованием АКДС-70», балансовой стоимостью – 742,9 тыс. рублей, списанный по данным бухгалтерского учета предприятия 20.03.2014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6. 26.10.2023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«Снегоочиститель ТСМ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RH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600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шнекоротор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г/н 5587КА41», закрепленный за МУП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Спецдорремстрой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на основании приказа УЭРИО от 02.03.2020 № 50/20 перемещен на территорию МУП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Спецдоррестрой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r>
              <a:rPr lang="ru-RU" dirty="0"/>
              <a:t>	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570" y="3375966"/>
            <a:ext cx="4900613" cy="3116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93" y="3587262"/>
            <a:ext cx="3726292" cy="2973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4426301" y="4142657"/>
            <a:ext cx="18539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Территория 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ул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. Омской, д. 40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064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490" y="424872"/>
            <a:ext cx="10864160" cy="794327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по результатам контрольного мероприятия: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2602937" cy="365125"/>
          </a:xfrm>
        </p:spPr>
        <p:txBody>
          <a:bodyPr/>
          <a:lstStyle/>
          <a:p>
            <a:fld id="{A897165A-551A-48BC-820A-2B6675CA2424}" type="slidenum">
              <a:rPr lang="ru-RU" sz="3600" b="1" smtClean="0">
                <a:latin typeface="Calibri" panose="020F0502020204030204" pitchFamily="34" charset="0"/>
                <a:cs typeface="Calibri" panose="020F0502020204030204" pitchFamily="34" charset="0"/>
              </a:rPr>
              <a:t>23</a:t>
            </a:fld>
            <a:endParaRPr lang="ru-RU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77824" y="1003300"/>
            <a:ext cx="10999355" cy="2111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14325" algn="just">
              <a:buFont typeface="Wingdings" panose="05000000000000000000" pitchFamily="2" charset="2"/>
              <a:buChar char="Ø"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Выборочная проверка законности использования, обеспечение сохранности муниципального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имущества МУП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ПКГО «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ТеплоЭлектроСетевая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Компания»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60490" y="2151853"/>
            <a:ext cx="106833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9156" y="2151853"/>
            <a:ext cx="10616689" cy="619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07000"/>
              </a:lnSpc>
              <a:buFontTx/>
              <a:buChar char="-"/>
              <a:tabLst>
                <a:tab pos="630555" algn="l"/>
              </a:tabLst>
            </a:pPr>
            <a:endParaRPr lang="ru-RU" dirty="0"/>
          </a:p>
          <a:p>
            <a:pPr algn="just">
              <a:lnSpc>
                <a:spcPct val="107000"/>
              </a:lnSpc>
              <a:tabLst>
                <a:tab pos="630555" algn="l"/>
              </a:tabLs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60491" y="1616899"/>
            <a:ext cx="1054909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ул. Омской, д. 40 с 03.06.2022 по настоящее время расположен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«Транспортное средство «Машина коммунальная КО-449-10 Мусоровоз», г/н КУ552141» не используется предприятием в хозяйственной деятельности, вместе с тем, предприятием предпринимаются меры по продаже данного объекта, но по причине его нерентабельности и износа данный процесс затрудняется.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Объект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«Урал-5557 г/н К095НН41» передан МУП ПКГО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ТеплоЭлектроСетевая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Компания»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хозяйственное ведение на основании приказа УЭРИО от 07.06.2019 № 122/19. Транспортное средство зарегистрировано в ГИБДД 25.05.2021. Предприятием за период с 25.05.2021 по 30.09.2023 уплачен транспортный налог в размере 31,9 тыс. рублей. В настоящее время транспортное средство не используется предприятием и расположено на территории по ул. Омская, д. 40.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/>
              <a:t>	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5" t="5526" r="11050" b="25145"/>
          <a:stretch/>
        </p:blipFill>
        <p:spPr>
          <a:xfrm>
            <a:off x="5947906" y="4250128"/>
            <a:ext cx="3381624" cy="2225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75" y="4156055"/>
            <a:ext cx="3705225" cy="2413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6846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490" y="424872"/>
            <a:ext cx="10864160" cy="794327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по результатам контрольного мероприятия: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2602937" cy="365125"/>
          </a:xfrm>
        </p:spPr>
        <p:txBody>
          <a:bodyPr/>
          <a:lstStyle/>
          <a:p>
            <a:fld id="{A897165A-551A-48BC-820A-2B6675CA2424}" type="slidenum">
              <a:rPr lang="ru-RU" sz="3600" b="1" smtClean="0">
                <a:latin typeface="Calibri" panose="020F0502020204030204" pitchFamily="34" charset="0"/>
                <a:cs typeface="Calibri" panose="020F0502020204030204" pitchFamily="34" charset="0"/>
              </a:rPr>
              <a:t>24</a:t>
            </a:fld>
            <a:endParaRPr lang="ru-RU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77824" y="1003300"/>
            <a:ext cx="10999355" cy="2111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14325" algn="just">
              <a:buFont typeface="Wingdings" panose="05000000000000000000" pitchFamily="2" charset="2"/>
              <a:buChar char="Ø"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Выборочная проверка законности использования, обеспечение сохранности муниципального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имущества МУП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ПКГО «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ТеплоЭлектроСетевая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Компания»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60490" y="2151853"/>
            <a:ext cx="106833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9156" y="2151853"/>
            <a:ext cx="10616689" cy="619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07000"/>
              </a:lnSpc>
              <a:buFontTx/>
              <a:buChar char="-"/>
              <a:tabLst>
                <a:tab pos="630555" algn="l"/>
              </a:tabLst>
            </a:pPr>
            <a:endParaRPr lang="ru-RU" dirty="0"/>
          </a:p>
          <a:p>
            <a:pPr algn="just">
              <a:lnSpc>
                <a:spcPct val="107000"/>
              </a:lnSpc>
              <a:tabLst>
                <a:tab pos="630555" algn="l"/>
              </a:tabLs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60490" y="1616899"/>
            <a:ext cx="1068336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приказа УЭРИО от 18.10.2016 № 381/16 на праве хозяйственного ведения за МУП «ТЭСК» закреплены нежилые помещения поз. 11-17 первого этажа в административном здании по адресу: г. Петропавловск-Камчатский, ул. Ленинградская, д. 70Б, кадастровый номер 41:01:0010122:2176. </a:t>
            </a:r>
          </a:p>
          <a:p>
            <a:pPr algn="just"/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УКХиЖФ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письмом от 10.10.2023 № 01-12-01/11180/23 в ответ на обращение предприятия от 05.10.2023 № 1287-10 согласовало изъятие объекта «Нежилые помещения поз. 11-17 первого этажа в административном здании по адресу: г. Петропавловск-Камчатский, ул. Ленинградская, д. 70Б, кадастровый номер 41:01:0010122:2176» из хозяйственного ведения предприятия. В настоящее время предприятие ожидает решения собственника имущества в лице УИЗО.</a:t>
            </a:r>
          </a:p>
          <a:p>
            <a:pPr algn="just"/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89" y="3114674"/>
            <a:ext cx="2638425" cy="3199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722" y="3306015"/>
            <a:ext cx="2024063" cy="2998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685" y="3306015"/>
            <a:ext cx="2053233" cy="3015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920" y="3114674"/>
            <a:ext cx="1973462" cy="3189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809" y="3008670"/>
            <a:ext cx="2505075" cy="3211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584292" y="6235264"/>
            <a:ext cx="28256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ул. Ленинградская, д.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70Б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856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490" y="424872"/>
            <a:ext cx="10864160" cy="794327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по результатам контрольного мероприятия: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2602937" cy="365125"/>
          </a:xfrm>
        </p:spPr>
        <p:txBody>
          <a:bodyPr/>
          <a:lstStyle/>
          <a:p>
            <a:fld id="{A897165A-551A-48BC-820A-2B6675CA2424}" type="slidenum">
              <a:rPr lang="ru-RU" sz="3600" b="1" smtClean="0">
                <a:latin typeface="Calibri" panose="020F0502020204030204" pitchFamily="34" charset="0"/>
                <a:cs typeface="Calibri" panose="020F0502020204030204" pitchFamily="34" charset="0"/>
              </a:rPr>
              <a:t>25</a:t>
            </a:fld>
            <a:endParaRPr lang="ru-RU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77824" y="1003300"/>
            <a:ext cx="10999355" cy="2111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14325" algn="just">
              <a:buFont typeface="Wingdings" panose="05000000000000000000" pitchFamily="2" charset="2"/>
              <a:buChar char="Ø"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Выборочная проверка законности использования, обеспечение сохранности муниципального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имущества МУП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ПКГО «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ТеплоЭлектроСетевая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Компания»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60490" y="2151853"/>
            <a:ext cx="106833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9156" y="2151853"/>
            <a:ext cx="10616689" cy="619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07000"/>
              </a:lnSpc>
              <a:buFontTx/>
              <a:buChar char="-"/>
              <a:tabLst>
                <a:tab pos="630555" algn="l"/>
              </a:tabLst>
            </a:pPr>
            <a:endParaRPr lang="ru-RU" dirty="0"/>
          </a:p>
          <a:p>
            <a:pPr algn="just">
              <a:lnSpc>
                <a:spcPct val="107000"/>
              </a:lnSpc>
              <a:tabLst>
                <a:tab pos="630555" algn="l"/>
              </a:tabLs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60490" y="1616899"/>
            <a:ext cx="10683363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Нежилые помещения поз. 22-37 четвертого этажа в здании общежития, расположенного по адресу г. Петропавловск-Камчатский, ул. Владивостокская, д. 29 (за исключением одного помещения поз. 37) длительное время находятся в безвозмездном пользовании, или не используются вовсе, в связи с чем предприятие не получает доход, при этом несет затраты на уплату налогов, что является прямыми убытками предприятия.</a:t>
            </a:r>
          </a:p>
          <a:p>
            <a:pPr algn="just"/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776" y="2771061"/>
            <a:ext cx="2673507" cy="3564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697" y="2807777"/>
            <a:ext cx="2449599" cy="3266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866" y="2807777"/>
            <a:ext cx="2481012" cy="3308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4457367" y="6196902"/>
            <a:ext cx="28402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ул. Владивостокская, д. 29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963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490" y="424872"/>
            <a:ext cx="10864160" cy="794327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по результатам контрольного мероприятия: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2602937" cy="365125"/>
          </a:xfrm>
        </p:spPr>
        <p:txBody>
          <a:bodyPr/>
          <a:lstStyle/>
          <a:p>
            <a:fld id="{A897165A-551A-48BC-820A-2B6675CA2424}" type="slidenum">
              <a:rPr lang="ru-RU" sz="3600" b="1" smtClean="0">
                <a:latin typeface="Calibri" panose="020F0502020204030204" pitchFamily="34" charset="0"/>
                <a:cs typeface="Calibri" panose="020F0502020204030204" pitchFamily="34" charset="0"/>
              </a:rPr>
              <a:t>26</a:t>
            </a:fld>
            <a:endParaRPr lang="ru-RU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77824" y="1003300"/>
            <a:ext cx="10999355" cy="2111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14325" algn="just">
              <a:buFont typeface="Wingdings" panose="05000000000000000000" pitchFamily="2" charset="2"/>
              <a:buChar char="Ø"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Выборочная проверка законности использования, обеспечение сохранности муниципального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имущества МУП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ПКГО «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ТеплоЭлектроСетевая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Компания»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60490" y="2151853"/>
            <a:ext cx="106833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9156" y="2151853"/>
            <a:ext cx="10616689" cy="619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07000"/>
              </a:lnSpc>
              <a:buFontTx/>
              <a:buChar char="-"/>
              <a:tabLst>
                <a:tab pos="630555" algn="l"/>
              </a:tabLst>
            </a:pPr>
            <a:endParaRPr lang="ru-RU" dirty="0"/>
          </a:p>
          <a:p>
            <a:pPr algn="just">
              <a:lnSpc>
                <a:spcPct val="107000"/>
              </a:lnSpc>
              <a:tabLst>
                <a:tab pos="630555" algn="l"/>
              </a:tabLs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60490" y="1616899"/>
            <a:ext cx="10683363" cy="6632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С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февраля 2023 года по настоящее время между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Управлением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имущественных и земельных отношений администрации городского округа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МУП ПКГО «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ТеплоЭлектроСетевая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Компания»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ведется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претензионная работа в отношении земельного участка с кадастровым номером 41:01:0010122:89, на котором расположены нежилые помещения поз. 11-17 первого этажа в административном здании по адресу: г. Петропавловск-Камчатский, ул. Ленинградская, д. 70Б, в части внесения предприятием платы за фактическое пользование земельным участком за период с 18.10.2016 по настоящее время в сумме 73,5 тыс. рублей. Предприятием произведена оплата за фактическое пользование земельным участком за период с 02.03.2020 по 31.12.2022 в размере 31,1 тыс. рублей. Предприятие обратилось в адрес Управления имущественных и земельных отношений администрации городского округа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просьбой произвести перерасчет платы за фактическое пользование земельным участком за период с 20.03.2020 по настоящее время.</a:t>
            </a:r>
          </a:p>
          <a:p>
            <a:pPr algn="just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имущественных и земельных отношений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МУП ПКГО «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ТеплоЭлектроСетевая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Компания» по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делу А24-4191/2023 о взыскании неосновательного обогащения за фактическое пользование данным земельным участком за период в размере 73,5 тыс. рублей, процентов за пользование чужими денежными средствами в размере 1,5 тыс. рублей Решением Арбитражного суда КК от 28.11.2023 не был удовлетворен.</a:t>
            </a:r>
          </a:p>
          <a:p>
            <a:pPr algn="just"/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85454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490" y="424872"/>
            <a:ext cx="10864160" cy="794327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по результатам контрольного мероприятия: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2602937" cy="365125"/>
          </a:xfrm>
        </p:spPr>
        <p:txBody>
          <a:bodyPr/>
          <a:lstStyle/>
          <a:p>
            <a:fld id="{A897165A-551A-48BC-820A-2B6675CA2424}" type="slidenum">
              <a:rPr lang="ru-RU" sz="3600" b="1" smtClean="0">
                <a:latin typeface="Calibri" panose="020F0502020204030204" pitchFamily="34" charset="0"/>
                <a:cs typeface="Calibri" panose="020F0502020204030204" pitchFamily="34" charset="0"/>
              </a:rPr>
              <a:t>27</a:t>
            </a:fld>
            <a:endParaRPr lang="ru-RU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77824" y="1003300"/>
            <a:ext cx="10999355" cy="2111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14325" algn="just">
              <a:buFont typeface="Wingdings" panose="05000000000000000000" pitchFamily="2" charset="2"/>
              <a:buChar char="Ø"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Выборочная проверка законности использования, обеспечение сохранности муниципального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имущества МУП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ПКГО «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ТеплоЭлектроСетевая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Компания»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60490" y="2151853"/>
            <a:ext cx="106833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9156" y="2151853"/>
            <a:ext cx="10616689" cy="619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07000"/>
              </a:lnSpc>
              <a:buFontTx/>
              <a:buChar char="-"/>
              <a:tabLst>
                <a:tab pos="630555" algn="l"/>
              </a:tabLst>
            </a:pPr>
            <a:endParaRPr lang="ru-RU" dirty="0"/>
          </a:p>
          <a:p>
            <a:pPr algn="just">
              <a:lnSpc>
                <a:spcPct val="107000"/>
              </a:lnSpc>
              <a:tabLst>
                <a:tab pos="630555" algn="l"/>
              </a:tabLs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60490" y="1616899"/>
            <a:ext cx="10683363" cy="533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предприятия общая протяженность тепловых сетей, находящихся в эксплуатации МУП «ТЭСК» по состоянию на 01.01.2022 составляла 20,114 км, по состоянию на 01.01.2023 – 20,156 км и по состоянию на 01.11.2023 – 20,540 км. Количество замененных (отремонтированных, реконструированных) тепловых сетей в среднем составляет 0,6 км в год.</a:t>
            </a:r>
          </a:p>
          <a:p>
            <a:pPr algn="just"/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связи с тем, что в год в среднем предприятие своими силами производит ремонт и реконструкцию всего 0,6 км тепловых сетей, существует риск невыполнения качественного обеспечения теплоснабжения потребителей городского округа в целом.</a:t>
            </a:r>
          </a:p>
          <a:p>
            <a:pPr lvl="0" algn="just"/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58636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490" y="424872"/>
            <a:ext cx="10864160" cy="794327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по результатам контрольного мероприятия: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2602937" cy="365125"/>
          </a:xfrm>
        </p:spPr>
        <p:txBody>
          <a:bodyPr/>
          <a:lstStyle/>
          <a:p>
            <a:fld id="{A897165A-551A-48BC-820A-2B6675CA2424}" type="slidenum">
              <a:rPr lang="ru-RU" sz="3600" b="1" smtClean="0">
                <a:latin typeface="Calibri" panose="020F0502020204030204" pitchFamily="34" charset="0"/>
                <a:cs typeface="Calibri" panose="020F0502020204030204" pitchFamily="34" charset="0"/>
              </a:rPr>
              <a:t>28</a:t>
            </a:fld>
            <a:endParaRPr lang="ru-RU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77824" y="1003300"/>
            <a:ext cx="10999355" cy="2111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14325" algn="just">
              <a:buFont typeface="Wingdings" panose="05000000000000000000" pitchFamily="2" charset="2"/>
              <a:buChar char="Ø"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Выборочная проверка законности использования, обеспечение сохранности муниципального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имущества МУП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ПКГО «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ТеплоЭлектроСетевая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Компания»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60490" y="2151853"/>
            <a:ext cx="106833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9156" y="2151853"/>
            <a:ext cx="10616689" cy="619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07000"/>
              </a:lnSpc>
              <a:buFontTx/>
              <a:buChar char="-"/>
              <a:tabLst>
                <a:tab pos="630555" algn="l"/>
              </a:tabLst>
            </a:pPr>
            <a:endParaRPr lang="ru-RU" dirty="0"/>
          </a:p>
          <a:p>
            <a:pPr algn="just">
              <a:lnSpc>
                <a:spcPct val="107000"/>
              </a:lnSpc>
              <a:tabLst>
                <a:tab pos="630555" algn="l"/>
              </a:tabLs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60490" y="1616899"/>
            <a:ext cx="10683363" cy="7679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Имущество гостиницы, общей балансовой стоимостью 836,1 тыс. рублей, оставшееся в распоряжении предприятия после закрытия и изъятия гостиницы в 2022 году частично реализовано предприятием на сумму 301,1 тыс. рублей с учетом НДС, 1 объект списан по данным бухгалтерского учета в сумме 0,6 тыс. рублей, остальное имущество, оставшееся после реализации, установлено в кабинетах сотрудников предприятия и переведено в малоценное оборудование на основании ФСБУ 6/2020. </a:t>
            </a:r>
          </a:p>
          <a:p>
            <a:pPr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Реализуемое предприятием имущество, недвижимым имуществом не являлось, в связи с этим при его продаже получение согласия собственника в соответствии с Федеральным законом от 14.11.2002 № 161-ФЗ не требовалось. </a:t>
            </a:r>
          </a:p>
          <a:p>
            <a:pPr algn="just"/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распоряжении имуществом, закрепленным за муниципальным унитарным предприятием на праве хозяйственного ведения, в соответствии со статьей 8 Федерального закона от 29.07.1998 № 135-ФЗ проведение оценки такого имущества с привлечением независимого оценщика необходимо, если распоряжение имуществом в соответствии с законодательством РФ допускается с согласия собственника этого имущества.</a:t>
            </a:r>
          </a:p>
          <a:p>
            <a:pPr lvl="0" algn="just"/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59729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490" y="424872"/>
            <a:ext cx="10864160" cy="794327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по результатам контрольного мероприятия: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2602937" cy="365125"/>
          </a:xfrm>
        </p:spPr>
        <p:txBody>
          <a:bodyPr/>
          <a:lstStyle/>
          <a:p>
            <a:fld id="{A897165A-551A-48BC-820A-2B6675CA2424}" type="slidenum">
              <a:rPr lang="ru-RU" sz="3600" b="1" smtClean="0">
                <a:latin typeface="Calibri" panose="020F0502020204030204" pitchFamily="34" charset="0"/>
                <a:cs typeface="Calibri" panose="020F0502020204030204" pitchFamily="34" charset="0"/>
              </a:rPr>
              <a:t>29</a:t>
            </a:fld>
            <a:endParaRPr lang="ru-RU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77824" y="1003300"/>
            <a:ext cx="10999355" cy="2111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14325" algn="just">
              <a:buFont typeface="Wingdings" panose="05000000000000000000" pitchFamily="2" charset="2"/>
              <a:buChar char="Ø"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Проведение выборочной инвентаризации основных средств и товарно-материальных ценностей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МУП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ПКГО «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ТеплоЭлектроСетевая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Компания»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60490" y="2151853"/>
            <a:ext cx="106833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9156" y="2151853"/>
            <a:ext cx="10616689" cy="619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07000"/>
              </a:lnSpc>
              <a:buFontTx/>
              <a:buChar char="-"/>
              <a:tabLst>
                <a:tab pos="630555" algn="l"/>
              </a:tabLst>
            </a:pPr>
            <a:endParaRPr lang="ru-RU" dirty="0"/>
          </a:p>
          <a:p>
            <a:pPr algn="just">
              <a:lnSpc>
                <a:spcPct val="107000"/>
              </a:lnSpc>
              <a:tabLst>
                <a:tab pos="630555" algn="l"/>
              </a:tabLs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60490" y="1616899"/>
            <a:ext cx="10683363" cy="404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обеспечения достоверности данных бухгалтерского учета и бухгалтерской (финансовой) отчетности МУП ПКГО «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ТеплоЭлектроСетевая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Компания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приказа предприятия от 20.10.2023 № 152-П, в период проведения контрольного мероприятия предприятием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проводилась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инвентаризация имущества и обязательств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предприятия за 2023 год с участием сотрудников Контрольно-счетной палаты.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89" y="2771061"/>
            <a:ext cx="3086100" cy="215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893" y="2876571"/>
            <a:ext cx="3511626" cy="2561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08" y="4659269"/>
            <a:ext cx="2725662" cy="1865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401" y="2826742"/>
            <a:ext cx="2307083" cy="3360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930" y="2876571"/>
            <a:ext cx="2700033" cy="3347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3865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6656" y="444500"/>
            <a:ext cx="10854944" cy="6083300"/>
          </a:xfrm>
        </p:spPr>
        <p:txBody>
          <a:bodyPr>
            <a:normAutofit lnSpcReduction="10000"/>
          </a:bodyPr>
          <a:lstStyle/>
          <a:p>
            <a:pPr marL="45720" indent="0" algn="just">
              <a:buNone/>
            </a:pPr>
            <a:r>
              <a:rPr lang="ru-RU" sz="23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Проверяемый период: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2022-2023 годы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 algn="just">
              <a:buNone/>
            </a:pPr>
            <a:r>
              <a:rPr lang="ru-RU" sz="23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Объект </a:t>
            </a:r>
            <a:r>
              <a:rPr lang="ru-RU" sz="23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контроля: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унитарное предприятие Петропавловск-Камчатского городского округа «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ТеплоЭлектроСетевая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Компания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Юридический адрес: 683024, Российская Федерация , Камчатский край , г. Петропавловск-Камчатский, ул. Владивостокская д. 29, нежилые помещения поз. 24-40. ОГРН 1024101034540, ИНН 4101004827, КПП 410101001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 algn="just">
              <a:buNone/>
            </a:pPr>
            <a:r>
              <a:rPr lang="ru-RU" sz="23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3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Срок проведения контрольного мероприятия: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09.10.2023 по 22.11.2023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 algn="just">
              <a:buNone/>
            </a:pPr>
            <a:r>
              <a:rPr lang="ru-RU" sz="23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3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Наличие пояснений и/или замечаний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поступивших от </a:t>
            </a:r>
            <a:r>
              <a:rPr lang="ru-RU" sz="23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МУП «ТЭСК» </a:t>
            </a:r>
            <a:r>
              <a:rPr lang="ru-RU" sz="23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акт о результатах проведения контрольного мероприятия: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пояснения МУП «ТЭСК» от 04.12.2023 № 1545/1-12 (Заключение КСП от 06.12.2023, исх. от 06.12.2023 № 01-КСП-01/20213-Д/23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45720" indent="0" algn="just">
              <a:buNone/>
            </a:pPr>
            <a:r>
              <a:rPr lang="ru-RU" sz="23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3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Объем проверенных средств и/или имущества: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537 133,0 тыс. рублей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 algn="just">
              <a:buNone/>
            </a:pPr>
            <a:r>
              <a:rPr lang="ru-RU" sz="23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Результаты контрольного мероприятия: </a:t>
            </a:r>
          </a:p>
          <a:p>
            <a:pPr marL="45720" indent="0" algn="just">
              <a:buNone/>
            </a:pP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«Проверка отдельных вопросов финансово-хозяйственной деятельности» 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2022-2023 годы.</a:t>
            </a:r>
            <a:endParaRPr lang="ru-RU" sz="25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/>
          </a:p>
        </p:txBody>
      </p:sp>
      <p:sp>
        <p:nvSpPr>
          <p:cNvPr id="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74973" y="5816321"/>
            <a:ext cx="2680003" cy="1041679"/>
          </a:xfrm>
        </p:spPr>
        <p:txBody>
          <a:bodyPr/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395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490" y="424872"/>
            <a:ext cx="10864160" cy="794327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по результатам контрольного мероприятия: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2602937" cy="365125"/>
          </a:xfrm>
        </p:spPr>
        <p:txBody>
          <a:bodyPr/>
          <a:lstStyle/>
          <a:p>
            <a:fld id="{A897165A-551A-48BC-820A-2B6675CA2424}" type="slidenum">
              <a:rPr lang="ru-RU" sz="3600" b="1" smtClean="0">
                <a:latin typeface="Calibri" panose="020F0502020204030204" pitchFamily="34" charset="0"/>
                <a:cs typeface="Calibri" panose="020F0502020204030204" pitchFamily="34" charset="0"/>
              </a:rPr>
              <a:t>30</a:t>
            </a:fld>
            <a:endParaRPr lang="ru-RU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77824" y="1003300"/>
            <a:ext cx="10999355" cy="2111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14325" algn="just">
              <a:buFont typeface="Wingdings" panose="05000000000000000000" pitchFamily="2" charset="2"/>
              <a:buChar char="Ø"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10 .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Иные вопросы, возникающие в ходе проведения контрольного мероприятия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60490" y="2151853"/>
            <a:ext cx="106833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9156" y="2151853"/>
            <a:ext cx="10616689" cy="619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07000"/>
              </a:lnSpc>
              <a:buFontTx/>
              <a:buChar char="-"/>
              <a:tabLst>
                <a:tab pos="630555" algn="l"/>
              </a:tabLst>
            </a:pPr>
            <a:endParaRPr lang="ru-RU" dirty="0"/>
          </a:p>
          <a:p>
            <a:pPr algn="just">
              <a:lnSpc>
                <a:spcPct val="107000"/>
              </a:lnSpc>
              <a:tabLst>
                <a:tab pos="630555" algn="l"/>
              </a:tabLs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60490" y="1616899"/>
            <a:ext cx="10683363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60489" y="1445506"/>
            <a:ext cx="10616688" cy="3332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со статьей 20 Федерального закона от 14.11.2002 №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161-ФЗ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государственных и муниципальных унитарных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предприятиях»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собственник имущества унитарного предприятия в отношении указанного предприятия дает согласие на совершение крупных сделок, сделок, в совершении которых имеется заинтересованность и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иных сделок.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Требования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согласованию сделок собственником имущества по размещению денежных средств на банковские вклады (депозиты) в кредитных организациях не предусмотрены частью 2 статьи 1 Решения Городской Думы ПКГО от 28.06.2019 №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177-нд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порядке согласования сделок, совершаемых муниципальными унитарными предприятиями Петропавловск-Камчатского городского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округа»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не дает возможности оценить правомерность действий со стороны предприятия по размещению денежных средств на банковские вклады (депозиты) в кредитных организациях</a:t>
            </a:r>
            <a:r>
              <a:rPr lang="ru-RU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33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477" y="1303700"/>
            <a:ext cx="10756004" cy="5142368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endParaRPr lang="ru-RU" sz="20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 indent="0">
              <a:buNone/>
            </a:pPr>
            <a:endParaRPr lang="ru-RU" sz="20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271091" y="6223828"/>
            <a:ext cx="1706217" cy="365125"/>
          </a:xfrm>
        </p:spPr>
        <p:txBody>
          <a:bodyPr/>
          <a:lstStyle/>
          <a:p>
            <a:fld id="{A897165A-551A-48BC-820A-2B6675CA2424}" type="slidenum">
              <a:rPr lang="ru-RU" sz="3600" smtClean="0">
                <a:latin typeface="Calibri" panose="020F0502020204030204" pitchFamily="34" charset="0"/>
                <a:cs typeface="Calibri" panose="020F0502020204030204" pitchFamily="34" charset="0"/>
              </a:rPr>
              <a:t>31</a:t>
            </a:fld>
            <a:endParaRPr lang="ru-RU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55477" y="301781"/>
            <a:ext cx="10778638" cy="13933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755477" y="1838036"/>
            <a:ext cx="10778638" cy="4525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14325" algn="just">
              <a:buFont typeface="Wingdings" panose="05000000000000000000" pitchFamily="2" charset="2"/>
              <a:buChar char="Ø"/>
            </a:pPr>
            <a:endParaRPr lang="ru-RU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477" y="640623"/>
            <a:ext cx="10048568" cy="5723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Bef>
                <a:spcPts val="600"/>
              </a:spcBef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Предложения по результатам контрольного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мероприятия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отдельных вопросов финансово-хозяйственной деятельности Муниципального унитарного предприятия «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ТеплоЭлектроСетевая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Компания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Отчет о результатах контрольного мероприятия направить для сведения: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Городскую Думу Петропавловск-Камчатского городского округа;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Главе Петропавловск-Камчатского городского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округа.</a:t>
            </a:r>
            <a:endParaRPr lang="ru-RU" sz="14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</a:rPr>
              <a:t>. Направить информационное письмо в адрес Главы администрации Петропавловск-Камчатского городского округа о результатах проведенного контрольного </a:t>
            </a:r>
            <a:r>
              <a:rPr lang="ru-RU" dirty="0" smtClean="0">
                <a:latin typeface="Times New Roman" panose="02020603050405020304" pitchFamily="18" charset="0"/>
              </a:rPr>
              <a:t>мероприятия.</a:t>
            </a:r>
            <a:endParaRPr lang="ru-RU" dirty="0" smtClean="0"/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</a:rPr>
              <a:t>3</a:t>
            </a:r>
            <a:r>
              <a:rPr lang="ru-RU" dirty="0">
                <a:latin typeface="Times New Roman" panose="02020603050405020304" pitchFamily="18" charset="0"/>
              </a:rPr>
              <a:t>. Направить информационное письмо в Управление коммунального хозяйства и жилищного фонда администрации Петропавловск-Камчатского городского округа о результатах проведенного контрольного </a:t>
            </a:r>
            <a:r>
              <a:rPr lang="ru-RU" dirty="0" smtClean="0">
                <a:latin typeface="Times New Roman" panose="02020603050405020304" pitchFamily="18" charset="0"/>
              </a:rPr>
              <a:t>мероприятия.</a:t>
            </a:r>
            <a:endParaRPr lang="ru-RU" dirty="0" smtClean="0"/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</a:rPr>
              <a:t>4</a:t>
            </a:r>
            <a:r>
              <a:rPr lang="ru-RU" dirty="0">
                <a:latin typeface="Times New Roman" panose="02020603050405020304" pitchFamily="18" charset="0"/>
              </a:rPr>
              <a:t>. Направить информационное письмо в Управление имущественных и земельных отношений администрации Петропавловск-Камчатского городского округа о результатах проведенного контрольного мероприятия. </a:t>
            </a:r>
            <a:endParaRPr lang="ru-RU" dirty="0" smtClean="0"/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</a:rPr>
              <a:t>5</a:t>
            </a:r>
            <a:r>
              <a:rPr lang="ru-RU" dirty="0">
                <a:latin typeface="Times New Roman" panose="02020603050405020304" pitchFamily="18" charset="0"/>
              </a:rPr>
              <a:t>. Направить информационное письмо руководителю у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Муниципального унитарного предприятия Петропавловск-Камчатского городского округа «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ТеплоЭлектро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-Сетевая Компания»</a:t>
            </a:r>
            <a:r>
              <a:rPr lang="ru-RU" dirty="0">
                <a:latin typeface="Times New Roman" panose="02020603050405020304" pitchFamily="18" charset="0"/>
              </a:rPr>
              <a:t> для принятия мер по устранению выявленных нарушений и недостатков, привлечению к ответственности должностных лиц, виновных в допущенных нарушениях, а также мер по пресечению и предупреждению нарушений.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440200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8167" y="3163315"/>
            <a:ext cx="11719420" cy="1518406"/>
          </a:xfrm>
        </p:spPr>
        <p:txBody>
          <a:bodyPr>
            <a:normAutofit/>
          </a:bodyPr>
          <a:lstStyle/>
          <a:p>
            <a:pPr algn="ctr"/>
            <a:r>
              <a:rPr lang="ru-RU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6349" y="2368636"/>
            <a:ext cx="1122305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Контрольно-счетная палата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Петропавловск-Камчатского </a:t>
            </a:r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городского округа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8118" y="1181726"/>
            <a:ext cx="1359517" cy="1306777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8705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490" y="424872"/>
            <a:ext cx="10864160" cy="794327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по результатам контрольного мероприятия: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2602937" cy="365125"/>
          </a:xfrm>
        </p:spPr>
        <p:txBody>
          <a:bodyPr/>
          <a:lstStyle/>
          <a:p>
            <a:fld id="{A897165A-551A-48BC-820A-2B6675CA2424}" type="slidenum">
              <a:rPr lang="ru-RU" sz="3600" b="1" smtClean="0">
                <a:latin typeface="Calibri" panose="020F0502020204030204" pitchFamily="34" charset="0"/>
                <a:cs typeface="Calibri" panose="020F0502020204030204" pitchFamily="34" charset="0"/>
              </a:rPr>
              <a:t>4</a:t>
            </a:fld>
            <a:endParaRPr lang="ru-RU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77824" y="1003300"/>
            <a:ext cx="10999355" cy="2111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14325" algn="just">
              <a:buFont typeface="Wingdings" panose="05000000000000000000" pitchFamily="2" charset="2"/>
              <a:buChar char="Ø"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Анализ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 установленных показателей планирования (программы, плана) финансово-хозяйственной деятельности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МУП ПКГО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ТеплоЭлектроСетевая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Компания»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0490" y="2151853"/>
            <a:ext cx="106833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2334" y="1530927"/>
            <a:ext cx="10724845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планируемых и фактически достигнутых показателях ФХД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МУП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«ТЭСК» за 2022 год 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639419"/>
              </p:ext>
            </p:extLst>
          </p:nvPr>
        </p:nvGraphicFramePr>
        <p:xfrm>
          <a:off x="652334" y="1906479"/>
          <a:ext cx="10616690" cy="25888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3844">
                  <a:extLst>
                    <a:ext uri="{9D8B030D-6E8A-4147-A177-3AD203B41FA5}">
                      <a16:colId xmlns:a16="http://schemas.microsoft.com/office/drawing/2014/main" val="13885586"/>
                    </a:ext>
                  </a:extLst>
                </a:gridCol>
                <a:gridCol w="5342542">
                  <a:extLst>
                    <a:ext uri="{9D8B030D-6E8A-4147-A177-3AD203B41FA5}">
                      <a16:colId xmlns:a16="http://schemas.microsoft.com/office/drawing/2014/main" val="2391171880"/>
                    </a:ext>
                  </a:extLst>
                </a:gridCol>
                <a:gridCol w="969240">
                  <a:extLst>
                    <a:ext uri="{9D8B030D-6E8A-4147-A177-3AD203B41FA5}">
                      <a16:colId xmlns:a16="http://schemas.microsoft.com/office/drawing/2014/main" val="1330673096"/>
                    </a:ext>
                  </a:extLst>
                </a:gridCol>
                <a:gridCol w="1246722">
                  <a:extLst>
                    <a:ext uri="{9D8B030D-6E8A-4147-A177-3AD203B41FA5}">
                      <a16:colId xmlns:a16="http://schemas.microsoft.com/office/drawing/2014/main" val="3344926812"/>
                    </a:ext>
                  </a:extLst>
                </a:gridCol>
                <a:gridCol w="1113844">
                  <a:extLst>
                    <a:ext uri="{9D8B030D-6E8A-4147-A177-3AD203B41FA5}">
                      <a16:colId xmlns:a16="http://schemas.microsoft.com/office/drawing/2014/main" val="2137744314"/>
                    </a:ext>
                  </a:extLst>
                </a:gridCol>
                <a:gridCol w="830498">
                  <a:extLst>
                    <a:ext uri="{9D8B030D-6E8A-4147-A177-3AD203B41FA5}">
                      <a16:colId xmlns:a16="http://schemas.microsoft.com/office/drawing/2014/main" val="826353371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исполнение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289412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880558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343 281,1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368 680,0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25 398,9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7,4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539211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1.1.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Сдача в аренду автотранспортных средств, помещений и пр.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4 038,3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2 352,9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-1 685,4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-41,7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232427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1.2.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УУТЭ, гидравлические испытания, ремонтные работы и пр.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143,8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667,6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523,8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364,3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027406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1.3.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тепловой энергии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159 572,0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157 021,3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-2 550,7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-1,6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988460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1.4.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Передача тепловой энергии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109 606,1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110 110,8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504,7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472508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5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Техприсоединение к системе теплоснабжения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8 580,1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8 580,1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416941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1.5.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Передача электрической энергии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69 920,9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87 617,5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17 696,6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25,3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977589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5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Техприсоединение к электрическим сетям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2 329,8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2 329,8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906619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1.6.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Гостиница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759964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доходы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2 000,0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32 381,0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30 381,0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1 619,1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648184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(себестоимость продаж)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297 920,0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286 653,0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-11 267,0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-3,8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329977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Управленческие расходы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45 290,0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47 113,0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1 823,0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175913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расходы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36 404,0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35 404,0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3 540,4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531191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Чистая прибыль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856,0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24 479,0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23 623,0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2 759,7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56094070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77824" y="4495374"/>
            <a:ext cx="10891200" cy="2282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4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структуре доходов предприятия наибольший удельный вес приходится на доходы от производства тепловой энергии – 42,6 %, на доходы от передачи тепловой энергии – 29,9 % и на доходы от передачи электрической энергии – 23,8 %. </a:t>
            </a:r>
            <a:r>
              <a:rPr lang="ru-RU" sz="145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статье прочие доходы отражены проценты к получению в сумме 6 040,0   тыс. рублей, а также прочие внереализационные доходы (расходы) в сумме 26 342,0 тыс. рублей</a:t>
            </a:r>
            <a:endParaRPr lang="ru-RU" sz="145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45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структуре расходов, согласно счета 20 «Основное производство», наибольший удельный вес приходится на прочие покупаемые энергетические ресурсы – 57,2 % и на расходы по оплате труда – 16,3 %. По статье прочие расходы отражены услуги банка в сумме 127,0 тыс. рублей, а также прочие внереализационные доходы (расходы) в сумме 36 277,0 тыс. рублей.</a:t>
            </a:r>
            <a:endParaRPr lang="ru-RU" sz="145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4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2022 год чистая прибыль предприятия составила 24 479,0 тыс. рублей, изменение (увеличение) по отношению к 2021 году – (+) 4 442,0 тыс. рублей, или (+) 22,2 %.</a:t>
            </a:r>
            <a:endParaRPr lang="ru-RU" sz="145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1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490" y="424872"/>
            <a:ext cx="10864160" cy="794327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по результатам контрольного мероприятия: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2602937" cy="365125"/>
          </a:xfrm>
        </p:spPr>
        <p:txBody>
          <a:bodyPr/>
          <a:lstStyle/>
          <a:p>
            <a:fld id="{A897165A-551A-48BC-820A-2B6675CA2424}" type="slidenum">
              <a:rPr lang="ru-RU" sz="3600" b="1" smtClean="0">
                <a:latin typeface="Calibri" panose="020F0502020204030204" pitchFamily="34" charset="0"/>
                <a:cs typeface="Calibri" panose="020F0502020204030204" pitchFamily="34" charset="0"/>
              </a:rPr>
              <a:t>5</a:t>
            </a:fld>
            <a:endParaRPr lang="ru-RU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77824" y="1003300"/>
            <a:ext cx="10999355" cy="2111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14325" algn="just">
              <a:buFont typeface="Wingdings" panose="05000000000000000000" pitchFamily="2" charset="2"/>
              <a:buChar char="Ø"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Анализ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 установленных показателей планирования (программы, плана) финансово-хозяйственной деятельности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МУП ПКГО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ТеплоЭлектроСетевая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Компания»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0490" y="2151853"/>
            <a:ext cx="106833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2334" y="1530927"/>
            <a:ext cx="10724845" cy="670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планируемых и фактически достигнутых показателях ФХД МУП «ТЭСК» за 9 месяцев 2023 года 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7736182"/>
              </p:ext>
            </p:extLst>
          </p:nvPr>
        </p:nvGraphicFramePr>
        <p:xfrm>
          <a:off x="652334" y="2277319"/>
          <a:ext cx="10616689" cy="9820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4718">
                  <a:extLst>
                    <a:ext uri="{9D8B030D-6E8A-4147-A177-3AD203B41FA5}">
                      <a16:colId xmlns:a16="http://schemas.microsoft.com/office/drawing/2014/main" val="3580744044"/>
                    </a:ext>
                  </a:extLst>
                </a:gridCol>
                <a:gridCol w="4234171">
                  <a:extLst>
                    <a:ext uri="{9D8B030D-6E8A-4147-A177-3AD203B41FA5}">
                      <a16:colId xmlns:a16="http://schemas.microsoft.com/office/drawing/2014/main" val="2904086334"/>
                    </a:ext>
                  </a:extLst>
                </a:gridCol>
                <a:gridCol w="1113741">
                  <a:extLst>
                    <a:ext uri="{9D8B030D-6E8A-4147-A177-3AD203B41FA5}">
                      <a16:colId xmlns:a16="http://schemas.microsoft.com/office/drawing/2014/main" val="3463043426"/>
                    </a:ext>
                  </a:extLst>
                </a:gridCol>
                <a:gridCol w="2208920">
                  <a:extLst>
                    <a:ext uri="{9D8B030D-6E8A-4147-A177-3AD203B41FA5}">
                      <a16:colId xmlns:a16="http://schemas.microsoft.com/office/drawing/2014/main" val="2983694111"/>
                    </a:ext>
                  </a:extLst>
                </a:gridCol>
                <a:gridCol w="1114718">
                  <a:extLst>
                    <a:ext uri="{9D8B030D-6E8A-4147-A177-3AD203B41FA5}">
                      <a16:colId xmlns:a16="http://schemas.microsoft.com/office/drawing/2014/main" val="1150088064"/>
                    </a:ext>
                  </a:extLst>
                </a:gridCol>
                <a:gridCol w="830421">
                  <a:extLst>
                    <a:ext uri="{9D8B030D-6E8A-4147-A177-3AD203B41FA5}">
                      <a16:colId xmlns:a16="http://schemas.microsoft.com/office/drawing/2014/main" val="4090941360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исполнение за 9 месяцев 2023 года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79554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275429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431 738,60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275 715,0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-156 023,6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-36,1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713257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доходы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21 879,0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19 879,0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994,0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58357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(себестоимость продаж)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364 079,0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221 185,0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-142 894,0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-39,2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314707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Управленческие расходы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66 942,0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40 907,0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-26 035,0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-38,9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082402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расходы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18 028,0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17 028,0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1 702,8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141561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Чистая прибыль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1 374,0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13 897,0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12 523,0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911,4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20935632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569156" y="3449395"/>
            <a:ext cx="106166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Сравнительный анализ показателей финансового результата предприятия за 9 месяцев 2022 года и за 9 месяцев 2023 года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5352" y="5311167"/>
            <a:ext cx="10641667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сравнении с прошлым отчетным периодом за 9 месяцев 2022 года, размер чистой прибыли предприятия за 9 месяцев 2023 года уменьшился до значения 13 897,0 тыс. рублей (- 22 060,0 тыс. рублей, или 61,4 %), что связано с увеличением расходов (себестоимости продаж), управленческих и прочих расходов в 2023 году.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909342"/>
              </p:ext>
            </p:extLst>
          </p:nvPr>
        </p:nvGraphicFramePr>
        <p:xfrm>
          <a:off x="652336" y="4060929"/>
          <a:ext cx="10616687" cy="10980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5950">
                  <a:extLst>
                    <a:ext uri="{9D8B030D-6E8A-4147-A177-3AD203B41FA5}">
                      <a16:colId xmlns:a16="http://schemas.microsoft.com/office/drawing/2014/main" val="356839393"/>
                    </a:ext>
                  </a:extLst>
                </a:gridCol>
                <a:gridCol w="4377734">
                  <a:extLst>
                    <a:ext uri="{9D8B030D-6E8A-4147-A177-3AD203B41FA5}">
                      <a16:colId xmlns:a16="http://schemas.microsoft.com/office/drawing/2014/main" val="885323495"/>
                    </a:ext>
                  </a:extLst>
                </a:gridCol>
                <a:gridCol w="1657788">
                  <a:extLst>
                    <a:ext uri="{9D8B030D-6E8A-4147-A177-3AD203B41FA5}">
                      <a16:colId xmlns:a16="http://schemas.microsoft.com/office/drawing/2014/main" val="2724992868"/>
                    </a:ext>
                  </a:extLst>
                </a:gridCol>
                <a:gridCol w="1656809">
                  <a:extLst>
                    <a:ext uri="{9D8B030D-6E8A-4147-A177-3AD203B41FA5}">
                      <a16:colId xmlns:a16="http://schemas.microsoft.com/office/drawing/2014/main" val="4088235027"/>
                    </a:ext>
                  </a:extLst>
                </a:gridCol>
                <a:gridCol w="1115950">
                  <a:extLst>
                    <a:ext uri="{9D8B030D-6E8A-4147-A177-3AD203B41FA5}">
                      <a16:colId xmlns:a16="http://schemas.microsoft.com/office/drawing/2014/main" val="244321241"/>
                    </a:ext>
                  </a:extLst>
                </a:gridCol>
                <a:gridCol w="692456">
                  <a:extLst>
                    <a:ext uri="{9D8B030D-6E8A-4147-A177-3AD203B41FA5}">
                      <a16:colId xmlns:a16="http://schemas.microsoft.com/office/drawing/2014/main" val="2203550624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Январь-сентябрь 2022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Январь-сентябрь 2023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Отклонение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905276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220176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Выручка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249 460,0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275 715,0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26 255,0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777177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Себестоимость продаж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(183 697,0)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(221 185,0)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37 488,0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038205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Управленческие расходы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(34 724,0)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(40 907,0)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6 183,0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799807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Проценты к получению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4 643,0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3 939,0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-704,0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-15,2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183690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доходы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22 529,0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17 940,0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-4 589,0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-20,4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392397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расходы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(12 781,0)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(18 028,0)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5 247,0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583131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Чистая прибыль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35 957,0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13 897,0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-22 060,0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-61,4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177825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511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490" y="424872"/>
            <a:ext cx="10864160" cy="794327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по результатам контрольного мероприятия: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2602937" cy="365125"/>
          </a:xfrm>
        </p:spPr>
        <p:txBody>
          <a:bodyPr/>
          <a:lstStyle/>
          <a:p>
            <a:fld id="{A897165A-551A-48BC-820A-2B6675CA2424}" type="slidenum">
              <a:rPr lang="ru-RU" sz="3600" b="1" smtClean="0">
                <a:latin typeface="Calibri" panose="020F0502020204030204" pitchFamily="34" charset="0"/>
                <a:cs typeface="Calibri" panose="020F0502020204030204" pitchFamily="34" charset="0"/>
              </a:rPr>
              <a:t>6</a:t>
            </a:fld>
            <a:endParaRPr lang="ru-RU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77824" y="1003300"/>
            <a:ext cx="10999355" cy="2111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14325" algn="just">
              <a:buFont typeface="Wingdings" panose="05000000000000000000" pitchFamily="2" charset="2"/>
              <a:buChar char="Ø"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Анализ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 установленных показателей планирования (программы, плана) финансово-хозяйственной деятельности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МУП ПКГО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ТеплоЭлектроСетевая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Компания»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0490" y="2151853"/>
            <a:ext cx="106833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0489" y="1530927"/>
            <a:ext cx="10616690" cy="5226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структуре капитала отсутствует заемный капитал, что свидетельствует о том, что предприятие обходится без долгосрочных кредитов и займов, то есть объем и структура собственного капитала позволяют организовать производственный процесс и развиваться без внешних заимствований.</a:t>
            </a:r>
          </a:p>
          <a:p>
            <a:pPr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МУП ПКГО «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ТеплоЭлектроСетевая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Компания» является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многопрофильным предприятием и осуществляет в том числе регулируемые виды деятельности, выручка от которых составляет 96,0 %. </a:t>
            </a:r>
          </a:p>
          <a:p>
            <a:pPr algn="just">
              <a:lnSpc>
                <a:spcPct val="107000"/>
              </a:lnSpc>
              <a:tabLst>
                <a:tab pos="630555" algn="l"/>
              </a:tabLst>
            </a:pP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tabLst>
                <a:tab pos="630555" algn="l"/>
              </a:tabLst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Правилами государственного регулирования тарифов заявка на утверждение тарифов на следующий год подается до 1 мая текущего года. При формировании плана финансово-хозяйственной деятельности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расчета выручки берутся тарифы из заявки, поданной в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Региональную службу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тарифам и ценам Камчатского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края.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по тарифам рассматриваются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Региональной службы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тарифам и ценам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Камчатского края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 ноября-декабре. </a:t>
            </a: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tabLst>
                <a:tab pos="630555" algn="l"/>
              </a:tabLst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Исходя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сложившейся практики, установленные тарифы в среднем на 16% меньше, чем заявленные предприятием. </a:t>
            </a:r>
            <a:r>
              <a:rPr lang="ru-RU" sz="1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чего фактические показатели </a:t>
            </a:r>
            <a:r>
              <a:rPr lang="ru-RU" sz="19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финансово-хозяйственной деятельности </a:t>
            </a:r>
            <a:r>
              <a:rPr lang="ru-RU" sz="1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предприятия имеют значительное отклонение от плана финансово-хозяйственной деятельности </a:t>
            </a:r>
            <a:r>
              <a:rPr lang="ru-RU" sz="19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9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tabLst>
                <a:tab pos="630555" algn="l"/>
              </a:tabLs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45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490" y="424872"/>
            <a:ext cx="10864160" cy="794327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по результатам контрольного мероприятия: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2602937" cy="365125"/>
          </a:xfrm>
        </p:spPr>
        <p:txBody>
          <a:bodyPr/>
          <a:lstStyle/>
          <a:p>
            <a:fld id="{A897165A-551A-48BC-820A-2B6675CA2424}" type="slidenum">
              <a:rPr lang="ru-RU" sz="3600" b="1" smtClean="0">
                <a:latin typeface="Calibri" panose="020F0502020204030204" pitchFamily="34" charset="0"/>
                <a:cs typeface="Calibri" panose="020F0502020204030204" pitchFamily="34" charset="0"/>
              </a:rPr>
              <a:t>7</a:t>
            </a:fld>
            <a:endParaRPr lang="ru-RU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77824" y="1003300"/>
            <a:ext cx="10999355" cy="2111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14325" algn="just">
              <a:buFont typeface="Wingdings" panose="05000000000000000000" pitchFamily="2" charset="2"/>
              <a:buChar char="Ø"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Выборочная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правильности формирования и использования фонда оплаты труда, установления должностных окладов, надбавок к заработной плате и иных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выплат МУП ПКГО «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ТеплоЭлектроСетевая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Компания»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0490" y="2151853"/>
            <a:ext cx="106833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0490" y="1713703"/>
            <a:ext cx="10521439" cy="5086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tabLst>
                <a:tab pos="630555" algn="l"/>
              </a:tabLst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Актуализированные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локальные нормативные акты, а именно Положение об оплате труда работников МУП ПКГО «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ТеплоЭлектроСетевая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Компания» и Положение о премировании работников МУП ПКГО «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ТеплоЭлектроСетевая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Компания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предприятием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разработаны. </a:t>
            </a:r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Средняя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заработная плата на 2023 год запланирована в размере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146,7 тыс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 (из расчета 65 штатных ед.), или на 31,8 % выше прогнозной средней заработной платы на 2022 год (100,96 тыс. рублей). </a:t>
            </a:r>
          </a:p>
          <a:p>
            <a:pPr algn="just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Рост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заработной платы, согласно плана финансово-хозяйственной деятельности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предприятия на 2023 год, в сравнении с исполнением 2022 года, обусловлен увеличением минимальной тарифной ставки рабочего 1 разряда согласно Федерального отраслевого тарифного соглашения в жилищно-коммунальном хозяйстве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на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2023-2025 годы на 25% по сравнению с применяемой тарифной ставкой в 2022 году. </a:t>
            </a:r>
          </a:p>
          <a:p>
            <a:pPr algn="just"/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Порядком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утвержденным Постановлением администрации ПКГО от 14.08.2020 №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1448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«Об утверждении Порядка составления, утверждения и установления показателей планов (программ) финансово-хозяйственной деятельности муниципального унитарного предприятия и отчета об исполнении плана (программы) финансово-хозяйственной деятельности муниципального унитарного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предприятия»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изменений и дополнений в планы финансово-хозяйственной деятельности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унитарных предприятий городского округа не предусмотрено, </a:t>
            </a:r>
            <a:r>
              <a:rPr lang="ru-RU" sz="17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существуют риски не достижения предприятиями плановых показателей в отчетном периоде, что приводит к неактуальности и непрозрачности отчетов об исполнении планов финансово-хозяйственной деятельности</a:t>
            </a:r>
            <a:r>
              <a:rPr lang="ru-RU" sz="17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предприятий за финансовый год.  </a:t>
            </a:r>
          </a:p>
          <a:p>
            <a:pPr algn="just">
              <a:lnSpc>
                <a:spcPct val="107000"/>
              </a:lnSpc>
              <a:tabLst>
                <a:tab pos="630555" algn="l"/>
              </a:tabLs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44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490" y="424872"/>
            <a:ext cx="10864160" cy="794327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по результатам контрольного мероприятия: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2602937" cy="365125"/>
          </a:xfrm>
        </p:spPr>
        <p:txBody>
          <a:bodyPr/>
          <a:lstStyle/>
          <a:p>
            <a:fld id="{A897165A-551A-48BC-820A-2B6675CA2424}" type="slidenum">
              <a:rPr lang="ru-RU" sz="3600" b="1" smtClean="0">
                <a:latin typeface="Calibri" panose="020F0502020204030204" pitchFamily="34" charset="0"/>
                <a:cs typeface="Calibri" panose="020F0502020204030204" pitchFamily="34" charset="0"/>
              </a:rPr>
              <a:t>8</a:t>
            </a:fld>
            <a:endParaRPr lang="ru-RU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77824" y="1003300"/>
            <a:ext cx="11066030" cy="2111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14325" algn="just">
              <a:buFont typeface="Wingdings" panose="05000000000000000000" pitchFamily="2" charset="2"/>
              <a:buChar char="Ø"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Выборочная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правильности формирования и использования фонда оплаты труда, установления должностных окладов, надбавок к заработной плате и иных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выплат МУП ПКГО «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ТеплоЭлектроСетевая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Компания»</a:t>
            </a:r>
          </a:p>
          <a:p>
            <a:pPr marL="360363" indent="-314325" algn="just">
              <a:buFont typeface="Wingdings" panose="05000000000000000000" pitchFamily="2" charset="2"/>
              <a:buChar char="Ø"/>
            </a:pP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0490" y="2151853"/>
            <a:ext cx="106833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0490" y="2058987"/>
            <a:ext cx="10683364" cy="3591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tabLst>
                <a:tab pos="630555" algn="l"/>
              </a:tabLst>
            </a:pPr>
            <a:r>
              <a:rPr lang="ru-RU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Согласно </a:t>
            </a:r>
            <a:r>
              <a:rPr lang="ru-RU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пункта 2.10 Федерального отраслевого тарифного соглашения в жилищно-коммунальном хозяйстве Российской Федерации</a:t>
            </a:r>
            <a:r>
              <a:rPr lang="ru-RU" sz="16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2023-2025 годы изменение (повышение) должностного оклада руководителя производится одновременно с увеличением тарифных ставок и должностных окладов работников организации жилищно-коммунального хозяйства. Тогда как, должностной оклад руководителя МУП ПКГО «</a:t>
            </a:r>
            <a:r>
              <a:rPr lang="ru-RU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ТеплоЭлектроСетевая</a:t>
            </a:r>
            <a:r>
              <a:rPr lang="ru-RU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Компания» устанавливается </a:t>
            </a:r>
            <a:r>
              <a:rPr lang="ru-RU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учредителем в соответствии с Положением об условиях оплаты труда руководителей муниципальных унитарных предприятий городского округа, их заместителей и главных бухгалтеров, утвержденным Постановлением администрации ПКГО от 17.02.2017 № </a:t>
            </a:r>
            <a:r>
              <a:rPr lang="ru-RU" sz="16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273, независимо </a:t>
            </a:r>
            <a:r>
              <a:rPr lang="ru-RU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изменения </a:t>
            </a:r>
            <a:r>
              <a:rPr lang="ru-RU" sz="16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минимальной месячной тарифной ставки.</a:t>
            </a:r>
          </a:p>
          <a:p>
            <a:pPr algn="just">
              <a:lnSpc>
                <a:spcPct val="107000"/>
              </a:lnSpc>
              <a:tabLst>
                <a:tab pos="630555" algn="l"/>
              </a:tabLst>
            </a:pPr>
            <a:endParaRPr lang="ru-RU" sz="16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tabLst>
                <a:tab pos="630555" algn="l"/>
              </a:tabLst>
            </a:pPr>
            <a:r>
              <a:rPr lang="ru-RU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Положение </a:t>
            </a:r>
            <a:r>
              <a:rPr lang="ru-RU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оплате труда работников МУП ПКГО «</a:t>
            </a:r>
            <a:r>
              <a:rPr lang="ru-RU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ТеплоЭлектроСетевая</a:t>
            </a:r>
            <a:r>
              <a:rPr lang="ru-RU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Компания» </a:t>
            </a:r>
            <a:r>
              <a:rPr lang="ru-RU" sz="16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 порядок рассылки расчетных листков в электронном виде сотрудникам предприятия.</a:t>
            </a:r>
          </a:p>
          <a:p>
            <a:pPr lvl="0" algn="just">
              <a:lnSpc>
                <a:spcPct val="107000"/>
              </a:lnSpc>
              <a:tabLst>
                <a:tab pos="630555" algn="l"/>
              </a:tabLst>
            </a:pP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tabLst>
                <a:tab pos="630555" algn="l"/>
              </a:tabLs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56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490" y="424872"/>
            <a:ext cx="10864160" cy="794327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по результатам контрольного мероприятия: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2602937" cy="365125"/>
          </a:xfrm>
        </p:spPr>
        <p:txBody>
          <a:bodyPr/>
          <a:lstStyle/>
          <a:p>
            <a:fld id="{A897165A-551A-48BC-820A-2B6675CA2424}" type="slidenum">
              <a:rPr lang="ru-RU" sz="3600" b="1" smtClean="0">
                <a:latin typeface="Calibri" panose="020F0502020204030204" pitchFamily="34" charset="0"/>
                <a:cs typeface="Calibri" panose="020F0502020204030204" pitchFamily="34" charset="0"/>
              </a:rPr>
              <a:t>9</a:t>
            </a:fld>
            <a:endParaRPr lang="ru-RU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77824" y="1003300"/>
            <a:ext cx="10999355" cy="2111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14325" algn="just">
              <a:buFont typeface="Wingdings" panose="05000000000000000000" pitchFamily="2" charset="2"/>
              <a:buChar char="Ø"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Выборочная проверка расчетов с подотчетными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лицами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0490" y="2151853"/>
            <a:ext cx="106833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9156" y="2151853"/>
            <a:ext cx="10616689" cy="619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07000"/>
              </a:lnSpc>
              <a:buFontTx/>
              <a:buChar char="-"/>
              <a:tabLst>
                <a:tab pos="630555" algn="l"/>
              </a:tabLst>
            </a:pPr>
            <a:endParaRPr lang="ru-RU" dirty="0"/>
          </a:p>
          <a:p>
            <a:pPr algn="just">
              <a:lnSpc>
                <a:spcPct val="107000"/>
              </a:lnSpc>
              <a:tabLst>
                <a:tab pos="630555" algn="l"/>
              </a:tabLs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0488" y="1797627"/>
            <a:ext cx="10616689" cy="3582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tabLst>
                <a:tab pos="630555" algn="l"/>
              </a:tabLs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 ходе проверки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выявлены случаи нарушения сроков сдачи авансовых отчетов в бухгалтерию, установленных пунктом 8.13. Положения об оплате труда предприятия на 8 рабочих дней и 7 рабочих дней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tabLst>
                <a:tab pos="630555" algn="l"/>
              </a:tabLst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tabLst>
                <a:tab pos="630555" algn="l"/>
              </a:tabLs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приказах на предоставление ежегодных оплачиваемых отпусков с оплатой стоимости проезда и провоза багажа к месту проведения отпуска работникам и членам семьи сотрудника МУП «ТЭСК»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отсутствуют данные: фамилия, имя, отчество каждого члена семьи работника, имеющего право на оплату стоимости проезда и провоза багажа, с указанием степени родства и даты рождения несовершеннолетних детей. </a:t>
            </a:r>
            <a:endParaRPr lang="ru-RU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tabLst>
                <a:tab pos="630555" algn="l"/>
              </a:tabLs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Ввиду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этого не представляется возможным определить на какого конкретно члена семьи работник воспользовался правом, указанным в пункте 8.1-8.5 Положения об оплате труда работников предприятия. 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53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2499</TotalTime>
  <Words>4872</Words>
  <Application>Microsoft Office PowerPoint</Application>
  <PresentationFormat>Широкоэкранный</PresentationFormat>
  <Paragraphs>524</Paragraphs>
  <Slides>32</Slides>
  <Notes>29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9" baseType="lpstr">
      <vt:lpstr>Arial</vt:lpstr>
      <vt:lpstr>Calibri</vt:lpstr>
      <vt:lpstr>Corbel</vt:lpstr>
      <vt:lpstr>Symbol</vt:lpstr>
      <vt:lpstr>Times New Roman</vt:lpstr>
      <vt:lpstr>Wingdings</vt:lpstr>
      <vt:lpstr>Базис</vt:lpstr>
      <vt:lpstr>ОТЧЕТ о результатах контрольного мероприятия</vt:lpstr>
      <vt:lpstr>Презентация PowerPoint</vt:lpstr>
      <vt:lpstr>Презентация PowerPoint</vt:lpstr>
      <vt:lpstr>Выводы по результатам контрольного мероприятия:</vt:lpstr>
      <vt:lpstr>Выводы по результатам контрольного мероприятия:</vt:lpstr>
      <vt:lpstr>Выводы по результатам контрольного мероприятия:</vt:lpstr>
      <vt:lpstr>Выводы по результатам контрольного мероприятия:</vt:lpstr>
      <vt:lpstr>Выводы по результатам контрольного мероприятия:</vt:lpstr>
      <vt:lpstr>Выводы по результатам контрольного мероприятия:</vt:lpstr>
      <vt:lpstr>Выводы по результатам контрольного мероприятия:</vt:lpstr>
      <vt:lpstr>Выводы по результатам контрольного мероприятия:</vt:lpstr>
      <vt:lpstr>Выводы по результатам контрольного мероприятия:</vt:lpstr>
      <vt:lpstr>Выводы по результатам контрольного мероприятия:</vt:lpstr>
      <vt:lpstr>Выводы по результатам контрольного мероприятия:</vt:lpstr>
      <vt:lpstr>Выводы по результатам контрольного мероприятия:</vt:lpstr>
      <vt:lpstr>Выводы по результатам контрольного мероприятия:</vt:lpstr>
      <vt:lpstr>Выводы по результатам контрольного мероприятия:</vt:lpstr>
      <vt:lpstr>Выводы по результатам контрольного мероприятия:</vt:lpstr>
      <vt:lpstr>Выводы по результатам контрольного мероприятия:</vt:lpstr>
      <vt:lpstr>Выводы по результатам контрольного мероприятия:</vt:lpstr>
      <vt:lpstr>Выводы по результатам контрольного мероприятия:</vt:lpstr>
      <vt:lpstr>Выводы по результатам контрольного мероприятия:</vt:lpstr>
      <vt:lpstr>Выводы по результатам контрольного мероприятия:</vt:lpstr>
      <vt:lpstr>Выводы по результатам контрольного мероприятия:</vt:lpstr>
      <vt:lpstr>Выводы по результатам контрольного мероприятия:</vt:lpstr>
      <vt:lpstr>Выводы по результатам контрольного мероприятия:</vt:lpstr>
      <vt:lpstr>Выводы по результатам контрольного мероприятия:</vt:lpstr>
      <vt:lpstr>Выводы по результатам контрольного мероприятия:</vt:lpstr>
      <vt:lpstr>Выводы по результатам контрольного мероприятия:</vt:lpstr>
      <vt:lpstr>Выводы по результатам контрольного мероприятия: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Аналитическая записка</dc:title>
  <dc:creator>Курмаева Светлана Рашидовна</dc:creator>
  <cp:lastModifiedBy>Ли Алина Романовна</cp:lastModifiedBy>
  <cp:revision>237</cp:revision>
  <cp:lastPrinted>2023-12-14T21:49:10Z</cp:lastPrinted>
  <dcterms:created xsi:type="dcterms:W3CDTF">2022-03-02T21:34:15Z</dcterms:created>
  <dcterms:modified xsi:type="dcterms:W3CDTF">2023-12-14T21:54:37Z</dcterms:modified>
</cp:coreProperties>
</file>