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6">
  <p:sldMasterIdLst>
    <p:sldMasterId id="2147484143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334" r:id="rId4"/>
    <p:sldId id="265" r:id="rId5"/>
    <p:sldId id="335" r:id="rId6"/>
    <p:sldId id="371" r:id="rId7"/>
    <p:sldId id="369" r:id="rId8"/>
    <p:sldId id="337" r:id="rId9"/>
    <p:sldId id="368" r:id="rId10"/>
    <p:sldId id="338" r:id="rId11"/>
    <p:sldId id="364" r:id="rId12"/>
    <p:sldId id="365" r:id="rId13"/>
    <p:sldId id="341" r:id="rId14"/>
    <p:sldId id="366" r:id="rId15"/>
    <p:sldId id="344" r:id="rId16"/>
    <p:sldId id="367" r:id="rId17"/>
    <p:sldId id="363" r:id="rId18"/>
    <p:sldId id="288" r:id="rId1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46" autoAdjust="0"/>
  </p:normalViewPr>
  <p:slideViewPr>
    <p:cSldViewPr snapToGrid="0">
      <p:cViewPr varScale="1">
        <p:scale>
          <a:sx n="115" d="100"/>
          <a:sy n="115" d="100"/>
        </p:scale>
        <p:origin x="3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defRPr>
            </a:pPr>
            <a:r>
              <a:rPr lang="ru-RU" sz="1200" b="1" baseline="0" dirty="0" smtClean="0"/>
              <a:t>Динамика дебиторской задолженности за 2020-2022 гг. без учета безвозмездных поступлений (тыс. рублей)</a:t>
            </a:r>
            <a:endParaRPr lang="ru-RU" sz="1200" b="1" baseline="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4.5944421698765163E-2"/>
          <c:y val="0.22346282122767636"/>
          <c:w val="0.68201826894624995"/>
          <c:h val="0.657203299025823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Дебиторская задолженность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Лист1!$B$2:$B$4</c:f>
              <c:numCache>
                <c:formatCode>#,##0.0_ ;\-#,##0.0\ </c:formatCode>
                <c:ptCount val="3"/>
                <c:pt idx="0">
                  <c:v>956136.1</c:v>
                </c:pt>
                <c:pt idx="1">
                  <c:v>868012.9</c:v>
                </c:pt>
                <c:pt idx="2">
                  <c:v>1425680.6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F3-4FF1-B3C6-C123F8755D2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Просроченная задолженность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5789402728255326E-17"/>
                  <c:y val="-9.94203988478784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7F3-4FF1-B3C6-C123F8755D2A}"/>
                </c:ext>
              </c:extLst>
            </c:dLbl>
            <c:spPr>
              <a:noFill/>
              <a:ln w="25400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Лист1!$C$2:$C$4</c:f>
              <c:numCache>
                <c:formatCode>#,##0.0_ ;\-#,##0.0\ </c:formatCode>
                <c:ptCount val="3"/>
                <c:pt idx="0">
                  <c:v>481019.2</c:v>
                </c:pt>
                <c:pt idx="1">
                  <c:v>191220.9</c:v>
                </c:pt>
                <c:pt idx="2">
                  <c:v>220071.1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F3-4FF1-B3C6-C123F8755D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9"/>
        <c:overlap val="-3"/>
        <c:axId val="131939328"/>
        <c:axId val="131953408"/>
      </c:barChart>
      <c:catAx>
        <c:axId val="131939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1" i="0" u="none" strike="noStrike" kern="1200" baseline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defRPr>
            </a:pPr>
            <a:endParaRPr lang="ru-RU"/>
          </a:p>
        </c:txPr>
        <c:crossAx val="131953408"/>
        <c:crosses val="autoZero"/>
        <c:auto val="1"/>
        <c:lblAlgn val="ctr"/>
        <c:lblOffset val="100"/>
        <c:noMultiLvlLbl val="0"/>
      </c:catAx>
      <c:valAx>
        <c:axId val="131953408"/>
        <c:scaling>
          <c:orientation val="minMax"/>
        </c:scaling>
        <c:delete val="1"/>
        <c:axPos val="l"/>
        <c:numFmt formatCode="#,##0.0_ ;\-#,##0.0\ " sourceLinked="1"/>
        <c:majorTickMark val="out"/>
        <c:minorTickMark val="none"/>
        <c:tickLblPos val="nextTo"/>
        <c:crossAx val="131939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6350" cap="flat" cmpd="sng" algn="ctr">
      <a:solidFill>
        <a:sysClr val="windowText" lastClr="000000"/>
      </a:solidFill>
      <a:prstDash val="solid"/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Times New Roman" panose="02020603050405020304" pitchFamily="18" charset="0"/>
          <a:ea typeface="Calibri"/>
          <a:cs typeface="Times New Roman" panose="02020603050405020304" pitchFamily="18" charset="0"/>
        </a:defRPr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49"/>
      <c:rAngAx val="0"/>
      <c:perspective val="0"/>
    </c:view3D>
    <c:floor>
      <c:thickness val="0"/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3089892403472427E-5"/>
          <c:y val="4.7991567744731255E-2"/>
          <c:w val="0.4659568705864266"/>
          <c:h val="0.70460764519819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862C-4670-976D-D7BD699DA15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862C-4670-976D-D7BD699DA15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862C-4670-976D-D7BD699DA15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862C-4670-976D-D7BD699DA15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862C-4670-976D-D7BD699DA15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862C-4670-976D-D7BD699DA15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862C-4670-976D-D7BD699DA159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862C-4670-976D-D7BD699DA159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1-862C-4670-976D-D7BD699DA159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3-862C-4670-976D-D7BD699DA159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5-862C-4670-976D-D7BD699DA159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7-862C-4670-976D-D7BD699DA159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9-862C-4670-976D-D7BD699DA159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B-862C-4670-976D-D7BD699DA159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D-862C-4670-976D-D7BD699DA159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F-862C-4670-976D-D7BD699DA159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21-862C-4670-976D-D7BD699DA159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23-862C-4670-976D-D7BD699DA159}"/>
              </c:ext>
            </c:extLst>
          </c:dPt>
          <c:dLbls>
            <c:dLbl>
              <c:idx val="2"/>
              <c:layout>
                <c:manualLayout>
                  <c:x val="1.6576964644125367E-2"/>
                  <c:y val="-3.34278899176690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62C-4670-976D-D7BD699DA159}"/>
                </c:ext>
              </c:extLst>
            </c:dLbl>
            <c:spPr>
              <a:noFill/>
              <a:ln w="25400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Лист1!$A$2:$A$19</c:f>
              <c:strCache>
                <c:ptCount val="18"/>
                <c:pt idx="0">
                  <c:v>Расчеты с плательщиками налогов (счет 205.11) 112 017,8 тыс. рублей</c:v>
                </c:pt>
                <c:pt idx="1">
                  <c:v>Расчеты с плательщиками государственных пошлин, сборов (счет 205.12) 2,8 тыс. рублей</c:v>
                </c:pt>
                <c:pt idx="2">
                  <c:v>Расчеты по доходам от операционной аренды (счет 205.21) 53 609,2 тыс. рублей</c:v>
                </c:pt>
                <c:pt idx="3">
                  <c:v>Расчеты по доходам от платежей при пользовании природными ресурсами (счет 205.23) 448 066,0 тыс. рублей</c:v>
                </c:pt>
                <c:pt idx="4">
                  <c:v>Расчеты по доходам от дивидендов от объектов инвестирования (счет 205.27) 121,4 тыс. рублей</c:v>
                </c:pt>
                <c:pt idx="5">
                  <c:v>Расчеты по иным доходам от собственности (счет 205.29) 99 636,3 тыс. рублей
</c:v>
                </c:pt>
                <c:pt idx="6">
                  <c:v>Расчеты по доходам от оказания платных услуг (работ) ( счет 205.31) 754,2 тыс.рублей
</c:v>
                </c:pt>
                <c:pt idx="7">
                  <c:v>Расчеты по доходам от штрафных санкций за нарушение законодательства о закупках ( счет 205.41) 433,7 тыс.рублей
</c:v>
                </c:pt>
                <c:pt idx="8">
                  <c:v>Расчеты по доходам от возмещения ущерба имуществу (за исключением страховых возмещений) (счет 205.44) 16 316,4 тыс. рублей 
</c:v>
                </c:pt>
                <c:pt idx="9">
                  <c:v>Расчеты по прочим доходам от сумм принудительного изъятия (счет 205.45) 48 619,0 тыс. рублей
</c:v>
                </c:pt>
                <c:pt idx="10">
                  <c:v>Расчеты по доходам от операций с непроизведенными активами ( счет 205.73) 916,0 тыс. рублей
</c:v>
                </c:pt>
                <c:pt idx="11">
                  <c:v>Расчеты по иным доходам ( счет 205.89) 65,6 тыс. рублей
</c:v>
                </c:pt>
                <c:pt idx="12">
                  <c:v>Расчеты по доходам от компенсации затрат ( счет 209.34) 2 482,0 тыс. рублей
</c:v>
                </c:pt>
                <c:pt idx="13">
                  <c:v>Расчеты по доходам бюджета от возврата дебиторской задолженности прошлых лет ( счет 209.36) 1 567,1 тыс. рублей
</c:v>
                </c:pt>
                <c:pt idx="14">
                  <c:v>Расчеты по доходам от штрафных санкций за нарушение условий контрактов (договоров) ( счет 209.41) 88 545,4 тыс. рублей 
</c:v>
                </c:pt>
                <c:pt idx="15">
                  <c:v>Расчеты по доходам от возмещения ущерба имуществу (за исключением страховых возмещений) ( счет 209.44) 1 544,7 тыс. рублей
</c:v>
                </c:pt>
                <c:pt idx="16">
                  <c:v>
Расчеты по ущербу основным средствам ( счет 209.71) 206,3 тыс. рублей
</c:v>
                </c:pt>
                <c:pt idx="17">
                  <c:v>Расчеты по ущербу материальным запасам ( счет 209.74) 5,6 тыс. рублей
</c:v>
                </c:pt>
              </c:strCache>
            </c:strRef>
          </c:cat>
          <c:val>
            <c:numRef>
              <c:f>Лист1!$B$2:$B$19</c:f>
              <c:numCache>
                <c:formatCode>0.0%</c:formatCode>
                <c:ptCount val="18"/>
                <c:pt idx="0">
                  <c:v>0.128</c:v>
                </c:pt>
                <c:pt idx="1">
                  <c:v>0</c:v>
                </c:pt>
                <c:pt idx="2">
                  <c:v>6.0999999999999999E-2</c:v>
                </c:pt>
                <c:pt idx="3">
                  <c:v>0.5121</c:v>
                </c:pt>
                <c:pt idx="4">
                  <c:v>1E-4</c:v>
                </c:pt>
                <c:pt idx="5">
                  <c:v>0.1138</c:v>
                </c:pt>
                <c:pt idx="6">
                  <c:v>8.0000000000000004E-4</c:v>
                </c:pt>
                <c:pt idx="7">
                  <c:v>4.8999999999999998E-4</c:v>
                </c:pt>
                <c:pt idx="8">
                  <c:v>1.8599999999999998E-2</c:v>
                </c:pt>
                <c:pt idx="9">
                  <c:v>5.5500000000000001E-2</c:v>
                </c:pt>
                <c:pt idx="10">
                  <c:v>1E-3</c:v>
                </c:pt>
                <c:pt idx="11">
                  <c:v>6.9999999999999994E-5</c:v>
                </c:pt>
                <c:pt idx="12">
                  <c:v>2.8E-3</c:v>
                </c:pt>
                <c:pt idx="13">
                  <c:v>1.8E-3</c:v>
                </c:pt>
                <c:pt idx="14">
                  <c:v>0.1012</c:v>
                </c:pt>
                <c:pt idx="15">
                  <c:v>1.6999999999999999E-3</c:v>
                </c:pt>
                <c:pt idx="16">
                  <c:v>2.0000000000000001E-4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4-862C-4670-976D-D7BD699DA1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850" b="1" i="0" u="none" strike="noStrike" kern="1200" baseline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850" b="1" i="0" u="none" strike="noStrike" kern="1200" baseline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850" b="1" i="0" u="none" strike="noStrike" kern="1200" baseline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850" b="1" i="0" u="none" strike="noStrike" kern="1200" baseline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850" b="1" i="0" u="none" strike="noStrike" kern="1200" baseline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850" b="1" i="0" u="none" strike="noStrike" kern="1200" baseline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850" b="1" i="0" u="none" strike="noStrike" kern="1200" baseline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7"/>
        <c:txPr>
          <a:bodyPr rot="0" spcFirstLastPara="1" vertOverflow="ellipsis" vert="horz" wrap="square" anchor="ctr" anchorCtr="1"/>
          <a:lstStyle/>
          <a:p>
            <a:pPr>
              <a:defRPr sz="850" b="1" i="0" u="none" strike="noStrike" kern="1200" baseline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8"/>
        <c:txPr>
          <a:bodyPr rot="0" spcFirstLastPara="1" vertOverflow="ellipsis" vert="horz" wrap="square" anchor="ctr" anchorCtr="1"/>
          <a:lstStyle/>
          <a:p>
            <a:pPr>
              <a:defRPr sz="850" b="1" i="0" u="none" strike="noStrike" kern="1200" baseline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9"/>
        <c:txPr>
          <a:bodyPr rot="0" spcFirstLastPara="1" vertOverflow="ellipsis" vert="horz" wrap="square" anchor="ctr" anchorCtr="1"/>
          <a:lstStyle/>
          <a:p>
            <a:pPr>
              <a:defRPr sz="850" b="1" i="0" u="none" strike="noStrike" kern="1200" baseline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0"/>
        <c:txPr>
          <a:bodyPr rot="0" spcFirstLastPara="1" vertOverflow="ellipsis" vert="horz" wrap="square" anchor="ctr" anchorCtr="1"/>
          <a:lstStyle/>
          <a:p>
            <a:pPr>
              <a:defRPr sz="850" b="1" i="0" u="none" strike="noStrike" kern="1200" baseline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1"/>
        <c:txPr>
          <a:bodyPr rot="0" spcFirstLastPara="1" vertOverflow="ellipsis" vert="horz" wrap="square" anchor="ctr" anchorCtr="1"/>
          <a:lstStyle/>
          <a:p>
            <a:pPr>
              <a:defRPr sz="850" b="1" i="0" u="none" strike="noStrike" kern="1200" baseline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49681625183407513"/>
          <c:y val="2.5386970859411811E-2"/>
          <c:w val="0.50318374816592493"/>
          <c:h val="0.957767682885793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50" b="1" i="0" u="none" strike="noStrike" kern="1200" baseline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12700" cap="rnd" cmpd="sng" algn="ctr">
      <a:noFill/>
      <a:prstDash val="solid"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49"/>
      <c:rAngAx val="0"/>
      <c:perspective val="0"/>
    </c:view3D>
    <c:floor>
      <c:thickness val="0"/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7928662860311531E-4"/>
          <c:y val="0.19044510061242345"/>
          <c:w val="0.48831202317326916"/>
          <c:h val="0.739248687664041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6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19F8-4F41-9A8A-070828C0FFD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19F8-4F41-9A8A-070828C0FFD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19F8-4F41-9A8A-070828C0FFD2}"/>
              </c:ext>
            </c:extLst>
          </c:dPt>
          <c:dLbls>
            <c:dLbl>
              <c:idx val="0"/>
              <c:layout>
                <c:manualLayout>
                  <c:x val="1.6364179258410286E-2"/>
                  <c:y val="-6.07571229017582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9F8-4F41-9A8A-070828C0FFD2}"/>
                </c:ext>
              </c:extLst>
            </c:dLbl>
            <c:dLbl>
              <c:idx val="1"/>
              <c:layout>
                <c:manualLayout>
                  <c:x val="-5.2677627731766687E-2"/>
                  <c:y val="-3.417541557305336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9F8-4F41-9A8A-070828C0FFD2}"/>
                </c:ext>
              </c:extLst>
            </c:dLbl>
            <c:dLbl>
              <c:idx val="2"/>
              <c:layout>
                <c:manualLayout>
                  <c:x val="2.9258989353193154E-2"/>
                  <c:y val="-9.0542158792650915E-2"/>
                </c:manualLayout>
              </c:layout>
              <c:spPr>
                <a:noFill/>
                <a:ln w="25400"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Calibri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061075813289263"/>
                      <c:h val="0.1107450270401036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9F8-4F41-9A8A-070828C0FFD2}"/>
                </c:ext>
              </c:extLst>
            </c:dLbl>
            <c:spPr>
              <a:noFill/>
              <a:ln w="25400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Расчеты по выданным авансам
 (счет 206.00) 549 912,3 тыс. рублей</c:v>
                </c:pt>
                <c:pt idx="1">
                  <c:v>Расчеты с подотчетными лицами (счет 208.00) 759,1 тыс. рублей</c:v>
                </c:pt>
                <c:pt idx="2">
                  <c:v>Расчеты по платежам в бюджеты (счет 303.00) 99,8 тыс. рублей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0.99839999999999995</c:v>
                </c:pt>
                <c:pt idx="1">
                  <c:v>1.4E-3</c:v>
                </c:pt>
                <c:pt idx="2">
                  <c:v>2.0000000000000001E-4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9F8-4F41-9A8A-070828C0FF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0"/>
          <a:lstStyle/>
          <a:p>
            <a:pPr>
              <a:defRPr sz="1200" b="1" i="0" u="none" strike="noStrike" kern="1200" baseline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0"/>
          <a:lstStyle/>
          <a:p>
            <a:pPr>
              <a:defRPr sz="1200" b="1" i="0" u="none" strike="noStrike" kern="1200" baseline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0"/>
          <a:lstStyle/>
          <a:p>
            <a:pPr>
              <a:defRPr sz="1200" b="1" i="0" u="none" strike="noStrike" kern="1200" baseline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134824364571009"/>
          <c:y val="9.6203521434820638E-2"/>
          <c:w val="0.46796567527504657"/>
          <c:h val="0.903796478565179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1200" b="1" i="0" u="none" strike="noStrike" kern="1200" baseline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12700" cap="rnd" cmpd="sng" algn="ctr">
      <a:noFill/>
      <a:prstDash val="solid"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0E2AB-81C2-484D-B0CA-F33153A2C5F0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E1FCB-BD5A-4552-A673-ACF322328F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3722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928C6-BA60-4288-8294-054D4ED65875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4CE31-6DE7-45F3-95CF-1654736712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1177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4CE31-6DE7-45F3-95CF-1654736712C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975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4CE31-6DE7-45F3-95CF-1654736712CA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732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B0F59-E365-42EF-A193-276CAB8E738C}" type="datetime1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18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700B-C59D-4415-91AB-9CBA236D1199}" type="datetime1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588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A3E5-0D9D-490B-83A6-AB38AFAC469A}" type="datetime1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913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91C9-BAB8-4378-8AAF-31D11051462C}" type="datetime1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486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E23F-C2CD-451D-9048-1B56E23D7700}" type="datetime1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9106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4751-44B8-473A-AB95-34229A07E5F9}" type="datetime1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067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2AB1-C6EB-42E0-9BD8-F01A7C2D959D}" type="datetime1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553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DC11E-9A2F-46AC-9015-FF4B19CE04C8}" type="datetime1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177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1109-0AD5-4AEC-945A-6E40C5DB45BD}" type="datetime1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10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A14D-7048-4A17-93F2-3E5B6E52F014}" type="datetime1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141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2FD36-0540-4856-BA5F-38C134CD9231}" type="datetime1">
              <a:rPr lang="ru-RU" smtClean="0"/>
              <a:t>03.10.2023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56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D388-8E6D-46AE-86F2-603FE7860D24}" type="datetime1">
              <a:rPr lang="ru-RU" smtClean="0"/>
              <a:t>03.10.2023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55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2E40-41A8-43FA-AFE3-E94BDF8AB422}" type="datetime1">
              <a:rPr lang="ru-RU" smtClean="0"/>
              <a:t>03.10.2023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549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F9C6C-2F63-4203-B36D-CFCC07CC6B8C}" type="datetime1">
              <a:rPr lang="ru-RU" smtClean="0"/>
              <a:t>03.10.2023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095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A894-5C19-4B52-B054-417B079689B2}" type="datetime1">
              <a:rPr lang="ru-RU" smtClean="0"/>
              <a:t>03.10.2023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73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ED99-B788-4FAC-819B-CCB41ADC4D49}" type="datetime1">
              <a:rPr lang="ru-RU" smtClean="0"/>
              <a:t>03.10.2023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980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D24EB-0D52-434D-8DCD-F15348342010}" type="datetime1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899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4" r:id="rId1"/>
    <p:sldLayoutId id="2147484145" r:id="rId2"/>
    <p:sldLayoutId id="2147484146" r:id="rId3"/>
    <p:sldLayoutId id="2147484147" r:id="rId4"/>
    <p:sldLayoutId id="2147484148" r:id="rId5"/>
    <p:sldLayoutId id="2147484149" r:id="rId6"/>
    <p:sldLayoutId id="2147484150" r:id="rId7"/>
    <p:sldLayoutId id="2147484151" r:id="rId8"/>
    <p:sldLayoutId id="2147484152" r:id="rId9"/>
    <p:sldLayoutId id="2147484153" r:id="rId10"/>
    <p:sldLayoutId id="2147484154" r:id="rId11"/>
    <p:sldLayoutId id="2147484155" r:id="rId12"/>
    <p:sldLayoutId id="2147484156" r:id="rId13"/>
    <p:sldLayoutId id="2147484157" r:id="rId14"/>
    <p:sldLayoutId id="2147484158" r:id="rId15"/>
    <p:sldLayoutId id="21474841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3282" y="1662466"/>
            <a:ext cx="11719420" cy="1518406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экспертно-аналитического мероприятия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39091" y="3374966"/>
            <a:ext cx="9676014" cy="2518757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динамики и структуры дебиторской задолженности бюджета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Петропавловск-Камчатского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городского округа,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образовавшейся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состоянию на 01.01.2023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8120" y="355689"/>
            <a:ext cx="1359517" cy="1306777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90248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085" y="301842"/>
            <a:ext cx="11540972" cy="6520648"/>
          </a:xfrm>
        </p:spPr>
        <p:txBody>
          <a:bodyPr>
            <a:normAutofit fontScale="25000" lnSpcReduction="20000"/>
          </a:bodyPr>
          <a:lstStyle/>
          <a:p>
            <a:pPr marL="285750" indent="-285750" algn="just" defTabSz="914400">
              <a:lnSpc>
                <a:spcPct val="147000"/>
              </a:lnSpc>
              <a:buFont typeface="Wingdings" panose="05000000000000000000" pitchFamily="2" charset="2"/>
              <a:buChar char="Ø"/>
              <a:tabLst>
                <a:tab pos="540385" algn="l"/>
              </a:tabLst>
            </a:pP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8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В результате анализа динамики и структуры дебиторской задолженности по доходам бюджета Петропавловск-Камчатского городского округа установлено следующее.</a:t>
            </a:r>
          </a:p>
          <a:p>
            <a:pPr marL="0" indent="0" algn="just" defTabSz="914400">
              <a:lnSpc>
                <a:spcPct val="147000"/>
              </a:lnSpc>
              <a:buNone/>
              <a:tabLst>
                <a:tab pos="540385" algn="l"/>
              </a:tabLst>
            </a:pP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Основную долю дебиторской задолженности по доходам (96,64 %) на конец отчетного периода составляет дебиторская задолженность по безвозмездным денежным поступлениям – 25 175 387,6 тыс. рублей (в том числе долгосрочная - 16 485 195,7 тыс. рублей), из них:</a:t>
            </a:r>
          </a:p>
          <a:p>
            <a:pPr marL="0" indent="0" algn="just" defTabSz="914400">
              <a:lnSpc>
                <a:spcPct val="147000"/>
              </a:lnSpc>
              <a:buNone/>
              <a:tabLst>
                <a:tab pos="540385" algn="l"/>
              </a:tabLst>
            </a:pP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доходы по поступлениям текущего характера от других бюджетов бюджетной системы РФ (отражаемые по коду счета бюджетного учета 205.51) в сумме 25 175 326,4 тыс. рублей;</a:t>
            </a:r>
          </a:p>
          <a:p>
            <a:pPr marL="0" indent="0" algn="just" defTabSz="914400">
              <a:lnSpc>
                <a:spcPct val="147000"/>
              </a:lnSpc>
              <a:buNone/>
              <a:tabLst>
                <a:tab pos="540385" algn="l"/>
              </a:tabLst>
            </a:pP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доходы бюджетов бюджетной системы РФ от возврата остатков субсидий, субвенций и иных межбюджетных трансфертов, имеющих целевое назначение, прошлых лет (отражаемые по коду счета бюджетного учета 205.73) в сумме 61,2 тыс. рублей.</a:t>
            </a:r>
          </a:p>
          <a:p>
            <a:pPr marL="0" indent="0" algn="just" defTabSz="914400">
              <a:lnSpc>
                <a:spcPct val="147000"/>
              </a:lnSpc>
              <a:buNone/>
              <a:tabLst>
                <a:tab pos="540385" algn="l"/>
              </a:tabLst>
            </a:pP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Оставшаяся доля дебиторской задолженности по доходам (3,36 %) приходится на налоговые и неналоговые доходы, из них: на налоговые доходы - 0,43 %, на неналоговые доходы - 2,93 %.</a:t>
            </a:r>
          </a:p>
          <a:p>
            <a:pPr marL="285750" indent="-285750" algn="just" defTabSz="914400">
              <a:lnSpc>
                <a:spcPct val="147000"/>
              </a:lnSpc>
              <a:buFont typeface="Wingdings" panose="05000000000000000000" pitchFamily="2" charset="2"/>
              <a:buChar char="Ø"/>
            </a:pPr>
            <a:endParaRPr lang="ru-RU" sz="80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endParaRPr lang="ru-RU" sz="8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800" indent="0" algn="just">
              <a:buNone/>
            </a:pPr>
            <a:endParaRPr lang="ru-RU" sz="24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8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8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80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147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249638" y="5931017"/>
            <a:ext cx="696285" cy="926983"/>
          </a:xfrm>
        </p:spPr>
        <p:txBody>
          <a:bodyPr/>
          <a:lstStyle/>
          <a:p>
            <a:fld id="{A897165A-551A-48BC-820A-2B6675CA2424}" type="slidenum">
              <a:rPr lang="ru-RU" sz="3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10</a:t>
            </a:fld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80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1932467" cy="857250"/>
          </a:xfrm>
        </p:spPr>
        <p:txBody>
          <a:bodyPr>
            <a:noAutofit/>
          </a:bodyPr>
          <a:lstStyle/>
          <a:p>
            <a:pPr marL="342900" algn="just">
              <a:lnSpc>
                <a:spcPct val="127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Структура дебиторской задолженности по доходам бюджета по состоянию на 01.01.2023 (без учета безвозмездных поступлений) представлена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диаграмме: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57250"/>
            <a:ext cx="11740060" cy="6000750"/>
          </a:xfrm>
        </p:spPr>
        <p:txBody>
          <a:bodyPr>
            <a:normAutofit/>
          </a:bodyPr>
          <a:lstStyle/>
          <a:p>
            <a:pPr indent="0" algn="just">
              <a:lnSpc>
                <a:spcPct val="127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buNone/>
            </a:pP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29530" y="6223828"/>
            <a:ext cx="2602937" cy="365125"/>
          </a:xfrm>
        </p:spPr>
        <p:txBody>
          <a:bodyPr/>
          <a:lstStyle/>
          <a:p>
            <a:fld id="{A897165A-551A-48BC-820A-2B6675CA2424}" type="slidenum">
              <a:rPr lang="ru-RU" sz="3600" b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</a:t>
            </a:fld>
            <a:endParaRPr lang="ru-RU" sz="3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Объект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7602775"/>
              </p:ext>
            </p:extLst>
          </p:nvPr>
        </p:nvGraphicFramePr>
        <p:xfrm>
          <a:off x="123825" y="790575"/>
          <a:ext cx="11487149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821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1932467" cy="857250"/>
          </a:xfrm>
        </p:spPr>
        <p:txBody>
          <a:bodyPr>
            <a:noAutofit/>
          </a:bodyPr>
          <a:lstStyle/>
          <a:p>
            <a:pPr marL="342900" algn="just">
              <a:lnSpc>
                <a:spcPct val="127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динамики дебиторской задолженности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доходам (без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учета безвозмездных поступлений) за 2022 год приведен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таблице: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57250"/>
            <a:ext cx="11740060" cy="6000750"/>
          </a:xfrm>
        </p:spPr>
        <p:txBody>
          <a:bodyPr>
            <a:normAutofit/>
          </a:bodyPr>
          <a:lstStyle/>
          <a:p>
            <a:pPr indent="0" algn="just">
              <a:lnSpc>
                <a:spcPct val="127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buNone/>
            </a:pP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29530" y="6223828"/>
            <a:ext cx="2602937" cy="365125"/>
          </a:xfrm>
        </p:spPr>
        <p:txBody>
          <a:bodyPr/>
          <a:lstStyle/>
          <a:p>
            <a:fld id="{A897165A-551A-48BC-820A-2B6675CA2424}" type="slidenum">
              <a:rPr lang="ru-RU" sz="3600" b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</a:t>
            </a:fld>
            <a:endParaRPr lang="ru-RU" sz="3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364893"/>
              </p:ext>
            </p:extLst>
          </p:nvPr>
        </p:nvGraphicFramePr>
        <p:xfrm>
          <a:off x="473823" y="857251"/>
          <a:ext cx="11380126" cy="59559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84628">
                  <a:extLst>
                    <a:ext uri="{9D8B030D-6E8A-4147-A177-3AD203B41FA5}">
                      <a16:colId xmlns:a16="http://schemas.microsoft.com/office/drawing/2014/main" val="3251300855"/>
                    </a:ext>
                  </a:extLst>
                </a:gridCol>
                <a:gridCol w="1442585">
                  <a:extLst>
                    <a:ext uri="{9D8B030D-6E8A-4147-A177-3AD203B41FA5}">
                      <a16:colId xmlns:a16="http://schemas.microsoft.com/office/drawing/2014/main" val="1852446992"/>
                    </a:ext>
                  </a:extLst>
                </a:gridCol>
                <a:gridCol w="1441449">
                  <a:extLst>
                    <a:ext uri="{9D8B030D-6E8A-4147-A177-3AD203B41FA5}">
                      <a16:colId xmlns:a16="http://schemas.microsoft.com/office/drawing/2014/main" val="4112767040"/>
                    </a:ext>
                  </a:extLst>
                </a:gridCol>
                <a:gridCol w="1288827">
                  <a:extLst>
                    <a:ext uri="{9D8B030D-6E8A-4147-A177-3AD203B41FA5}">
                      <a16:colId xmlns:a16="http://schemas.microsoft.com/office/drawing/2014/main" val="2213825221"/>
                    </a:ext>
                  </a:extLst>
                </a:gridCol>
                <a:gridCol w="1122637">
                  <a:extLst>
                    <a:ext uri="{9D8B030D-6E8A-4147-A177-3AD203B41FA5}">
                      <a16:colId xmlns:a16="http://schemas.microsoft.com/office/drawing/2014/main" val="65901349"/>
                    </a:ext>
                  </a:extLst>
                </a:gridCol>
              </a:tblGrid>
              <a:tr h="25528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показателя </a:t>
                      </a:r>
                      <a:endParaRPr lang="ru-RU" sz="1200" b="1" baseline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Сумма дебиторской задолженности </a:t>
                      </a:r>
                      <a:endParaRPr lang="ru-RU" sz="1200" b="1" baseline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Отклонение </a:t>
                      </a:r>
                      <a:endParaRPr lang="ru-RU" sz="1200" b="1" baseline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7839502"/>
                  </a:ext>
                </a:extLst>
              </a:tr>
              <a:tr h="1961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baseline="0" dirty="0">
                          <a:effectLst/>
                          <a:latin typeface="Times New Roman" panose="02020603050405020304" pitchFamily="18" charset="0"/>
                        </a:rPr>
                        <a:t> на 01.01.2022 </a:t>
                      </a:r>
                      <a:endParaRPr lang="ru-RU" sz="1200" b="1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baseline="0">
                          <a:effectLst/>
                          <a:latin typeface="Times New Roman" panose="02020603050405020304" pitchFamily="18" charset="0"/>
                        </a:rPr>
                        <a:t> на 01.01.2023 </a:t>
                      </a:r>
                      <a:endParaRPr lang="ru-RU" sz="1200" b="1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baseline="0" dirty="0">
                          <a:effectLst/>
                          <a:latin typeface="Times New Roman" panose="02020603050405020304" pitchFamily="18" charset="0"/>
                        </a:rPr>
                        <a:t> тыс. рублей  </a:t>
                      </a:r>
                      <a:endParaRPr lang="ru-RU" sz="1200" b="1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baseline="0">
                          <a:effectLst/>
                          <a:latin typeface="Times New Roman" panose="02020603050405020304" pitchFamily="18" charset="0"/>
                        </a:rPr>
                        <a:t> % </a:t>
                      </a:r>
                      <a:endParaRPr lang="ru-RU" sz="1200" b="1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937721"/>
                  </a:ext>
                </a:extLst>
              </a:tr>
              <a:tr h="1961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Расчеты с плательщиками налогов (счет 205.11) </a:t>
                      </a:r>
                      <a:endParaRPr lang="ru-RU" sz="1200" b="1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78 585,8</a:t>
                      </a: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112 017,8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>
                          <a:effectLst/>
                          <a:latin typeface="Times New Roman" panose="02020603050405020304" pitchFamily="18" charset="0"/>
                        </a:rPr>
                        <a:t>33 432,0</a:t>
                      </a:r>
                      <a:endParaRPr lang="ru-RU" sz="1200" b="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>
                          <a:effectLst/>
                          <a:latin typeface="Times New Roman" panose="02020603050405020304" pitchFamily="18" charset="0"/>
                        </a:rPr>
                        <a:t>42,5</a:t>
                      </a:r>
                      <a:endParaRPr lang="ru-RU" sz="1200" b="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1835399"/>
                  </a:ext>
                </a:extLst>
              </a:tr>
              <a:tr h="255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Расчеты с плательщиками государственных пошлин, сборов (счет 205.12) </a:t>
                      </a:r>
                      <a:endParaRPr lang="ru-RU" sz="1200" b="1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8,9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2,8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>
                          <a:effectLst/>
                          <a:latin typeface="Times New Roman" panose="02020603050405020304" pitchFamily="18" charset="0"/>
                        </a:rPr>
                        <a:t>-6,1</a:t>
                      </a:r>
                      <a:endParaRPr lang="ru-RU" sz="1200" b="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>
                          <a:effectLst/>
                          <a:latin typeface="Times New Roman" panose="02020603050405020304" pitchFamily="18" charset="0"/>
                        </a:rPr>
                        <a:t>-68,5</a:t>
                      </a:r>
                      <a:endParaRPr lang="ru-RU" sz="1200" b="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6678777"/>
                  </a:ext>
                </a:extLst>
              </a:tr>
              <a:tr h="1968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Расчеты по доходам от операционной аренды (счет 205.21)  </a:t>
                      </a:r>
                      <a:endParaRPr lang="ru-RU" sz="1200" b="1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200 432,7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>
                          <a:effectLst/>
                          <a:latin typeface="Times New Roman" panose="02020603050405020304" pitchFamily="18" charset="0"/>
                        </a:rPr>
                        <a:t>53 609,2</a:t>
                      </a:r>
                      <a:endParaRPr lang="ru-RU" sz="1200" b="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>
                          <a:effectLst/>
                          <a:latin typeface="Times New Roman" panose="02020603050405020304" pitchFamily="18" charset="0"/>
                        </a:rPr>
                        <a:t>-146 823,5</a:t>
                      </a:r>
                      <a:endParaRPr lang="ru-RU" sz="1200" b="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>
                          <a:effectLst/>
                          <a:latin typeface="Times New Roman" panose="02020603050405020304" pitchFamily="18" charset="0"/>
                        </a:rPr>
                        <a:t>-73,3</a:t>
                      </a:r>
                      <a:endParaRPr lang="ru-RU" sz="1200" b="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5683277"/>
                  </a:ext>
                </a:extLst>
              </a:tr>
              <a:tr h="3992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Расчеты по доходам от платежей при пользовании природными ресурсами (счет 205.23) </a:t>
                      </a:r>
                      <a:endParaRPr lang="ru-RU" sz="1200" b="1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214 971,3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448 066,0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233 094,7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>
                          <a:effectLst/>
                          <a:latin typeface="Times New Roman" panose="02020603050405020304" pitchFamily="18" charset="0"/>
                        </a:rPr>
                        <a:t>108,4</a:t>
                      </a:r>
                      <a:endParaRPr lang="ru-RU" sz="1200" b="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1745706"/>
                  </a:ext>
                </a:extLst>
              </a:tr>
              <a:tr h="255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Расчеты по доходам от дивидендов от объектов инвестирования (счет 205.27)  </a:t>
                      </a:r>
                      <a:endParaRPr lang="ru-RU" sz="1200" b="1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122,3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121,4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>
                          <a:effectLst/>
                          <a:latin typeface="Times New Roman" panose="02020603050405020304" pitchFamily="18" charset="0"/>
                        </a:rPr>
                        <a:t>-0,9</a:t>
                      </a:r>
                      <a:endParaRPr lang="ru-RU" sz="1200" b="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>
                          <a:effectLst/>
                          <a:latin typeface="Times New Roman" panose="02020603050405020304" pitchFamily="18" charset="0"/>
                        </a:rPr>
                        <a:t>-0,7</a:t>
                      </a:r>
                      <a:endParaRPr lang="ru-RU" sz="1200" b="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462509"/>
                  </a:ext>
                </a:extLst>
              </a:tr>
              <a:tr h="1961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Расчеты по иным доходам от собственности (счет 205.29) </a:t>
                      </a:r>
                      <a:endParaRPr lang="ru-RU" sz="1200" b="1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84 860,5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99 636,3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>
                          <a:effectLst/>
                          <a:latin typeface="Times New Roman" panose="02020603050405020304" pitchFamily="18" charset="0"/>
                        </a:rPr>
                        <a:t>14 775,8</a:t>
                      </a:r>
                      <a:endParaRPr lang="ru-RU" sz="1200" b="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>
                          <a:effectLst/>
                          <a:latin typeface="Times New Roman" panose="02020603050405020304" pitchFamily="18" charset="0"/>
                        </a:rPr>
                        <a:t>17,4</a:t>
                      </a:r>
                      <a:endParaRPr lang="ru-RU" sz="1200" b="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7142582"/>
                  </a:ext>
                </a:extLst>
              </a:tr>
              <a:tr h="2433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Расчеты по доходам от оказания платных услуг (работ) (счет 205.31) </a:t>
                      </a:r>
                      <a:endParaRPr lang="ru-RU" sz="1200" b="1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1 029,7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754,2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-275,5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>
                          <a:effectLst/>
                          <a:latin typeface="Times New Roman" panose="02020603050405020304" pitchFamily="18" charset="0"/>
                        </a:rPr>
                        <a:t>-26,8</a:t>
                      </a:r>
                      <a:endParaRPr lang="ru-RU" sz="1200" b="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1272869"/>
                  </a:ext>
                </a:extLst>
              </a:tr>
              <a:tr h="3992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Расчеты по доходам от штрафных санкций за нарушение законодательства о закупках (счет 205.41) </a:t>
                      </a:r>
                      <a:endParaRPr lang="ru-RU" sz="1200" b="1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424,8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433,7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8,9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>
                          <a:effectLst/>
                          <a:latin typeface="Times New Roman" panose="02020603050405020304" pitchFamily="18" charset="0"/>
                        </a:rPr>
                        <a:t>2,1</a:t>
                      </a:r>
                      <a:endParaRPr lang="ru-RU" sz="1200" b="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0864127"/>
                  </a:ext>
                </a:extLst>
              </a:tr>
              <a:tr h="3992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Расчеты по доходам от возмещения ущерба имуществу (за исключением страховых возмещений) (счет 205.44)  </a:t>
                      </a:r>
                      <a:endParaRPr lang="ru-RU" sz="1200" b="1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15 654,0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16 316,4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662,4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>
                          <a:effectLst/>
                          <a:latin typeface="Times New Roman" panose="02020603050405020304" pitchFamily="18" charset="0"/>
                        </a:rPr>
                        <a:t>4,2</a:t>
                      </a:r>
                      <a:endParaRPr lang="ru-RU" sz="1200" b="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295964"/>
                  </a:ext>
                </a:extLst>
              </a:tr>
              <a:tr h="255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Расчеты по прочим доходам от сумм принудительного изъятия (счет 205.45) </a:t>
                      </a:r>
                      <a:endParaRPr lang="ru-RU" sz="1200" b="1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63 330,6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48 619,0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-14 711,6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-23,2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0383195"/>
                  </a:ext>
                </a:extLst>
              </a:tr>
              <a:tr h="370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Расчеты по доходам от операций с непроизведенными активами (счет 205.73) </a:t>
                      </a:r>
                      <a:endParaRPr lang="ru-RU" sz="1200" b="1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355,9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916,0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560,1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157,4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3846671"/>
                  </a:ext>
                </a:extLst>
              </a:tr>
              <a:tr h="1961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Расчеты по иным доходам (счет 205.89) </a:t>
                      </a:r>
                      <a:endParaRPr lang="ru-RU" sz="1200" b="1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65,6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55,6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556,0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5900351"/>
                  </a:ext>
                </a:extLst>
              </a:tr>
              <a:tr h="3081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Расчеты по доходам от компенсации затрат (счет 209.34)</a:t>
                      </a:r>
                      <a:endParaRPr lang="ru-RU" sz="1200" b="1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2 746,7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2 482,0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-264,7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-9,6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9373444"/>
                  </a:ext>
                </a:extLst>
              </a:tr>
              <a:tr h="3992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Расчеты по доходам бюджета от возврата дебиторской задолженности прошлых лет (счет 209.36)</a:t>
                      </a:r>
                      <a:endParaRPr lang="ru-RU" sz="1200" b="1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299,1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1 567,0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1 267,9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423,9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453647"/>
                  </a:ext>
                </a:extLst>
              </a:tr>
              <a:tr h="3992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Расчеты по доходам от штрафных санкций за нарушение условий контрактов (договоров) (счет 209.41)</a:t>
                      </a:r>
                      <a:endParaRPr lang="ru-RU" sz="1200" b="1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80 212,8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88 545,4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8 332,6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10,4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9353383"/>
                  </a:ext>
                </a:extLst>
              </a:tr>
              <a:tr h="3992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Расчеты по доходам от возмещения ущерба имуществу (за исключением страховых возмещений) (счет 209.44)</a:t>
                      </a:r>
                      <a:endParaRPr lang="ru-RU" sz="1200" b="1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1 290,6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1 544,7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254,1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19,7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8651716"/>
                  </a:ext>
                </a:extLst>
              </a:tr>
              <a:tr h="1961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Расчеты по ущербу основным средствам (счет 209.71)</a:t>
                      </a:r>
                      <a:endParaRPr lang="ru-RU" sz="1200" b="1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385,3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206,3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-179,0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-46,5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1483138"/>
                  </a:ext>
                </a:extLst>
              </a:tr>
              <a:tr h="2016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Расчеты по ущербу материальным запасам (счет 209.74)</a:t>
                      </a:r>
                      <a:endParaRPr lang="ru-RU" sz="1200" b="1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5,6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-14,4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baseline="0" dirty="0">
                          <a:effectLst/>
                          <a:latin typeface="Times New Roman" panose="02020603050405020304" pitchFamily="18" charset="0"/>
                        </a:rPr>
                        <a:t>-72,0</a:t>
                      </a:r>
                      <a:endParaRPr lang="ru-RU" sz="12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1893392"/>
                  </a:ext>
                </a:extLst>
              </a:tr>
              <a:tr h="19614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Итого:</a:t>
                      </a:r>
                      <a:endParaRPr lang="ru-RU" sz="1200" b="1" baseline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baseline="0" dirty="0">
                          <a:effectLst/>
                          <a:latin typeface="Times New Roman" panose="02020603050405020304" pitchFamily="18" charset="0"/>
                        </a:rPr>
                        <a:t>744 741,0</a:t>
                      </a:r>
                      <a:endParaRPr lang="ru-RU" sz="1200" b="1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baseline="0" dirty="0">
                          <a:effectLst/>
                          <a:latin typeface="Times New Roman" panose="02020603050405020304" pitchFamily="18" charset="0"/>
                        </a:rPr>
                        <a:t>874 909,4</a:t>
                      </a:r>
                      <a:endParaRPr lang="ru-RU" sz="1200" b="1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baseline="0" dirty="0">
                          <a:effectLst/>
                          <a:latin typeface="Times New Roman" panose="02020603050405020304" pitchFamily="18" charset="0"/>
                        </a:rPr>
                        <a:t>130 168,4</a:t>
                      </a:r>
                      <a:endParaRPr lang="ru-RU" sz="1200" b="1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baseline="0" dirty="0">
                          <a:effectLst/>
                          <a:latin typeface="Times New Roman" panose="02020603050405020304" pitchFamily="18" charset="0"/>
                        </a:rPr>
                        <a:t>17,5</a:t>
                      </a:r>
                      <a:endParaRPr lang="ru-RU" sz="1200" b="1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7" marR="6507" marT="65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8132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95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330" y="337352"/>
            <a:ext cx="11540972" cy="6520648"/>
          </a:xfrm>
        </p:spPr>
        <p:txBody>
          <a:bodyPr>
            <a:normAutofit fontScale="70000" lnSpcReduction="20000"/>
          </a:bodyPr>
          <a:lstStyle/>
          <a:p>
            <a:pPr marL="628650" indent="-285750" algn="just">
              <a:lnSpc>
                <a:spcPct val="127000"/>
              </a:lnSpc>
              <a:buFontTx/>
              <a:buChar char="-"/>
            </a:pP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800" indent="0" algn="just">
              <a:buNone/>
            </a:pPr>
            <a:endParaRPr lang="ru-RU" sz="24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" indent="0" algn="just">
              <a:lnSpc>
                <a:spcPct val="127000"/>
              </a:lnSpc>
              <a:buNone/>
              <a:tabLst>
                <a:tab pos="540385" algn="l"/>
              </a:tabLst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0" indent="0" algn="just" defTabSz="914400">
              <a:lnSpc>
                <a:spcPct val="147000"/>
              </a:lnSpc>
              <a:buNone/>
              <a:tabLst>
                <a:tab pos="540385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Дебиторская задолженность по расходам бюджета по состоянию на 01.01.2023 увеличилась на 427 438,1 тыс. рублей и составила 550 771,2 тыс. рублей (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346,6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%), в том числе долгосрочная 27 832,0 тыс. рублей.</a:t>
            </a:r>
          </a:p>
          <a:p>
            <a:pPr marL="0" indent="0" algn="just" defTabSz="914400">
              <a:lnSpc>
                <a:spcPct val="147000"/>
              </a:lnSpc>
              <a:buNone/>
              <a:tabLst>
                <a:tab pos="540385" algn="l"/>
              </a:tabLst>
            </a:pP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Основную долю дебиторской задолженности по расходам бюджета на конец 2022 года составляет дебиторская задолженность по выданным авансам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549 912,3 тыс. рублей (99,84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%), в том числе долгосрочная 27 832,0 тыс. рублей. </a:t>
            </a:r>
          </a:p>
          <a:p>
            <a:pPr marL="0" indent="0" algn="just" defTabSz="914400">
              <a:lnSpc>
                <a:spcPct val="147000"/>
              </a:lnSpc>
              <a:buNone/>
              <a:tabLst>
                <a:tab pos="540385" algn="l"/>
              </a:tabLst>
            </a:pP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Оставшуюся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долю дебиторской задолженности по расходам бюджета (0,16 %) составляют: расчеты с подотчетными лицами – 0,14 % и расчеты по платежам в бюджеты – 0,02 %.</a:t>
            </a: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8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80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147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249638" y="5931017"/>
            <a:ext cx="696285" cy="926983"/>
          </a:xfrm>
        </p:spPr>
        <p:txBody>
          <a:bodyPr/>
          <a:lstStyle/>
          <a:p>
            <a:fld id="{A897165A-551A-48BC-820A-2B6675CA2424}" type="slidenum">
              <a:rPr lang="ru-RU" sz="3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13</a:t>
            </a:fld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05274" y="231715"/>
            <a:ext cx="11540972" cy="836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27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  <a:tabLst>
                <a:tab pos="540385" algn="l"/>
              </a:tabLst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	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результате анализа динамики и структуры дебиторской задолженности по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расходам бюджета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Петропавловск-Камчатского городского округа установлено следующее.</a:t>
            </a:r>
          </a:p>
        </p:txBody>
      </p:sp>
    </p:spTree>
    <p:extLst>
      <p:ext uri="{BB962C8B-B14F-4D97-AF65-F5344CB8AC3E}">
        <p14:creationId xmlns:p14="http://schemas.microsoft.com/office/powerpoint/2010/main" val="280885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085" y="301842"/>
            <a:ext cx="11540972" cy="6520648"/>
          </a:xfrm>
        </p:spPr>
        <p:txBody>
          <a:bodyPr>
            <a:normAutofit fontScale="55000" lnSpcReduction="20000"/>
          </a:bodyPr>
          <a:lstStyle/>
          <a:p>
            <a:pPr indent="0" algn="just">
              <a:lnSpc>
                <a:spcPct val="147000"/>
              </a:lnSpc>
              <a:buNone/>
              <a:tabLst>
                <a:tab pos="540385" algn="l"/>
              </a:tabLst>
            </a:pP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Структура дебиторской задолженности по расходам бюджета по состоянию на 01.01.2023 представлена на диаграмме: </a:t>
            </a:r>
          </a:p>
          <a:p>
            <a:pPr marL="0" indent="0" algn="just" defTabSz="914400">
              <a:lnSpc>
                <a:spcPct val="147000"/>
              </a:lnSpc>
              <a:buNone/>
              <a:tabLst>
                <a:tab pos="540385" algn="l"/>
              </a:tabLst>
            </a:pP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ru-RU" sz="80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endParaRPr lang="ru-RU" sz="8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47000"/>
              </a:lnSpc>
              <a:buNone/>
              <a:tabLst>
                <a:tab pos="540385" algn="l"/>
              </a:tabLst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динамики дебиторской задолженности по расходам бюджета приведен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таблице: 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8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800" indent="0" algn="just">
              <a:buNone/>
            </a:pPr>
            <a:endParaRPr lang="ru-RU" sz="8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80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147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249638" y="5931017"/>
            <a:ext cx="696285" cy="926983"/>
          </a:xfrm>
        </p:spPr>
        <p:txBody>
          <a:bodyPr/>
          <a:lstStyle/>
          <a:p>
            <a:fld id="{A897165A-551A-48BC-820A-2B6675CA2424}" type="slidenum">
              <a:rPr lang="ru-RU" sz="3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14</a:t>
            </a:fld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Объект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370033"/>
              </p:ext>
            </p:extLst>
          </p:nvPr>
        </p:nvGraphicFramePr>
        <p:xfrm>
          <a:off x="581025" y="1628775"/>
          <a:ext cx="9191625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303736"/>
              </p:ext>
            </p:extLst>
          </p:nvPr>
        </p:nvGraphicFramePr>
        <p:xfrm>
          <a:off x="781397" y="4330930"/>
          <a:ext cx="9981853" cy="16197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32435">
                  <a:extLst>
                    <a:ext uri="{9D8B030D-6E8A-4147-A177-3AD203B41FA5}">
                      <a16:colId xmlns:a16="http://schemas.microsoft.com/office/drawing/2014/main" val="2843402720"/>
                    </a:ext>
                  </a:extLst>
                </a:gridCol>
                <a:gridCol w="1705913">
                  <a:extLst>
                    <a:ext uri="{9D8B030D-6E8A-4147-A177-3AD203B41FA5}">
                      <a16:colId xmlns:a16="http://schemas.microsoft.com/office/drawing/2014/main" val="2264259390"/>
                    </a:ext>
                  </a:extLst>
                </a:gridCol>
                <a:gridCol w="1569037">
                  <a:extLst>
                    <a:ext uri="{9D8B030D-6E8A-4147-A177-3AD203B41FA5}">
                      <a16:colId xmlns:a16="http://schemas.microsoft.com/office/drawing/2014/main" val="1021775287"/>
                    </a:ext>
                  </a:extLst>
                </a:gridCol>
                <a:gridCol w="1322843">
                  <a:extLst>
                    <a:ext uri="{9D8B030D-6E8A-4147-A177-3AD203B41FA5}">
                      <a16:colId xmlns:a16="http://schemas.microsoft.com/office/drawing/2014/main" val="1521501670"/>
                    </a:ext>
                  </a:extLst>
                </a:gridCol>
                <a:gridCol w="1251625">
                  <a:extLst>
                    <a:ext uri="{9D8B030D-6E8A-4147-A177-3AD203B41FA5}">
                      <a16:colId xmlns:a16="http://schemas.microsoft.com/office/drawing/2014/main" val="3000606234"/>
                    </a:ext>
                  </a:extLst>
                </a:gridCol>
              </a:tblGrid>
              <a:tr h="34913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показателя </a:t>
                      </a:r>
                      <a:endParaRPr lang="ru-RU" sz="1500" baseline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Сумма дебиторской задолженности </a:t>
                      </a:r>
                      <a:endParaRPr lang="ru-RU" sz="1500" baseline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Отклонение </a:t>
                      </a:r>
                      <a:endParaRPr lang="ru-RU" sz="1500" baseline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066589"/>
                  </a:ext>
                </a:extLst>
              </a:tr>
              <a:tr h="1579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 baseline="0" dirty="0">
                          <a:effectLst/>
                          <a:latin typeface="Times New Roman" panose="02020603050405020304" pitchFamily="18" charset="0"/>
                        </a:rPr>
                        <a:t> на 01.01.2022 </a:t>
                      </a:r>
                      <a:endParaRPr lang="ru-RU" sz="1500" b="1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 baseline="0" dirty="0">
                          <a:effectLst/>
                          <a:latin typeface="Times New Roman" panose="02020603050405020304" pitchFamily="18" charset="0"/>
                        </a:rPr>
                        <a:t> на 01.01.2023 </a:t>
                      </a:r>
                      <a:endParaRPr lang="ru-RU" sz="1500" b="1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 baseline="0" dirty="0">
                          <a:effectLst/>
                          <a:latin typeface="Times New Roman" panose="02020603050405020304" pitchFamily="18" charset="0"/>
                        </a:rPr>
                        <a:t> тыс. рублей  </a:t>
                      </a:r>
                      <a:endParaRPr lang="ru-RU" sz="1500" b="1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 baseline="0" dirty="0">
                          <a:effectLst/>
                          <a:latin typeface="Times New Roman" panose="02020603050405020304" pitchFamily="18" charset="0"/>
                        </a:rPr>
                        <a:t> % </a:t>
                      </a:r>
                      <a:endParaRPr lang="ru-RU" sz="1500" b="1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5795740"/>
                  </a:ext>
                </a:extLst>
              </a:tr>
              <a:tr h="2247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Расчеты по авансам выданным </a:t>
                      </a:r>
                      <a:endParaRPr lang="ru-RU" sz="15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0" baseline="0" dirty="0">
                          <a:effectLst/>
                          <a:latin typeface="Times New Roman" panose="02020603050405020304" pitchFamily="18" charset="0"/>
                        </a:rPr>
                        <a:t>117 049,7</a:t>
                      </a:r>
                      <a:endParaRPr lang="ru-RU" sz="15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0" baseline="0" dirty="0">
                          <a:effectLst/>
                          <a:latin typeface="Times New Roman" panose="02020603050405020304" pitchFamily="18" charset="0"/>
                        </a:rPr>
                        <a:t>549 912,3</a:t>
                      </a:r>
                      <a:endParaRPr lang="ru-RU" sz="15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0" baseline="0" dirty="0">
                          <a:effectLst/>
                          <a:latin typeface="Times New Roman" panose="02020603050405020304" pitchFamily="18" charset="0"/>
                        </a:rPr>
                        <a:t>432 862,6</a:t>
                      </a:r>
                      <a:endParaRPr lang="ru-RU" sz="15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0" baseline="0" dirty="0">
                          <a:effectLst/>
                          <a:latin typeface="Times New Roman" panose="02020603050405020304" pitchFamily="18" charset="0"/>
                        </a:rPr>
                        <a:t>369,8</a:t>
                      </a:r>
                      <a:endParaRPr lang="ru-RU" sz="15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244229"/>
                  </a:ext>
                </a:extLst>
              </a:tr>
              <a:tr h="2247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Расчеты с подотчетными лицами </a:t>
                      </a:r>
                      <a:endParaRPr lang="ru-RU" sz="15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0" baseline="0" dirty="0">
                          <a:effectLst/>
                          <a:latin typeface="Times New Roman" panose="02020603050405020304" pitchFamily="18" charset="0"/>
                        </a:rPr>
                        <a:t>524,7</a:t>
                      </a:r>
                      <a:endParaRPr lang="ru-RU" sz="15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0" baseline="0" dirty="0">
                          <a:effectLst/>
                          <a:latin typeface="Times New Roman" panose="02020603050405020304" pitchFamily="18" charset="0"/>
                        </a:rPr>
                        <a:t>759,1</a:t>
                      </a:r>
                      <a:endParaRPr lang="ru-RU" sz="15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0" baseline="0" dirty="0">
                          <a:effectLst/>
                          <a:latin typeface="Times New Roman" panose="02020603050405020304" pitchFamily="18" charset="0"/>
                        </a:rPr>
                        <a:t>234,4</a:t>
                      </a:r>
                      <a:endParaRPr lang="ru-RU" sz="15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0" baseline="0" dirty="0">
                          <a:effectLst/>
                          <a:latin typeface="Times New Roman" panose="02020603050405020304" pitchFamily="18" charset="0"/>
                        </a:rPr>
                        <a:t>44,7</a:t>
                      </a:r>
                      <a:endParaRPr lang="ru-RU" sz="15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687074"/>
                  </a:ext>
                </a:extLst>
              </a:tr>
              <a:tr h="2247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Расчеты по платежам в бюджеты </a:t>
                      </a:r>
                      <a:endParaRPr lang="ru-RU" sz="15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0" baseline="0" dirty="0">
                          <a:effectLst/>
                          <a:latin typeface="Times New Roman" panose="02020603050405020304" pitchFamily="18" charset="0"/>
                        </a:rPr>
                        <a:t>5 758,7</a:t>
                      </a:r>
                      <a:endParaRPr lang="ru-RU" sz="15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0" baseline="0" dirty="0">
                          <a:effectLst/>
                          <a:latin typeface="Times New Roman" panose="02020603050405020304" pitchFamily="18" charset="0"/>
                        </a:rPr>
                        <a:t>99,8</a:t>
                      </a:r>
                      <a:endParaRPr lang="ru-RU" sz="15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0" baseline="0" dirty="0">
                          <a:effectLst/>
                          <a:latin typeface="Times New Roman" panose="02020603050405020304" pitchFamily="18" charset="0"/>
                        </a:rPr>
                        <a:t>-5 658,9</a:t>
                      </a:r>
                      <a:endParaRPr lang="ru-RU" sz="15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0" baseline="0" dirty="0">
                          <a:effectLst/>
                          <a:latin typeface="Times New Roman" panose="02020603050405020304" pitchFamily="18" charset="0"/>
                        </a:rPr>
                        <a:t>-98,3</a:t>
                      </a:r>
                      <a:endParaRPr lang="ru-RU" sz="15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8302485"/>
                  </a:ext>
                </a:extLst>
              </a:tr>
              <a:tr h="2247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Итого: </a:t>
                      </a:r>
                      <a:endParaRPr lang="ru-RU" sz="1500" baseline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 baseline="0" dirty="0">
                          <a:effectLst/>
                          <a:latin typeface="Times New Roman" panose="02020603050405020304" pitchFamily="18" charset="0"/>
                        </a:rPr>
                        <a:t>123 333,1</a:t>
                      </a:r>
                      <a:endParaRPr lang="ru-RU" sz="1500" b="1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 baseline="0" dirty="0">
                          <a:effectLst/>
                          <a:latin typeface="Times New Roman" panose="02020603050405020304" pitchFamily="18" charset="0"/>
                        </a:rPr>
                        <a:t>550 771,2</a:t>
                      </a:r>
                      <a:endParaRPr lang="ru-RU" sz="1500" b="1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 baseline="0" dirty="0">
                          <a:effectLst/>
                          <a:latin typeface="Times New Roman" panose="02020603050405020304" pitchFamily="18" charset="0"/>
                        </a:rPr>
                        <a:t>427 438,1</a:t>
                      </a:r>
                      <a:endParaRPr lang="ru-RU" sz="1500" b="1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 baseline="0" dirty="0">
                          <a:effectLst/>
                          <a:latin typeface="Times New Roman" panose="02020603050405020304" pitchFamily="18" charset="0"/>
                        </a:rPr>
                        <a:t>346,6</a:t>
                      </a:r>
                      <a:endParaRPr lang="ru-RU" sz="1500" b="1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80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577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5514" y="1171575"/>
            <a:ext cx="11540972" cy="5304040"/>
          </a:xfrm>
        </p:spPr>
        <p:txBody>
          <a:bodyPr>
            <a:normAutofit fontScale="25000" lnSpcReduction="20000"/>
          </a:bodyPr>
          <a:lstStyle/>
          <a:p>
            <a:pPr marL="46800" indent="0" algn="just">
              <a:buNone/>
            </a:pP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8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Выводы:</a:t>
            </a:r>
          </a:p>
          <a:p>
            <a:pPr marL="285750" indent="-285750" algn="just" defTabSz="914400">
              <a:lnSpc>
                <a:spcPct val="147000"/>
              </a:lnSpc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ru-RU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главными 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администраторами доходов (главными распорядителями средств бюджета) принимаются меры по сокращению дебиторской задолженности по доходам и расходам бюджета ПКГО</a:t>
            </a:r>
            <a:r>
              <a:rPr lang="ru-RU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defTabSz="914400">
              <a:lnSpc>
                <a:spcPct val="147000"/>
              </a:lnSpc>
              <a:buNone/>
              <a:tabLst>
                <a:tab pos="450215" algn="l"/>
              </a:tabLst>
            </a:pP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установлен 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 </a:t>
            </a:r>
            <a:r>
              <a:rPr lang="ru-RU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дебиторской задолженности по доходам бюджета 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(без учета безвозмездных поступлений) в 2022 году на </a:t>
            </a:r>
            <a:r>
              <a:rPr lang="ru-RU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17,5 %. </a:t>
            </a:r>
          </a:p>
          <a:p>
            <a:pPr marL="0" indent="0" algn="just" defTabSz="914400">
              <a:lnSpc>
                <a:spcPct val="147000"/>
              </a:lnSpc>
              <a:buNone/>
              <a:tabLst>
                <a:tab pos="450215" algn="l"/>
              </a:tabLst>
            </a:pP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выявленной в ходе проверки сомнительной и безнадежной задолженности также свидетельствует о недостаточно эффективной работе по сокращению </a:t>
            </a:r>
            <a:r>
              <a:rPr lang="ru-RU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задолженности;</a:t>
            </a:r>
          </a:p>
          <a:p>
            <a:pPr marL="285750" indent="-285750" algn="just" defTabSz="914400">
              <a:lnSpc>
                <a:spcPct val="147000"/>
              </a:lnSpc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ru-RU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просроченной дебиторской задолженности по доходам проходит процедуру взыскания в судебном порядке с использованием мер принудительного воздействия, что несет дополнительные неэффективные расходы бюджета городского </a:t>
            </a:r>
            <a:r>
              <a:rPr lang="ru-RU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круга.</a:t>
            </a:r>
            <a:endParaRPr lang="ru-RU" sz="8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defTabSz="914400">
              <a:lnSpc>
                <a:spcPct val="147000"/>
              </a:lnSpc>
              <a:buNone/>
              <a:tabLst>
                <a:tab pos="450215" algn="l"/>
              </a:tabLst>
            </a:pPr>
            <a:endParaRPr lang="ru-RU" sz="8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800" indent="0" algn="just">
              <a:buNone/>
            </a:pPr>
            <a:endParaRPr lang="ru-RU" sz="24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8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8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80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147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249638" y="5931017"/>
            <a:ext cx="696285" cy="926983"/>
          </a:xfrm>
        </p:spPr>
        <p:txBody>
          <a:bodyPr/>
          <a:lstStyle/>
          <a:p>
            <a:fld id="{A897165A-551A-48BC-820A-2B6675CA2424}" type="slidenum">
              <a:rPr lang="ru-RU" sz="3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15</a:t>
            </a:fld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108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450215" algn="just" defTabSz="457200">
              <a:lnSpc>
                <a:spcPct val="107000"/>
              </a:lnSpc>
              <a:spcBef>
                <a:spcPct val="0"/>
              </a:spcBef>
              <a:buClr>
                <a:schemeClr val="accent1"/>
              </a:buClr>
              <a:buSzPct val="80000"/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3. 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В результате анализа деятельности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главных администраторов доходов (главных распорядителей бюджетных средств) по сокращению дебиторской задолженности 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установлено следующее.</a:t>
            </a: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5376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5514" y="1171575"/>
            <a:ext cx="11540972" cy="5304040"/>
          </a:xfrm>
        </p:spPr>
        <p:txBody>
          <a:bodyPr>
            <a:normAutofit fontScale="25000" lnSpcReduction="20000"/>
          </a:bodyPr>
          <a:lstStyle/>
          <a:p>
            <a:pPr marL="46800" indent="0" algn="just">
              <a:buNone/>
            </a:pP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8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Выводы:</a:t>
            </a:r>
          </a:p>
          <a:p>
            <a:pPr marL="285750" indent="-285750" algn="just" defTabSz="914400">
              <a:lnSpc>
                <a:spcPct val="147000"/>
              </a:lnSpc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установлено нарушение (несоответствие) требований Приказов Минфина РФ</a:t>
            </a:r>
            <a:r>
              <a:rPr lang="ru-RU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№ 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157н</a:t>
            </a:r>
            <a:r>
              <a:rPr lang="ru-RU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№ 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162н, </a:t>
            </a:r>
            <a:r>
              <a:rPr lang="ru-RU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№ 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191н, № 209н, СГС «Аренда», Методических указаний по применению СГС «Аренда</a:t>
            </a:r>
            <a:r>
              <a:rPr lang="ru-RU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indent="0" algn="just" defTabSz="914400">
              <a:lnSpc>
                <a:spcPct val="147000"/>
              </a:lnSpc>
              <a:buNone/>
              <a:tabLst>
                <a:tab pos="450215" algn="l"/>
              </a:tabLst>
            </a:pPr>
            <a:r>
              <a:rPr lang="ru-RU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Следует отметить, что в ходе экспертно-аналитического мероприятия данные нарушения устранены Управлением делами, Управлением архитектуры и градостроительства;</a:t>
            </a:r>
            <a:endParaRPr lang="ru-RU" sz="8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defTabSz="914400">
              <a:lnSpc>
                <a:spcPct val="147000"/>
              </a:lnSpc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ru-RU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установлено 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занижение показателей дебиторской задолженности по счетам бюджетного учета 205.21, 205.23 в связи с нарушением требований порядка учета доходов от арендных платежей, установленных СГС «Аренда</a:t>
            </a:r>
            <a:r>
              <a:rPr lang="ru-RU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285750" indent="-285750" algn="just" defTabSz="914400">
              <a:lnSpc>
                <a:spcPct val="147000"/>
              </a:lnSpc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выборочном анализе дебиторской задолженности, проведенном на основании информации содержащийся в ЕГРЮЛ, ЕГРИП, на предмет выявления признаков сомнительной или безнадежной задолженности, установлена задолженность, которая не классифицирована </a:t>
            </a:r>
            <a:r>
              <a:rPr lang="ru-RU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органами администрации городского округа как 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сомнительная или безнадежная.</a:t>
            </a:r>
          </a:p>
          <a:p>
            <a:pPr marL="0" indent="0" algn="just" defTabSz="914400">
              <a:lnSpc>
                <a:spcPct val="147000"/>
              </a:lnSpc>
              <a:buNone/>
              <a:tabLst>
                <a:tab pos="450215" algn="l"/>
              </a:tabLst>
            </a:pPr>
            <a:endParaRPr lang="ru-RU" sz="8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800" indent="0" algn="just">
              <a:buNone/>
            </a:pPr>
            <a:endParaRPr lang="ru-RU" sz="24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8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8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80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147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249638" y="5931017"/>
            <a:ext cx="696285" cy="926983"/>
          </a:xfrm>
        </p:spPr>
        <p:txBody>
          <a:bodyPr/>
          <a:lstStyle/>
          <a:p>
            <a:fld id="{A897165A-551A-48BC-820A-2B6675CA2424}" type="slidenum">
              <a:rPr lang="ru-RU" sz="3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16</a:t>
            </a:fld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450215" algn="just" defTabSz="457200">
              <a:lnSpc>
                <a:spcPct val="107000"/>
              </a:lnSpc>
              <a:spcBef>
                <a:spcPct val="0"/>
              </a:spcBef>
              <a:buClr>
                <a:schemeClr val="accent1"/>
              </a:buClr>
              <a:buSzPct val="80000"/>
            </a:pP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4.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Иные вопросы, возникающие в ходе экспертно-аналитического 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мероприятия.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369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786" y="225468"/>
            <a:ext cx="11799518" cy="659877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по результатам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экспертно-аналитического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мероприятия:</a:t>
            </a:r>
          </a:p>
          <a:p>
            <a:pPr marL="4572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Отчет о результатах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экспертно-аналитического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направить для сведения: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Городскую Думу Петропавловск-Камчатского городского округа;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Главе Петропавловск-Камчатского городского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округа;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Управление финансов администрации Петропавловск-Камчатского городского округа;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Прокуратуру города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Петропавловска-Камчатского.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Направить информационные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письма с предложениями (рекомендациями) с целью дальнейшего использования в работе и недопущения нарушений, выявленных в ходе экспертно-аналитического мероприятия: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дорожного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хозяйства, транспорта и благоустройства администрации ПКГО;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Управление имущественных и земельных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 администрации ПКГО;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экономического развития и предпринимательства администрации ПКГО;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архитектуры и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градостроительства администрации ПКГО;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Управление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обеспечению безопасности жизнедеятельности населения       администрации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ПКГО;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делами администрации ПКГО.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defTabSz="914400">
              <a:lnSpc>
                <a:spcPct val="127000"/>
              </a:lnSpc>
              <a:buFont typeface="Wingdings" panose="05000000000000000000" pitchFamily="2" charset="2"/>
              <a:buChar char="Ø"/>
              <a:tabLst>
                <a:tab pos="540385" algn="l"/>
              </a:tabLst>
            </a:pP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buNone/>
            </a:pP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508661" y="6459115"/>
            <a:ext cx="683339" cy="365125"/>
          </a:xfrm>
        </p:spPr>
        <p:txBody>
          <a:bodyPr/>
          <a:lstStyle/>
          <a:p>
            <a:fld id="{A897165A-551A-48BC-820A-2B6675CA2424}" type="slidenum">
              <a:rPr lang="ru-RU" sz="3600" b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17</a:t>
            </a:fld>
            <a:endParaRPr lang="ru-RU" sz="36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55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8583" y="2861078"/>
            <a:ext cx="11719420" cy="1518406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6349" y="2368636"/>
            <a:ext cx="1122305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Контрольно-счетная палата </a:t>
            </a:r>
          </a:p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Петропавловск-Камчатского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городского округа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8118" y="1181726"/>
            <a:ext cx="1359517" cy="1306777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68705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1538" y="337352"/>
            <a:ext cx="11265764" cy="6520648"/>
          </a:xfrm>
        </p:spPr>
        <p:txBody>
          <a:bodyPr>
            <a:normAutofit fontScale="25000" lnSpcReduction="20000"/>
          </a:bodyPr>
          <a:lstStyle/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50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5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r>
              <a:rPr lang="ru-RU" sz="8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Основание для проведения </a:t>
            </a:r>
            <a:r>
              <a:rPr lang="ru-RU" sz="8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экспертно-аналитического </a:t>
            </a:r>
            <a:r>
              <a:rPr lang="ru-RU" sz="8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мероприятия:</a:t>
            </a:r>
            <a:r>
              <a:rPr lang="ru-RU" sz="8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Прокуратуры города Петропавловска-Камчатского от </a:t>
            </a:r>
            <a:r>
              <a:rPr lang="ru-RU" sz="8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20.06.2023 № 7/42-7-80-2023, пункт 2.1.4 </a:t>
            </a:r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плана деятельности Контрольно-счетной палаты Петропавловск-Камчатского городского округа на 2023 год, утвержденного приказом Контрольно-счетной палаты от </a:t>
            </a:r>
            <a:r>
              <a:rPr lang="ru-RU" sz="8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15.12.2022 № </a:t>
            </a:r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45-КСП.</a:t>
            </a:r>
          </a:p>
          <a:p>
            <a:pPr marL="331200" indent="-284400" algn="just">
              <a:buNone/>
            </a:pPr>
            <a:r>
              <a:rPr lang="ru-RU" sz="8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332550" indent="-285750" algn="just">
              <a:buFont typeface="Wingdings" panose="05000000000000000000" pitchFamily="2" charset="2"/>
              <a:buChar char="Ø"/>
            </a:pPr>
            <a:r>
              <a:rPr lang="ru-RU" sz="8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Цель экспертно-аналитического </a:t>
            </a:r>
            <a:r>
              <a:rPr lang="ru-RU" sz="8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мероприятия:</a:t>
            </a:r>
            <a:r>
              <a:rPr lang="ru-RU" sz="8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анализ динамики и структуры дебиторской задолженности бюджета Петропавловск-Камчатского городского </a:t>
            </a:r>
            <a:r>
              <a:rPr lang="ru-RU" sz="8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округа.</a:t>
            </a: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8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r>
              <a:rPr lang="ru-RU" sz="8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Предмет </a:t>
            </a:r>
            <a:r>
              <a:rPr lang="ru-RU" sz="8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контрольного мероприятия:</a:t>
            </a:r>
            <a:r>
              <a:rPr lang="ru-RU" sz="8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средства бюджета Петропавловск-Камчатского городского округа, отчет об исполнении бюджета Петропавловск-Камчатского городского округа.</a:t>
            </a: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8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8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80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147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249638" y="5931017"/>
            <a:ext cx="696285" cy="926983"/>
          </a:xfrm>
        </p:spPr>
        <p:txBody>
          <a:bodyPr/>
          <a:lstStyle/>
          <a:p>
            <a:fld id="{A897165A-551A-48BC-820A-2B6675CA2424}" type="slidenum">
              <a:rPr lang="ru-RU" sz="3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</a:t>
            </a:fld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70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9720" y="363255"/>
            <a:ext cx="10753725" cy="6494745"/>
          </a:xfrm>
        </p:spPr>
        <p:txBody>
          <a:bodyPr>
            <a:normAutofit/>
          </a:bodyPr>
          <a:lstStyle/>
          <a:p>
            <a:pPr marL="331470" indent="-285750" algn="just">
              <a:buFont typeface="Wingdings" panose="05000000000000000000" pitchFamily="2" charset="2"/>
              <a:buChar char="Ø"/>
            </a:pPr>
            <a:r>
              <a:rPr lang="ru-RU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Проверяемый период: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(иные периоды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31470" indent="-285750" algn="just">
              <a:buFont typeface="Wingdings" panose="05000000000000000000" pitchFamily="2" charset="2"/>
              <a:buChar char="Ø"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1470" indent="-285750" algn="just">
              <a:buFont typeface="Wingdings" panose="05000000000000000000" pitchFamily="2" charset="2"/>
              <a:buChar char="Ø"/>
            </a:pPr>
            <a:r>
              <a:rPr lang="ru-RU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Объекты экспертно-аналитического мероприятия: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Главные администраторы доходов бюджета Петропавловск-Камчатского городского округа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331470" indent="-285750" algn="just">
              <a:buFont typeface="Wingdings" panose="05000000000000000000" pitchFamily="2" charset="2"/>
              <a:buChar char="Ø"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31470" indent="-285750" algn="just">
              <a:buFont typeface="Wingdings" panose="05000000000000000000" pitchFamily="2" charset="2"/>
              <a:buChar char="Ø"/>
            </a:pPr>
            <a:r>
              <a:rPr lang="ru-RU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Срок проведения контрольного мероприятия: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31.07.2023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13.09.2023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31470" indent="-285750" algn="just">
              <a:buFont typeface="Wingdings" panose="05000000000000000000" pitchFamily="2" charset="2"/>
              <a:buChar char="Ø"/>
            </a:pP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31470" indent="-285750" algn="just">
              <a:buFont typeface="Wingdings" panose="05000000000000000000" pitchFamily="2" charset="2"/>
              <a:buChar char="Ø"/>
            </a:pPr>
            <a:r>
              <a:rPr lang="ru-RU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экспертно-аналитического </a:t>
            </a:r>
            <a:r>
              <a:rPr lang="ru-RU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динамики и структуры дебиторской задолженности бюджета Петропавловск-Камчатского городского округа, образовавшейся по состоянию на 01.01.2023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»:</a:t>
            </a:r>
            <a:endParaRPr lang="ru-RU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31470" indent="-285750" algn="just">
              <a:buFont typeface="Wingdings" panose="05000000000000000000" pitchFamily="2" charset="2"/>
              <a:buChar char="Ø"/>
            </a:pPr>
            <a:endParaRPr lang="ru-RU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endParaRPr lang="ru-RU" sz="25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/>
          </a:p>
        </p:txBody>
      </p:sp>
      <p:sp>
        <p:nvSpPr>
          <p:cNvPr id="6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74973" y="5816321"/>
            <a:ext cx="2680003" cy="1041679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15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1932467" cy="2419004"/>
          </a:xfrm>
        </p:spPr>
        <p:txBody>
          <a:bodyPr>
            <a:no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рамках рассмотрения вопроса</a:t>
            </a:r>
            <a:r>
              <a:rPr lang="ru-RU" b="1" dirty="0"/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реализации 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полномочий главных администраторов по администрированию дебиторской задолженности по доходам бюджета в соответствии с постановлением администрации Петропавловск-Камчатского городского округа от 22.12.2010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№ 3506 «Об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утверждении порядка осуществления бюджетных полномочий главными администраторами доходов бюджета Петропавловск-Камчатского городского округа, являющимися органами местного самоуправления Петропавловск-Камчатского городского округа и (или) находящимися в их ведении казенными учреждениями»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установлено следующее.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419004"/>
            <a:ext cx="11740060" cy="4438996"/>
          </a:xfrm>
        </p:spPr>
        <p:txBody>
          <a:bodyPr>
            <a:normAutofit/>
          </a:bodyPr>
          <a:lstStyle/>
          <a:p>
            <a:pPr indent="0" algn="just">
              <a:lnSpc>
                <a:spcPct val="127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Выводы:</a:t>
            </a:r>
          </a:p>
          <a:p>
            <a:pPr indent="0" algn="just">
              <a:lnSpc>
                <a:spcPct val="127000"/>
              </a:lnSpc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соответствии с требованиями Постановления № 3506 главными администраторами доходов бюджета городского округа принимаются правовые акты:</a:t>
            </a:r>
          </a:p>
          <a:p>
            <a:pPr indent="0" algn="just">
              <a:lnSpc>
                <a:spcPct val="127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признании безнадежной к взысканию задолженности по платежам в бюджет городского округа в соответствии с общими требованиями, установленными Правительством Российской Федерации (пункт 1.8 Постановления № 3506);</a:t>
            </a:r>
          </a:p>
          <a:p>
            <a:pPr indent="0" algn="just">
              <a:lnSpc>
                <a:spcPct val="127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 наделении казенных учреждений, находящихся в ведении главных администраторов полномочиями администратора доходов (пункт 3 Постановления № 3506).</a:t>
            </a:r>
          </a:p>
          <a:p>
            <a:pPr indent="0" algn="just">
              <a:lnSpc>
                <a:spcPct val="127000"/>
              </a:lnSpc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indent="0" algn="just">
              <a:lnSpc>
                <a:spcPct val="107000"/>
              </a:lnSpc>
              <a:buNone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buNone/>
            </a:pP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29530" y="6223828"/>
            <a:ext cx="2602937" cy="365125"/>
          </a:xfrm>
        </p:spPr>
        <p:txBody>
          <a:bodyPr/>
          <a:lstStyle/>
          <a:p>
            <a:fld id="{A897165A-551A-48BC-820A-2B6675CA2424}" type="slidenum">
              <a:rPr lang="ru-RU" sz="3600" b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fld>
            <a:endParaRPr lang="ru-RU" sz="3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40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3165"/>
            <a:ext cx="11945923" cy="6520648"/>
          </a:xfrm>
        </p:spPr>
        <p:txBody>
          <a:bodyPr>
            <a:noAutofit/>
          </a:bodyPr>
          <a:lstStyle/>
          <a:p>
            <a:pPr indent="0" algn="just">
              <a:lnSpc>
                <a:spcPct val="127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</a:p>
          <a:p>
            <a:pPr indent="0" algn="just">
              <a:lnSpc>
                <a:spcPct val="127000"/>
              </a:lnSpc>
              <a:buNone/>
            </a:pPr>
            <a:r>
              <a:rPr lang="ru-RU" sz="2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r>
              <a:rPr lang="ru-RU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685800" algn="just">
              <a:lnSpc>
                <a:spcPct val="127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исполнение пункта 1.8 Постановления № 3506 всеми главными администраторами доходов разработан порядок принятия решений о признании безнадежной к взысканию задолженности по платежам в бюджет городского округа;</a:t>
            </a:r>
          </a:p>
          <a:p>
            <a:pPr marL="685800" algn="just">
              <a:lnSpc>
                <a:spcPct val="127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разработанные Управлением дорожного хозяйства, транспорта и благоустройства администрации Петропавловск-Камчатского городского округа, Управлением архитектура и градостроительства администрации Петропавловск-Камчатского городского округа, Управлением по обеспечению безопасности жизнедеятельности населения администрации Петропавловск-Камчатского городского округа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порядки осуществления и наделения полномочиями администраторов доходов бюджета городского округа учреждений, находящихся в их ведении не содержат обязательные положения, установленные в пункте 4 Постановления №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3506.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800" indent="0" algn="just">
              <a:buNone/>
            </a:pPr>
            <a:endParaRPr lang="ru-RU" sz="36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13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13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80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1470" indent="-285750" algn="just">
              <a:buFont typeface="Wingdings" panose="05000000000000000000" pitchFamily="2" charset="2"/>
              <a:buChar char="Ø"/>
            </a:pP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249638" y="5931017"/>
            <a:ext cx="696285" cy="926983"/>
          </a:xfrm>
        </p:spPr>
        <p:txBody>
          <a:bodyPr/>
          <a:lstStyle/>
          <a:p>
            <a:fld id="{A897165A-551A-48BC-820A-2B6675CA2424}" type="slidenum">
              <a:rPr lang="ru-RU" sz="3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5</a:t>
            </a:fld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62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79899" y="0"/>
            <a:ext cx="11647503" cy="6858000"/>
          </a:xfrm>
        </p:spPr>
        <p:txBody>
          <a:bodyPr>
            <a:normAutofit fontScale="70000" lnSpcReduction="20000"/>
          </a:bodyPr>
          <a:lstStyle/>
          <a:p>
            <a:pPr indent="450215" algn="just">
              <a:lnSpc>
                <a:spcPct val="127000"/>
              </a:lnSpc>
              <a:spcBef>
                <a:spcPct val="0"/>
              </a:spcBef>
              <a:buNone/>
              <a:tabLst>
                <a:tab pos="540385" algn="l"/>
              </a:tabLst>
            </a:pPr>
            <a:r>
              <a:rPr lang="ru-RU" sz="29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2</a:t>
            </a:r>
            <a:r>
              <a:rPr lang="ru-RU" sz="29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. Общий анализ динамики и структуры дебиторской задолженности бюджета городского округа показал следующее.</a:t>
            </a:r>
          </a:p>
          <a:p>
            <a:pPr indent="0" algn="just">
              <a:lnSpc>
                <a:spcPct val="120000"/>
              </a:lnSpc>
              <a:buNone/>
              <a:tabLst>
                <a:tab pos="540385" algn="l"/>
              </a:tabLst>
            </a:pP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Общая сумма дебиторской задолженности по состоянию на 01.01.2022 составляла 23 342 811,5 тыс. рублей, по состоянию на 01.01.2023 – 26 601 068,2 тыс. рублей.  </a:t>
            </a:r>
          </a:p>
          <a:p>
            <a:pPr indent="0" algn="just">
              <a:lnSpc>
                <a:spcPct val="120000"/>
              </a:lnSpc>
              <a:buNone/>
              <a:tabLst>
                <a:tab pos="540385" algn="l"/>
              </a:tabLst>
            </a:pP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Структура дебиторской задолженности бюджета городского округа представлена в таблице:</a:t>
            </a:r>
          </a:p>
          <a:p>
            <a:pPr marL="1485900" indent="-1143000" algn="just">
              <a:lnSpc>
                <a:spcPct val="127000"/>
              </a:lnSpc>
              <a:buFont typeface="Wingdings" panose="05000000000000000000" pitchFamily="2" charset="2"/>
              <a:buChar char="Ø"/>
            </a:pPr>
            <a:endParaRPr lang="ru-RU" sz="8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800" indent="0" algn="just">
              <a:buNone/>
            </a:pPr>
            <a:endParaRPr lang="ru-RU" sz="24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8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8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80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147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249638" y="5931017"/>
            <a:ext cx="696285" cy="926983"/>
          </a:xfrm>
        </p:spPr>
        <p:txBody>
          <a:bodyPr/>
          <a:lstStyle/>
          <a:p>
            <a:fld id="{A897165A-551A-48BC-820A-2B6675CA2424}" type="slidenum">
              <a:rPr lang="ru-RU" sz="3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6</a:t>
            </a:fld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049748"/>
              </p:ext>
            </p:extLst>
          </p:nvPr>
        </p:nvGraphicFramePr>
        <p:xfrm>
          <a:off x="518043" y="1982585"/>
          <a:ext cx="10451618" cy="47222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8575">
                  <a:extLst>
                    <a:ext uri="{9D8B030D-6E8A-4147-A177-3AD203B41FA5}">
                      <a16:colId xmlns:a16="http://schemas.microsoft.com/office/drawing/2014/main" val="4213344158"/>
                    </a:ext>
                  </a:extLst>
                </a:gridCol>
                <a:gridCol w="1287050">
                  <a:extLst>
                    <a:ext uri="{9D8B030D-6E8A-4147-A177-3AD203B41FA5}">
                      <a16:colId xmlns:a16="http://schemas.microsoft.com/office/drawing/2014/main" val="1525437164"/>
                    </a:ext>
                  </a:extLst>
                </a:gridCol>
                <a:gridCol w="1510139">
                  <a:extLst>
                    <a:ext uri="{9D8B030D-6E8A-4147-A177-3AD203B41FA5}">
                      <a16:colId xmlns:a16="http://schemas.microsoft.com/office/drawing/2014/main" val="2411669630"/>
                    </a:ext>
                  </a:extLst>
                </a:gridCol>
                <a:gridCol w="1269890">
                  <a:extLst>
                    <a:ext uri="{9D8B030D-6E8A-4147-A177-3AD203B41FA5}">
                      <a16:colId xmlns:a16="http://schemas.microsoft.com/office/drawing/2014/main" val="3179615080"/>
                    </a:ext>
                  </a:extLst>
                </a:gridCol>
                <a:gridCol w="1312792">
                  <a:extLst>
                    <a:ext uri="{9D8B030D-6E8A-4147-A177-3AD203B41FA5}">
                      <a16:colId xmlns:a16="http://schemas.microsoft.com/office/drawing/2014/main" val="837042043"/>
                    </a:ext>
                  </a:extLst>
                </a:gridCol>
                <a:gridCol w="1278470">
                  <a:extLst>
                    <a:ext uri="{9D8B030D-6E8A-4147-A177-3AD203B41FA5}">
                      <a16:colId xmlns:a16="http://schemas.microsoft.com/office/drawing/2014/main" val="520983335"/>
                    </a:ext>
                  </a:extLst>
                </a:gridCol>
                <a:gridCol w="1334702">
                  <a:extLst>
                    <a:ext uri="{9D8B030D-6E8A-4147-A177-3AD203B41FA5}">
                      <a16:colId xmlns:a16="http://schemas.microsoft.com/office/drawing/2014/main" val="3034643542"/>
                    </a:ext>
                  </a:extLst>
                </a:gridCol>
              </a:tblGrid>
              <a:tr h="20669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синтетического счета бюджетного учета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дебиторской задолженности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020972"/>
                  </a:ext>
                </a:extLst>
              </a:tr>
              <a:tr h="4417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01.01.2022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(%)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01.01.2023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(%)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966189"/>
                  </a:ext>
                </a:extLst>
              </a:tr>
              <a:tr h="1395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Расчеты по доходам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1 205 00 000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23 134 523,9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99,11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25 955 946,0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97,57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+ 2 821 422,1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7980369"/>
                  </a:ext>
                </a:extLst>
              </a:tr>
              <a:tr h="2891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долгосрочная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14 476 376,2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16 485 195,7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+ 2 008 819,5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3635243"/>
                  </a:ext>
                </a:extLst>
              </a:tr>
              <a:tr h="1395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просроченная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190 802,1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218 837,2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+ 28 035,1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3325292"/>
                  </a:ext>
                </a:extLst>
              </a:tr>
              <a:tr h="1501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Расчеты по выданным авансам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1 206 00 000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117 049,7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0,50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549 912,3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2,07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+ 432 862,6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7137378"/>
                  </a:ext>
                </a:extLst>
              </a:tr>
              <a:tr h="138932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долгосрочная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619079"/>
                  </a:ext>
                </a:extLst>
              </a:tr>
              <a:tr h="147442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27 832,0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27 832,0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1027953"/>
                  </a:ext>
                </a:extLst>
              </a:tr>
              <a:tr h="14167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просроченная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294153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444211"/>
                  </a:ext>
                </a:extLst>
              </a:tr>
              <a:tr h="1569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Расчеты с подотчетными лицами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1 208 00 000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524,7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759,1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+ 234,4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5767442"/>
                  </a:ext>
                </a:extLst>
              </a:tr>
              <a:tr h="13218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20922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6410094"/>
                  </a:ext>
                </a:extLst>
              </a:tr>
              <a:tr h="1395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долгосрочная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7594013"/>
                  </a:ext>
                </a:extLst>
              </a:tr>
              <a:tr h="1395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просроченная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6354979"/>
                  </a:ext>
                </a:extLst>
              </a:tr>
              <a:tr h="1897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Расчеты по ущербу и иным доходам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1 209 00 000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84 954,5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0,36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94 351,0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0,36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+ 9 396,5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209995"/>
                  </a:ext>
                </a:extLst>
              </a:tr>
              <a:tr h="2891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долгосрочная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-33,5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2907431"/>
                  </a:ext>
                </a:extLst>
              </a:tr>
              <a:tr h="1395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просроченная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418,8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1 233,9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+ 815,1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4103965"/>
                  </a:ext>
                </a:extLst>
              </a:tr>
              <a:tr h="1758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Расчеты по платежам в бюджеты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1 303 00 000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5 758,7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-5 658,9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7755601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них: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долгосрочная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0059626"/>
                  </a:ext>
                </a:extLst>
              </a:tr>
              <a:tr h="168761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0106028"/>
                  </a:ext>
                </a:extLst>
              </a:tr>
              <a:tr h="12035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просроченная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396151"/>
                  </a:ext>
                </a:extLst>
              </a:tr>
              <a:tr h="5809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6125225"/>
                  </a:ext>
                </a:extLst>
              </a:tr>
              <a:tr h="139519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дебиторской задолженности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23 342 811,5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26 601 068,2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+ 3 258 256,7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6415291"/>
                  </a:ext>
                </a:extLst>
              </a:tr>
              <a:tr h="184641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них: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долгосрочная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14 504 241,7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16 513 027,7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+ 2 008 786,0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1215618"/>
                  </a:ext>
                </a:extLst>
              </a:tr>
              <a:tr h="139519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просроченная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191 220,9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220 071,1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+ 28 850,2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40" marR="51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7445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215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79899" y="0"/>
            <a:ext cx="11647503" cy="6858000"/>
          </a:xfrm>
        </p:spPr>
        <p:txBody>
          <a:bodyPr>
            <a:normAutofit fontScale="85000" lnSpcReduction="20000"/>
          </a:bodyPr>
          <a:lstStyle/>
          <a:p>
            <a:pPr indent="0" algn="just">
              <a:lnSpc>
                <a:spcPct val="147000"/>
              </a:lnSpc>
              <a:buNone/>
              <a:tabLst>
                <a:tab pos="540385" algn="l"/>
              </a:tabLst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Сравнительный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изменений дебиторской задолженность в разрезе ведомственной структуры без учета дебиторской задолженности по безвозмездным денежным поступлениям отражен в таблице: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1485900" indent="-1143000" algn="just">
              <a:lnSpc>
                <a:spcPct val="127000"/>
              </a:lnSpc>
              <a:buFont typeface="Wingdings" panose="05000000000000000000" pitchFamily="2" charset="2"/>
              <a:buChar char="Ø"/>
            </a:pPr>
            <a:endParaRPr lang="ru-RU" sz="80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800" indent="0" algn="just">
              <a:buNone/>
            </a:pPr>
            <a:endParaRPr lang="ru-RU" sz="24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8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8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80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147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249638" y="5931017"/>
            <a:ext cx="696285" cy="926983"/>
          </a:xfrm>
        </p:spPr>
        <p:txBody>
          <a:bodyPr/>
          <a:lstStyle/>
          <a:p>
            <a:fld id="{A897165A-551A-48BC-820A-2B6675CA2424}" type="slidenum">
              <a:rPr lang="ru-RU" sz="3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7</a:t>
            </a:fld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82234"/>
              </p:ext>
            </p:extLst>
          </p:nvPr>
        </p:nvGraphicFramePr>
        <p:xfrm>
          <a:off x="368632" y="889462"/>
          <a:ext cx="11102931" cy="57026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949">
                  <a:extLst>
                    <a:ext uri="{9D8B030D-6E8A-4147-A177-3AD203B41FA5}">
                      <a16:colId xmlns:a16="http://schemas.microsoft.com/office/drawing/2014/main" val="3683934087"/>
                    </a:ext>
                  </a:extLst>
                </a:gridCol>
                <a:gridCol w="3138813">
                  <a:extLst>
                    <a:ext uri="{9D8B030D-6E8A-4147-A177-3AD203B41FA5}">
                      <a16:colId xmlns:a16="http://schemas.microsoft.com/office/drawing/2014/main" val="83918896"/>
                    </a:ext>
                  </a:extLst>
                </a:gridCol>
                <a:gridCol w="801421">
                  <a:extLst>
                    <a:ext uri="{9D8B030D-6E8A-4147-A177-3AD203B41FA5}">
                      <a16:colId xmlns:a16="http://schemas.microsoft.com/office/drawing/2014/main" val="3492636236"/>
                    </a:ext>
                  </a:extLst>
                </a:gridCol>
                <a:gridCol w="1298467">
                  <a:extLst>
                    <a:ext uri="{9D8B030D-6E8A-4147-A177-3AD203B41FA5}">
                      <a16:colId xmlns:a16="http://schemas.microsoft.com/office/drawing/2014/main" val="1583036747"/>
                    </a:ext>
                  </a:extLst>
                </a:gridCol>
                <a:gridCol w="1260328">
                  <a:extLst>
                    <a:ext uri="{9D8B030D-6E8A-4147-A177-3AD203B41FA5}">
                      <a16:colId xmlns:a16="http://schemas.microsoft.com/office/drawing/2014/main" val="270397416"/>
                    </a:ext>
                  </a:extLst>
                </a:gridCol>
                <a:gridCol w="1260328">
                  <a:extLst>
                    <a:ext uri="{9D8B030D-6E8A-4147-A177-3AD203B41FA5}">
                      <a16:colId xmlns:a16="http://schemas.microsoft.com/office/drawing/2014/main" val="1043745154"/>
                    </a:ext>
                  </a:extLst>
                </a:gridCol>
                <a:gridCol w="1125998">
                  <a:extLst>
                    <a:ext uri="{9D8B030D-6E8A-4147-A177-3AD203B41FA5}">
                      <a16:colId xmlns:a16="http://schemas.microsoft.com/office/drawing/2014/main" val="3663609505"/>
                    </a:ext>
                  </a:extLst>
                </a:gridCol>
                <a:gridCol w="1125998">
                  <a:extLst>
                    <a:ext uri="{9D8B030D-6E8A-4147-A177-3AD203B41FA5}">
                      <a16:colId xmlns:a16="http://schemas.microsoft.com/office/drawing/2014/main" val="1990260175"/>
                    </a:ext>
                  </a:extLst>
                </a:gridCol>
                <a:gridCol w="753629">
                  <a:extLst>
                    <a:ext uri="{9D8B030D-6E8A-4147-A177-3AD203B41FA5}">
                      <a16:colId xmlns:a16="http://schemas.microsoft.com/office/drawing/2014/main" val="777041032"/>
                    </a:ext>
                  </a:extLst>
                </a:gridCol>
              </a:tblGrid>
              <a:tr h="17700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главных администраторов доходов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мин-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ведомства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Дебиторская задолженность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162605"/>
                  </a:ext>
                </a:extLst>
              </a:tr>
              <a:tr h="3540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01.01.2022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(%)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01.01.2023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(%)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8927368"/>
                  </a:ext>
                </a:extLst>
              </a:tr>
              <a:tr h="1770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0656808"/>
                  </a:ext>
                </a:extLst>
              </a:tr>
              <a:tr h="1731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финансов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-51,6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2199247"/>
                  </a:ext>
                </a:extLst>
              </a:tr>
              <a:tr h="1770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Городская Дума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13 раз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3308621"/>
                  </a:ext>
                </a:extLst>
              </a:tr>
              <a:tr h="1770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Контрольно-счетная палата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-70,9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729007"/>
                  </a:ext>
                </a:extLst>
              </a:tr>
              <a:tr h="1770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20 777,4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20 877,4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2588878"/>
                  </a:ext>
                </a:extLst>
              </a:tr>
              <a:tr h="1770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делами 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2 687,9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1 265,2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-1 422,7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-52,9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963308"/>
                  </a:ext>
                </a:extLst>
              </a:tr>
              <a:tr h="1770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образования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1 593,8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2 136,2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542,4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3658728"/>
                  </a:ext>
                </a:extLst>
              </a:tr>
              <a:tr h="354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имущественных и земельных отношений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505 492,1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601 169,0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95 676,9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4966515"/>
                  </a:ext>
                </a:extLst>
              </a:tr>
              <a:tr h="2073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дорожного хозяйства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42 026,1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307 761,9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265 735,8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7,3 раза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0233050"/>
                  </a:ext>
                </a:extLst>
              </a:tr>
              <a:tr h="354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архитектуры и градостроительства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9 423,6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243 911,3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234 487,7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25,8 раз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6881665"/>
                  </a:ext>
                </a:extLst>
              </a:tr>
              <a:tr h="3193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экономического развития и предпринимательства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6 770,5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5 205,6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-1 564,9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-23,1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8417209"/>
                  </a:ext>
                </a:extLst>
              </a:tr>
              <a:tr h="354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организации муниципальных закупок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-65,8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-99,7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3810295"/>
                  </a:ext>
                </a:extLst>
              </a:tr>
              <a:tr h="354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коммунального хозяйства и жилищного фонда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149 248,6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93 665,9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-55 582,7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-37,24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8610254"/>
                  </a:ext>
                </a:extLst>
              </a:tr>
              <a:tr h="354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культуры, спорта и молодежной политики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0128032"/>
                  </a:ext>
                </a:extLst>
              </a:tr>
              <a:tr h="1770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Контрольное управление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1626599"/>
                  </a:ext>
                </a:extLst>
              </a:tr>
              <a:tr h="4068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обеспечению безопасности жизнедеятельности населения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17,36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8110011"/>
                  </a:ext>
                </a:extLst>
              </a:tr>
              <a:tr h="354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Органы вышестоящих уровней государственной власти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129 792,2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149 404,7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19 612,5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6877084"/>
                  </a:ext>
                </a:extLst>
              </a:tr>
              <a:tr h="177003"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868 012,9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1 425 680,6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557 667,7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22" marR="283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5402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61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430000" y="6218696"/>
            <a:ext cx="390525" cy="365125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10718" y="666450"/>
            <a:ext cx="11243974" cy="2956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algn="just" defTabSz="457200">
              <a:lnSpc>
                <a:spcPct val="127000"/>
              </a:lnSpc>
              <a:buClr>
                <a:schemeClr val="accent1"/>
              </a:buClr>
              <a:buSzPct val="80000"/>
              <a:tabLst>
                <a:tab pos="540385" algn="l"/>
              </a:tabLs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В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2022 году произошло существенное увеличение дебиторской задолженности в сравнении с 2020-2021 годами. Однако просроченная дебиторская задолженность имеет тенденцию к уменьшению и в сравнении с 2020 годом в 2022 году ее объем снизился в абсолютном выражении на 260 948,1 тыс. рублей, или 54,24 %. </a:t>
            </a:r>
            <a:endParaRPr lang="ru-RU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algn="just" defTabSz="457200">
              <a:lnSpc>
                <a:spcPct val="127000"/>
              </a:lnSpc>
              <a:buClr>
                <a:schemeClr val="accent1"/>
              </a:buClr>
              <a:buSzPct val="80000"/>
              <a:tabLst>
                <a:tab pos="540385" algn="l"/>
              </a:tabLs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Динамика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дебиторской задолженности за 2020-2022 годы без учета безвозмездных поступлений представлена на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диаграмме: </a:t>
            </a:r>
          </a:p>
          <a:p>
            <a:pPr marL="342900" indent="0" algn="just" defTabSz="457200">
              <a:lnSpc>
                <a:spcPct val="127000"/>
              </a:lnSpc>
              <a:spcBef>
                <a:spcPts val="1000"/>
              </a:spcBef>
              <a:buClr>
                <a:schemeClr val="accent1"/>
              </a:buClr>
              <a:buSzPct val="80000"/>
              <a:buNone/>
              <a:tabLst>
                <a:tab pos="540385" algn="l"/>
              </a:tabLst>
            </a:pP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0174209"/>
              </p:ext>
            </p:extLst>
          </p:nvPr>
        </p:nvGraphicFramePr>
        <p:xfrm>
          <a:off x="742950" y="3042599"/>
          <a:ext cx="9686925" cy="3541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69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0718" y="0"/>
            <a:ext cx="11332728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7000"/>
              </a:lnSpc>
              <a:buNone/>
              <a:tabLst>
                <a:tab pos="540385" algn="l"/>
              </a:tabLst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Основными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причинами увеличения дебиторской задолженности являются:</a:t>
            </a:r>
          </a:p>
        </p:txBody>
      </p:sp>
      <p:sp>
        <p:nvSpPr>
          <p:cNvPr id="6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74973" y="5816321"/>
            <a:ext cx="2680003" cy="1041679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10717" y="666449"/>
            <a:ext cx="11332727" cy="5039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342900" algn="just" defTabSz="457200">
              <a:lnSpc>
                <a:spcPct val="127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  <a:tabLst>
                <a:tab pos="540385" algn="l"/>
              </a:tabLs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период действия моратория для субъектов малого и среднего предпринимательства в соответствии с Постановлением администрации № 746.  В период с 01.04.2022 по 01.10.2022 сумма начисленной неустойки (штрафов, пеней, процентов) не могла быть взыскана с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должников;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342900" algn="just" defTabSz="457200">
              <a:lnSpc>
                <a:spcPct val="127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  <a:tabLst>
                <a:tab pos="540385" algn="l"/>
              </a:tabLs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увеличение 	дебиторской задолженности по выданным авансам в сумме 432 862,6 тыс. рублей, в том числе по муниципальным контрактам с условием казначейского сопровождения муниципальных контрактов (статья 242.26 БК РФ) и установления авансовых платежей по таким контрактам не ниже 50 % в соответствии с постановлением Правительства РФ от 29.03.2022 № 505 «О приостановлении действия положений некоторых актов Правительства Российской Федерации и установлении размеров авансовых платежей при заключении государственных (муниципальных) контрактов в 2022 году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342900" algn="just" defTabSz="457200">
              <a:lnSpc>
                <a:spcPct val="127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  <a:tabLst>
                <a:tab pos="540385" algn="l"/>
              </a:tabLst>
            </a:pP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33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Красный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9478</TotalTime>
  <Words>1263</Words>
  <Application>Microsoft Office PowerPoint</Application>
  <PresentationFormat>Широкоэкранный</PresentationFormat>
  <Paragraphs>616</Paragraphs>
  <Slides>18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Calibri</vt:lpstr>
      <vt:lpstr>Times New Roman</vt:lpstr>
      <vt:lpstr>Trebuchet MS</vt:lpstr>
      <vt:lpstr>Wingdings</vt:lpstr>
      <vt:lpstr>Wingdings 3</vt:lpstr>
      <vt:lpstr>Аспект</vt:lpstr>
      <vt:lpstr>Отчет о результатах экспертно-аналитического мероприятия</vt:lpstr>
      <vt:lpstr>Презентация PowerPoint</vt:lpstr>
      <vt:lpstr>Презентация PowerPoint</vt:lpstr>
      <vt:lpstr>1. В рамках рассмотрения вопроса реализации  полномочий главных администраторов по администрированию дебиторской задолженности по доходам бюджета в соответствии с постановлением администрации Петропавловск-Камчатского городского округа от 22.12.2010           № 3506 «Об утверждении порядка осуществления бюджетных полномочий главными администраторами доходов бюджета Петропавловск-Камчатского городского округа, являющимися органами местного самоуправления Петропавловск-Камчатского городского округа и (или) находящимися в их ведении казенными учреждениями» установлено следующее.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дебиторской задолженности по доходам бюджета по состоянию на 01.01.2023 (без учета безвозмездных поступлений) представлена на диаграмме: </vt:lpstr>
      <vt:lpstr>Анализ динамики дебиторской задолженности по доходам (без учета безвозмездных поступлений) за 2022 год приведен в таблице: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Аналитическая записка</dc:title>
  <dc:creator>Курмаева Светлана Рашидовна</dc:creator>
  <cp:lastModifiedBy>Яковлева Марина Сергеевна</cp:lastModifiedBy>
  <cp:revision>324</cp:revision>
  <cp:lastPrinted>2023-09-28T20:37:11Z</cp:lastPrinted>
  <dcterms:created xsi:type="dcterms:W3CDTF">2022-03-02T21:34:15Z</dcterms:created>
  <dcterms:modified xsi:type="dcterms:W3CDTF">2023-10-02T20:17:58Z</dcterms:modified>
</cp:coreProperties>
</file>