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6" r:id="rId1"/>
  </p:sldMasterIdLst>
  <p:notesMasterIdLst>
    <p:notesMasterId r:id="rId13"/>
  </p:notesMasterIdLst>
  <p:sldIdLst>
    <p:sldId id="256" r:id="rId2"/>
    <p:sldId id="257" r:id="rId3"/>
    <p:sldId id="263" r:id="rId4"/>
    <p:sldId id="265" r:id="rId5"/>
    <p:sldId id="331" r:id="rId6"/>
    <p:sldId id="317" r:id="rId7"/>
    <p:sldId id="328" r:id="rId8"/>
    <p:sldId id="330" r:id="rId9"/>
    <p:sldId id="332" r:id="rId10"/>
    <p:sldId id="324" r:id="rId11"/>
    <p:sldId id="288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3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0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6466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0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0101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153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3456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967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419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548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352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143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193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71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284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959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620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042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04.08.2022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2" y="1662466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47" y="3452540"/>
            <a:ext cx="9228201" cy="225796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«Выборочная проверка законности и результативности использования средств бюджета Петропавловск-Камчатского городского округа на реализацию подпрограммы 3 «Организация и безопасность дорожного движения» муниципальной программы «Развитие транспортной системы Петропавловск-Камчатского городского округа»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Муниципальном казенном учреждении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«Служба автомобильных дорог Петропавловск-Камчатского городского округа»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5414" y="5855516"/>
            <a:ext cx="847288" cy="1036542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7" y="1303700"/>
            <a:ext cx="10756004" cy="51423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1091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13362" y="816509"/>
            <a:ext cx="10778638" cy="129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98670" y="2373179"/>
            <a:ext cx="10778638" cy="577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Отчет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 направить для сведения: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Городскую Думу Петропавловск-Камчатского городского округа;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Информационные письма направить: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дорожного хозяйства, транспорта и благоустройства администрации Петропавловск-Камчатского городского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«Служба автомобильных дорог Петропавловск-Камчатского городского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антимонопольной службы России по Камчатскому краю, в части нарушения Учреждением требований Федерального закона № 44-ФЗ.</a:t>
            </a:r>
          </a:p>
          <a:p>
            <a:pPr marL="4572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83" y="2861078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55" y="1194350"/>
            <a:ext cx="10753725" cy="5663650"/>
          </a:xfrm>
        </p:spPr>
        <p:txBody>
          <a:bodyPr>
            <a:normAutofit/>
          </a:bodyPr>
          <a:lstStyle/>
          <a:p>
            <a:pPr marL="3325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Контрольно-счетной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палаты Петропавловск-Камчатского городского округа на 2022 год, утвержденного приказом Контрольно-счетной палаты Петропавловск-Камчатского городского округа от 15.12.2021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72-КСП.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200" indent="-28440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Отчет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на основании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проведения контрольного мероприятия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05.07.2022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01-06/07-1.2.4.</a:t>
            </a:r>
          </a:p>
          <a:p>
            <a:pPr marL="331200" indent="-28440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контроля за законностью и результативностью использования средств бюджета Петропавловск-Камчатского городского округа на реализацию мероприятий подпрограммы 3 «Организация и безопасность дорожного движения» муниципальной программы «Развитие транспортной системы Петропавловск-Камчатского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бюджета Петропавловск-Камчатского городского округа, отчет об исполнении муниципальной программы, муниципальные контракты, заключенные в рамках реализации мероприятий подпрограммы 3 «Организация и безопасность дорожного движения», а также иные документы и материалы, необходимые для проведения контрольного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720" y="1194350"/>
            <a:ext cx="10753725" cy="5663650"/>
          </a:xfrm>
        </p:spPr>
        <p:txBody>
          <a:bodyPr>
            <a:normAutofit/>
          </a:bodyPr>
          <a:lstStyle/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(иные периоды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indent="0" algn="just">
              <a:lnSpc>
                <a:spcPct val="107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«Служба автомобильных дорог Петропавловск-Камчатского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городского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ОГРН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1114101001057,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 4101143436.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Срок проведения контрольного мероприятия: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06.06.2022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05.07.2022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Наличие пояснений и/или замечаний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от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казенного учреждения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«Служба автомобильных дорог Петропавловск-Камчатского городского округа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результатах проведения контрольного мероприятия: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Объем проверенных средств и/или имущества: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78 064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571,68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контрольного мероприятия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Выборочная проверка законности и результативности использования средств бюджета Петропавловск-Камчатского городского округа на реализацию подпрограммы 3 «Организация и безопасность дорожного движения» муниципальной программы «Развитие транспортной системы Петропавловск-Камчатского городского округа»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2021 год: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973" y="5816321"/>
            <a:ext cx="2680003" cy="104167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307" y="1055188"/>
            <a:ext cx="10864160" cy="1040034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	Проверка законности и результативности использования бюджетных средств, направленных на реализацию мероприятий подпрограммы 3 «Организация и безопасность дорожного движения».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90" y="2269331"/>
            <a:ext cx="10864160" cy="4917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6286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Контракты и договоры, заключенные Учреждением в целях исполнения мероприятий подпрограммы 3, заключены в соответствии с нормами Федерального закона от 05.04.2013 № 44-ФЗ, планом-графиком закупок на 2021 год и оплачены в пределах доведенных лимитов бюджетных обязательств.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Неисполнение бюджетных ассигнований Учреждением составило 11 792 026,59 рублей из них: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889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959,29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в связи с сложившейся экономией в результате конкурсных процедур, 621 981,30 рублей в связи с фактическим выполнением работ, 7 280 086,00 рублей в связи с неисполнением работ подрядчиком в 2021 году. 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Неисполнение бюджетных обязательств в размере 621 981,30 рублей в связи с фактическим выполнением работ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некачественном планировании.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14" y="1062361"/>
            <a:ext cx="11013923" cy="791183"/>
          </a:xfrm>
        </p:spPr>
        <p:txBody>
          <a:bodyPr>
            <a:noAutofit/>
          </a:bodyPr>
          <a:lstStyle/>
          <a:p>
            <a:pPr marL="45720"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Анализ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целевых показателей (индикаторов) установленных подпрограммой 3 «Организация и безопасность дорожного движения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u="sng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u="sng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u="sng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u="sng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71" y="2291202"/>
            <a:ext cx="11047841" cy="4377932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Выводы: </a:t>
            </a: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проверяемом периоде целевых показателей (индикаторов) установленных подпрограммой 3 «Организация и безопасность дорожного движения» составило: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модернизированных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дооснащенных и отремонтированных технических средств организации дорожного движения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ед.;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работ, услуг (межевание, кадастровые работы, оценка, охрана,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энергоаудит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страхование и т.п.) - 48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ед.;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ротяженность установленного дорожного ограждения - 550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indent="0" algn="just">
              <a:lnSpc>
                <a:spcPct val="107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достижение целевых показателей МКУ «САД», связанное с фактическим исполнением работ и отсутствием необходимости выполнения данных работ в запланированном количестве, свидетельствует о некачественном планировании.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5186" y="6304009"/>
            <a:ext cx="2867329" cy="365125"/>
          </a:xfrm>
        </p:spPr>
        <p:txBody>
          <a:bodyPr/>
          <a:lstStyle/>
          <a:p>
            <a:pPr lvl="0"/>
            <a:fld id="{A897165A-551A-48BC-820A-2B6675CA2424}" type="slidenum">
              <a:rPr lang="ru-RU" sz="3600" b="1">
                <a:solidFill>
                  <a:srgbClr val="90C22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lvl="0"/>
              <a:t>5</a:t>
            </a:fld>
            <a:endParaRPr lang="ru-RU" sz="3600" b="1" dirty="0">
              <a:solidFill>
                <a:srgbClr val="90C22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995" y="301688"/>
            <a:ext cx="10864160" cy="1119612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Выборочный визуальный осмотр выполненных работ по муниципальным контрактам, заключенных в рамках реализации мероприятий подпрограммы 3 «Организация и безопасность дорожного движения»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63" y="1624614"/>
            <a:ext cx="10778638" cy="5233386"/>
          </a:xfrm>
        </p:spPr>
        <p:txBody>
          <a:bodyPr>
            <a:normAutofit/>
          </a:bodyPr>
          <a:lstStyle/>
          <a:p>
            <a:pPr marL="62865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контрольного мероприятия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 в присутствии представителя подрядной организации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представителей Контрольно-счетной палаты проведен визуальный осмотр по устройству дорожных ограждений, в рамках: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90C226"/>
              </a:buCl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	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контракта от 28.06.2021 № 0138300000421000358, заключенного с ИП Ломакиной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Е.А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по адресу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автомобильной дороги пр.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Победы;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456" y="3691814"/>
            <a:ext cx="3480320" cy="26841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70" y="3293707"/>
            <a:ext cx="2836542" cy="3480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13" y="3293707"/>
            <a:ext cx="2799184" cy="3480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98" y="3293707"/>
            <a:ext cx="3003070" cy="3480320"/>
          </a:xfrm>
          <a:prstGeom prst="rect">
            <a:avLst/>
          </a:prstGeom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9085186" y="6304009"/>
            <a:ext cx="286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90C22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3600" b="1" dirty="0" smtClean="0">
              <a:solidFill>
                <a:srgbClr val="90C22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8" y="158620"/>
            <a:ext cx="10778638" cy="643033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договора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07.06.2021 № 05/07/2021 с ИП Ломакиной Е.А., по адресу 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ул. Беринга д.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106.</a:t>
            </a: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90C226"/>
              </a:buClr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endParaRPr lang="ru-RU" u="sng" dirty="0" smtClean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endParaRPr lang="ru-RU" u="sng" dirty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endParaRPr lang="ru-RU" u="sng" dirty="0" smtClean="0">
              <a:solidFill>
                <a:srgbClr val="54A02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  <a:tabLst>
                <a:tab pos="630555" algn="l"/>
              </a:tabLst>
            </a:pPr>
            <a:r>
              <a:rPr lang="ru-RU" u="sng" dirty="0" smtClean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визуального осмотра установлено следующее: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устройству дорожных ограждений, в рамках исполнения данного муниципального контракта и договора, выполнены в полном объеме;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расхождений показателей, осмотренных объектов с техническим заданием и актом о приемке выполненных работ КС-2, не установлено.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751" y="1163219"/>
            <a:ext cx="4273420" cy="3159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9260" y="982676"/>
            <a:ext cx="4273421" cy="35210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4258" y="1226978"/>
            <a:ext cx="4273421" cy="3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682" y="1126709"/>
            <a:ext cx="10864160" cy="111961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Проверка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порядка составления,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ведения бюджетной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сметы.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41" y="1997746"/>
            <a:ext cx="11142230" cy="5851835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07000"/>
              </a:lnSpc>
              <a:buClr>
                <a:srgbClr val="90C226"/>
              </a:buClr>
              <a:buNone/>
              <a:tabLst>
                <a:tab pos="630555" algn="l"/>
              </a:tabLst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</a:p>
          <a:p>
            <a:pPr marL="342000" indent="0" algn="just">
              <a:lnSpc>
                <a:spcPct val="107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Проверкой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составления, утверждения и ведения бюджетной сметы МКУ «САД» на соответствие требований приказа Управления дорожного хозяйства от 12.11.2019 № ОРД-0702/185/19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нарушений, 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именно:</a:t>
            </a:r>
          </a:p>
          <a:p>
            <a:pPr marL="342000" indent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 МКУ «САД» на 2021 финансовый год и плановый период 2022-2023 годов утверждена 25.11.2020, то есть раннее даты доведения лимитов бюджетных обязательств, что является нарушением п. 2.3 Порядка от 12.11.2019 № ОРД-0702/185/19;</a:t>
            </a:r>
          </a:p>
          <a:p>
            <a:pPr marL="342000" indent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бюджетной сметы и изменениях в утвержденных показателях бюджетной сметы Учреждения, в Разделе 1 содержится не предусмотренная приложением № 1, приложением № 2 к Порядку от 12.11.2019 № ОРД-07-02/185/19 графа с наименованием показателей (наименование расходов), что является нарушением п. 2.4 Порядка от 12.11.2019 № ОРД-07-02/185/19.</a:t>
            </a:r>
          </a:p>
          <a:p>
            <a:pPr marL="342000" indent="0" algn="just">
              <a:lnSpc>
                <a:spcPct val="107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553" y="970344"/>
            <a:ext cx="8596668" cy="752669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Иные вопросы, возникающие в ходе проверки (в случае необходимости).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695" y="2001626"/>
            <a:ext cx="10845972" cy="485637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нарушение статьи 16 Федерального закона от 05.04.2013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контрактной системе в сфере закупок товаров, работ, услуг для обеспечения государственных и муниципальных нужд»</a:t>
            </a:r>
            <a:r>
              <a:rPr lang="ru-RU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Учреждением нарушены сроки утверждения и размещения плана-графика в ЕИС, которые составляют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рабочих дней после доведения лимитов бюджетных обязательств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000" indent="-342000" defTabSz="91440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Уведомлениями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дорожного хозяйства лимиты бюджетных обязательств доведены Учреждению 26.11.2020, а план-график Учреждения на 2021 год и плановый период 2022 и 2023 годов, согласно ЕИС, утвержден и размещен только 28.12.2020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000" indent="-342000" defTabSz="914400">
              <a:spcBef>
                <a:spcPts val="0"/>
              </a:spcBef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части 3 статьи 7, статьи 103 Федерального закона от 05.04.2013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 контрактной системе в сфере закупок товаров, работ, услуг для обеспечения государственных и муниципальных нужд»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реестре контрактов в ЕИС размещены 2 платежных поручения в форме электронного образа бумажного документа не соответствующих муниципальному контракту, что является недостоверной информацией.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9085186" y="6304009"/>
            <a:ext cx="2867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90C22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5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1734</TotalTime>
  <Words>642</Words>
  <Application>Microsoft Office PowerPoint</Application>
  <PresentationFormat>Широкоэкранный</PresentationFormat>
  <Paragraphs>91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Corbel</vt:lpstr>
      <vt:lpstr>Times New Roman</vt:lpstr>
      <vt:lpstr>Wingdings</vt:lpstr>
      <vt:lpstr>Wingdings 3</vt:lpstr>
      <vt:lpstr>Легкий дым</vt:lpstr>
      <vt:lpstr>Отчет о результатах контрольного мероприятия</vt:lpstr>
      <vt:lpstr>Презентация PowerPoint</vt:lpstr>
      <vt:lpstr>Презентация PowerPoint</vt:lpstr>
      <vt:lpstr>1. Проверка законности и результативности использования бюджетных средств, направленных на реализацию мероприятий подпрограммы 3 «Организация и безопасность дорожного движения». </vt:lpstr>
      <vt:lpstr> 2. Анализ достижения целевых показателей (индикаторов) установленных подпрограммой 3 «Организация и безопасность дорожного движения».    </vt:lpstr>
      <vt:lpstr>3. Выборочный визуальный осмотр выполненных работ по муниципальным контрактам, заключенных в рамках реализации мероприятий подпрограммы 3 «Организация и безопасность дорожного движения» </vt:lpstr>
      <vt:lpstr>Презентация PowerPoint</vt:lpstr>
      <vt:lpstr> 4. Проверка порядка составления, утверждения и ведения бюджетной сметы. </vt:lpstr>
      <vt:lpstr> 5. Иные вопросы, возникающие в ходе проверки (в случае необходимости).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Безлобенко Юлия Юрьевна</cp:lastModifiedBy>
  <cp:revision>186</cp:revision>
  <cp:lastPrinted>2022-08-01T04:09:26Z</cp:lastPrinted>
  <dcterms:created xsi:type="dcterms:W3CDTF">2022-03-02T21:34:15Z</dcterms:created>
  <dcterms:modified xsi:type="dcterms:W3CDTF">2022-08-04T03:57:12Z</dcterms:modified>
</cp:coreProperties>
</file>